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65" r:id="rId2"/>
    <p:sldId id="283" r:id="rId3"/>
    <p:sldId id="281" r:id="rId4"/>
    <p:sldId id="296" r:id="rId5"/>
    <p:sldId id="277" r:id="rId6"/>
    <p:sldId id="291" r:id="rId7"/>
    <p:sldId id="259" r:id="rId8"/>
    <p:sldId id="275" r:id="rId9"/>
    <p:sldId id="286" r:id="rId10"/>
    <p:sldId id="288" r:id="rId11"/>
    <p:sldId id="285" r:id="rId12"/>
    <p:sldId id="284" r:id="rId13"/>
    <p:sldId id="272" r:id="rId14"/>
    <p:sldId id="297" r:id="rId15"/>
    <p:sldId id="299" r:id="rId16"/>
    <p:sldId id="269" r:id="rId17"/>
    <p:sldId id="276" r:id="rId18"/>
    <p:sldId id="298" r:id="rId19"/>
    <p:sldId id="264" r:id="rId20"/>
    <p:sldId id="261" r:id="rId21"/>
    <p:sldId id="271" r:id="rId22"/>
    <p:sldId id="289" r:id="rId23"/>
    <p:sldId id="302" r:id="rId24"/>
    <p:sldId id="290" r:id="rId25"/>
    <p:sldId id="305" r:id="rId26"/>
    <p:sldId id="295" r:id="rId27"/>
    <p:sldId id="301" r:id="rId28"/>
    <p:sldId id="262" r:id="rId29"/>
    <p:sldId id="256" r:id="rId30"/>
    <p:sldId id="294" r:id="rId31"/>
    <p:sldId id="267" r:id="rId32"/>
    <p:sldId id="263" r:id="rId33"/>
    <p:sldId id="300" r:id="rId34"/>
    <p:sldId id="268" r:id="rId35"/>
    <p:sldId id="260" r:id="rId36"/>
    <p:sldId id="307" r:id="rId37"/>
    <p:sldId id="266" r:id="rId38"/>
    <p:sldId id="282" r:id="rId39"/>
    <p:sldId id="303" r:id="rId40"/>
    <p:sldId id="274" r:id="rId41"/>
    <p:sldId id="306" r:id="rId42"/>
    <p:sldId id="273" r:id="rId43"/>
    <p:sldId id="293" r:id="rId44"/>
    <p:sldId id="278" r:id="rId45"/>
    <p:sldId id="279" r:id="rId46"/>
    <p:sldId id="308" r:id="rId47"/>
    <p:sldId id="280" r:id="rId48"/>
    <p:sldId id="270" r:id="rId49"/>
    <p:sldId id="258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81E"/>
    <a:srgbClr val="461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2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BE64A-B9B8-4CCD-9C3E-A78D093919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75836-F339-4B5E-B637-8A2CCAB832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AAB8E-DB37-4BE4-A3F2-C2CCAC911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ytuł, clipart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obiektu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3E130A-09DC-4553-B155-837316128F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B3D1A29-5B59-4FA3-989A-711479364D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E5160-8010-4E19-95C2-931D059748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EBB04-8E26-4BC5-81C4-8E34CDFA77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4E074-137A-4024-A12D-80D2467D13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F83DE-4094-44B8-9605-9ACA135F8D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57090-3F60-497B-A99B-659147E890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15FD2-DCA8-491C-8211-54DD043AC1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FF36D-7D15-4C7B-AF94-6E9CA7E6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A27C2-FC20-4EDC-A8E9-9DAE38E28C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</a:defRPr>
            </a:lvl1pPr>
          </a:lstStyle>
          <a:p>
            <a:fld id="{8ED11381-A56D-4067-99FA-5F03616AFB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african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audio" Target="StealAway.mp3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audio" Target="deLawd.mp3" TargetMode="Externa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audio" Target="jacobsladder.mp3" TargetMode="Externa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2.xml"/><Relationship Id="rId1" Type="http://schemas.openxmlformats.org/officeDocument/2006/relationships/audio" Target="amazinggrace.mp3" TargetMode="Externa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audio" Target="death.mp3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7772400" cy="914400"/>
          </a:xfrm>
        </p:spPr>
        <p:txBody>
          <a:bodyPr/>
          <a:lstStyle/>
          <a:p>
            <a:r>
              <a:rPr lang="en-US" dirty="0"/>
              <a:t>Plight of </a:t>
            </a:r>
            <a:r>
              <a:rPr lang="en-US" dirty="0" smtClean="0"/>
              <a:t>People</a:t>
            </a:r>
            <a:r>
              <a:rPr lang="pl" dirty="0" smtClean="0"/>
              <a:t> </a:t>
            </a:r>
            <a:r>
              <a:rPr lang="pl" dirty="0"/>
              <a:t/>
            </a:r>
            <a:br>
              <a:rPr lang="pl" dirty="0"/>
            </a:br>
            <a:r>
              <a:rPr lang="pl" sz="3200" b="1" dirty="0">
                <a:solidFill>
                  <a:srgbClr val="ED181E"/>
                </a:solidFill>
              </a:rPr>
              <a:t>Los ludzi </a:t>
            </a:r>
            <a:endParaRPr lang="en-US" sz="3200" b="1" dirty="0">
              <a:solidFill>
                <a:srgbClr val="ED181E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3272" y="1700808"/>
            <a:ext cx="3555627" cy="49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afric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6172200"/>
            <a:ext cx="4064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1400" b="1" dirty="0">
                <a:solidFill>
                  <a:srgbClr val="330000"/>
                </a:solidFill>
                <a:latin typeface="Arial" charset="0"/>
              </a:rPr>
              <a:t>Published in the June 2, 1860 issue of Harper's Weekly, </a:t>
            </a:r>
            <a:br>
              <a:rPr lang="en-US" sz="1400" b="1" dirty="0">
                <a:solidFill>
                  <a:srgbClr val="330000"/>
                </a:solidFill>
                <a:latin typeface="Arial" charset="0"/>
              </a:rPr>
            </a:br>
            <a:r>
              <a:rPr lang="en-US" sz="1400" b="1" i="1" dirty="0">
                <a:solidFill>
                  <a:srgbClr val="330000"/>
                </a:solidFill>
                <a:latin typeface="Arial" charset="0"/>
              </a:rPr>
              <a:t>The Slave Deck of the Bark "Wildfire"</a:t>
            </a:r>
            <a:r>
              <a:rPr lang="en-US" sz="1400" b="1" dirty="0">
                <a:solidFill>
                  <a:srgbClr val="330000"/>
                </a:solidFill>
                <a:latin typeface="Arial" charset="0"/>
              </a:rPr>
              <a:t> </a:t>
            </a:r>
            <a:br>
              <a:rPr lang="en-US" sz="1400" b="1" dirty="0">
                <a:solidFill>
                  <a:srgbClr val="330000"/>
                </a:solidFill>
                <a:latin typeface="Arial" charset="0"/>
              </a:rPr>
            </a:br>
            <a:r>
              <a:rPr lang="en-US" sz="1400" b="1" dirty="0">
                <a:solidFill>
                  <a:srgbClr val="330000"/>
                </a:solidFill>
                <a:latin typeface="Arial" charset="0"/>
              </a:rPr>
              <a:t>illustrated how Africans traveled on the upper deck of the ship</a:t>
            </a:r>
            <a:r>
              <a:rPr lang="en-US" sz="1600" b="1" dirty="0">
                <a:solidFill>
                  <a:srgbClr val="ED181E"/>
                </a:solidFill>
                <a:latin typeface="Arial" charset="0"/>
              </a:rPr>
              <a:t>.</a:t>
            </a:r>
            <a:r>
              <a:rPr lang="en-US" sz="1600" b="1" dirty="0">
                <a:solidFill>
                  <a:srgbClr val="ED181E"/>
                </a:solidFill>
                <a:latin typeface="Times New Roman" pitchFamily="18" charset="0"/>
              </a:rPr>
              <a:t> </a:t>
            </a:r>
            <a:r>
              <a:rPr lang="pl-PL" sz="1600" b="1" dirty="0" smtClean="0">
                <a:solidFill>
                  <a:srgbClr val="ED181E"/>
                </a:solidFill>
                <a:latin typeface="Times New Roman" pitchFamily="18" charset="0"/>
              </a:rPr>
              <a:t>Artykuł o</a:t>
            </a:r>
            <a:r>
              <a:rPr lang="pl" sz="1600" b="1" dirty="0" smtClean="0">
                <a:solidFill>
                  <a:srgbClr val="ED181E"/>
                </a:solidFill>
                <a:latin typeface="Times New Roman" pitchFamily="18" charset="0"/>
              </a:rPr>
              <a:t>publikowany </a:t>
            </a:r>
            <a:r>
              <a:rPr lang="pl" sz="1600" b="1" dirty="0">
                <a:solidFill>
                  <a:srgbClr val="ED181E"/>
                </a:solidFill>
                <a:latin typeface="Times New Roman" pitchFamily="18" charset="0"/>
              </a:rPr>
              <a:t>w 2 czerwca 1860 roku w </a:t>
            </a:r>
            <a:r>
              <a:rPr lang="pl" sz="1600" b="1" dirty="0" smtClean="0">
                <a:solidFill>
                  <a:srgbClr val="ED181E"/>
                </a:solidFill>
                <a:latin typeface="Times New Roman" pitchFamily="18" charset="0"/>
              </a:rPr>
              <a:t>tygodniku Harpera,</a:t>
            </a:r>
            <a:r>
              <a:rPr lang="pl" sz="1600" b="1" dirty="0" smtClean="0">
                <a:solidFill>
                  <a:srgbClr val="ED181E"/>
                </a:solidFill>
                <a:latin typeface="Times New Roman" pitchFamily="18" charset="0"/>
              </a:rPr>
              <a:t>  </a:t>
            </a:r>
            <a:r>
              <a:rPr lang="pl" sz="1600" b="1" i="1" dirty="0" smtClean="0">
                <a:solidFill>
                  <a:srgbClr val="ED181E"/>
                </a:solidFill>
                <a:latin typeface="Times New Roman" pitchFamily="18" charset="0"/>
              </a:rPr>
              <a:t>Pokład z niewolnikami statku „Wildfire”  </a:t>
            </a:r>
            <a:r>
              <a:rPr lang="pl" sz="1600" b="1" dirty="0" smtClean="0">
                <a:solidFill>
                  <a:srgbClr val="ED181E"/>
                </a:solidFill>
                <a:latin typeface="Times New Roman" pitchFamily="18" charset="0"/>
              </a:rPr>
              <a:t>ilustruje </a:t>
            </a:r>
            <a:r>
              <a:rPr lang="pl" sz="1600" b="1" dirty="0">
                <a:solidFill>
                  <a:srgbClr val="ED181E"/>
                </a:solidFill>
                <a:latin typeface="Times New Roman" pitchFamily="18" charset="0"/>
              </a:rPr>
              <a:t>w jaki spos</a:t>
            </a:r>
            <a:r>
              <a:rPr lang="pl-PL" sz="1600" b="1" dirty="0">
                <a:solidFill>
                  <a:srgbClr val="ED181E"/>
                </a:solidFill>
                <a:latin typeface="Times New Roman" pitchFamily="18" charset="0"/>
              </a:rPr>
              <a:t>ó</a:t>
            </a:r>
            <a:r>
              <a:rPr lang="pl" sz="1600" b="1" dirty="0">
                <a:solidFill>
                  <a:srgbClr val="ED181E"/>
                </a:solidFill>
                <a:latin typeface="Times New Roman" pitchFamily="18" charset="0"/>
              </a:rPr>
              <a:t>b </a:t>
            </a:r>
            <a:r>
              <a:rPr lang="pl" sz="1600" b="1" dirty="0" smtClean="0">
                <a:solidFill>
                  <a:srgbClr val="ED181E"/>
                </a:solidFill>
                <a:latin typeface="Times New Roman" pitchFamily="18" charset="0"/>
              </a:rPr>
              <a:t>Afrykanie </a:t>
            </a:r>
            <a:r>
              <a:rPr lang="pl" sz="1600" b="1" dirty="0">
                <a:solidFill>
                  <a:srgbClr val="ED181E"/>
                </a:solidFill>
                <a:latin typeface="Times New Roman" pitchFamily="18" charset="0"/>
              </a:rPr>
              <a:t>podróżowali na górnym pokładzie statku</a:t>
            </a:r>
            <a:r>
              <a:rPr lang="pl" sz="1600" dirty="0">
                <a:solidFill>
                  <a:srgbClr val="330000"/>
                </a:solidFill>
                <a:latin typeface="Times New Roman" pitchFamily="18" charset="0"/>
              </a:rPr>
              <a:t>.</a:t>
            </a:r>
            <a:endParaRPr lang="en-US" sz="1600" dirty="0">
              <a:solidFill>
                <a:srgbClr val="330000"/>
              </a:solidFill>
              <a:latin typeface="Times New Roman" pitchFamily="18" charset="0"/>
            </a:endParaRP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1371600"/>
            <a:ext cx="4279205" cy="530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2800" dirty="0"/>
              <a:t>Throwing Diseased People Overboard</a:t>
            </a:r>
            <a:r>
              <a:rPr lang="pl" sz="2800" dirty="0"/>
              <a:t> </a:t>
            </a:r>
            <a:r>
              <a:rPr lang="pl" sz="2800" dirty="0" smtClean="0"/>
              <a:t/>
            </a:r>
            <a:br>
              <a:rPr lang="pl" sz="2800" dirty="0" smtClean="0"/>
            </a:br>
            <a:r>
              <a:rPr lang="pl" sz="2800" b="1" dirty="0" smtClean="0">
                <a:solidFill>
                  <a:srgbClr val="ED181E"/>
                </a:solidFill>
              </a:rPr>
              <a:t>Wyr</a:t>
            </a:r>
            <a:r>
              <a:rPr lang="pl" sz="2800" b="1" dirty="0" smtClean="0">
                <a:solidFill>
                  <a:srgbClr val="ED181E"/>
                </a:solidFill>
              </a:rPr>
              <a:t>zucanie  </a:t>
            </a:r>
            <a:r>
              <a:rPr lang="pl" sz="2800" b="1" dirty="0">
                <a:solidFill>
                  <a:srgbClr val="ED181E"/>
                </a:solidFill>
              </a:rPr>
              <a:t>chorych osób za burtę</a:t>
            </a:r>
            <a:endParaRPr lang="en-US" b="1" dirty="0">
              <a:solidFill>
                <a:srgbClr val="ED181E"/>
              </a:solidFill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857250"/>
            <a:ext cx="7855024" cy="589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373216"/>
            <a:ext cx="9144000" cy="99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b="1" dirty="0">
                <a:solidFill>
                  <a:srgbClr val="330000"/>
                </a:solidFill>
                <a:latin typeface="Arial" charset="0"/>
              </a:rPr>
              <a:t>     Dejected, depressed, and despondent, captives aboard slave ships felt they had nothing to lose and so took any opportunity to revolt. Here the crew fires upon the uprising slaves</a:t>
            </a:r>
            <a:r>
              <a:rPr lang="en-US" sz="1800" b="1" dirty="0">
                <a:solidFill>
                  <a:srgbClr val="ED181E"/>
                </a:solidFill>
                <a:latin typeface="Arial" charset="0"/>
              </a:rPr>
              <a:t>.</a:t>
            </a:r>
            <a:r>
              <a:rPr lang="pl" sz="1800" b="1" dirty="0">
                <a:solidFill>
                  <a:srgbClr val="ED181E"/>
                </a:solidFill>
                <a:latin typeface="Arial" charset="0"/>
              </a:rPr>
              <a:t>Przygnębieni </a:t>
            </a:r>
            <a:r>
              <a:rPr lang="pl" sz="1800" b="1" dirty="0" smtClean="0">
                <a:solidFill>
                  <a:srgbClr val="ED181E"/>
                </a:solidFill>
                <a:latin typeface="Arial" charset="0"/>
              </a:rPr>
              <a:t>i zrozpaczeni  więźniowie </a:t>
            </a:r>
            <a:r>
              <a:rPr lang="pl" sz="1800" b="1" dirty="0">
                <a:solidFill>
                  <a:srgbClr val="ED181E"/>
                </a:solidFill>
                <a:latin typeface="Arial" charset="0"/>
              </a:rPr>
              <a:t>na statkach niewolniczych czuli że nie mają nic do </a:t>
            </a:r>
            <a:r>
              <a:rPr lang="pl" sz="1800" b="1" dirty="0" smtClean="0">
                <a:solidFill>
                  <a:srgbClr val="ED181E"/>
                </a:solidFill>
                <a:latin typeface="Arial" charset="0"/>
              </a:rPr>
              <a:t>stracenia,  </a:t>
            </a:r>
            <a:r>
              <a:rPr lang="pl" sz="1800" b="1" dirty="0">
                <a:solidFill>
                  <a:srgbClr val="ED181E"/>
                </a:solidFill>
                <a:latin typeface="Arial" charset="0"/>
              </a:rPr>
              <a:t>więc  wykorzystali każdą okazje do buntu. Tutaj załoga strzela na niewolników </a:t>
            </a:r>
            <a:r>
              <a:rPr lang="pl" sz="1800" b="1" dirty="0" smtClean="0">
                <a:solidFill>
                  <a:srgbClr val="ED181E"/>
                </a:solidFill>
                <a:latin typeface="Arial" charset="0"/>
              </a:rPr>
              <a:t>- powstańców</a:t>
            </a:r>
            <a:endParaRPr lang="en-US" sz="1800" dirty="0">
              <a:solidFill>
                <a:srgbClr val="ED181E"/>
              </a:solidFill>
              <a:latin typeface="Times New Roman" pitchFamily="18" charset="0"/>
            </a:endParaRPr>
          </a:p>
        </p:txBody>
      </p:sp>
      <p:pic>
        <p:nvPicPr>
          <p:cNvPr id="31749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81000"/>
            <a:ext cx="7620000" cy="4762500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264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6248400" y="304800"/>
            <a:ext cx="2667000" cy="5791200"/>
          </a:xfrm>
        </p:spPr>
        <p:txBody>
          <a:bodyPr/>
          <a:lstStyle/>
          <a:p>
            <a:r>
              <a:rPr lang="en-US" dirty="0"/>
              <a:t>A</a:t>
            </a:r>
            <a:br>
              <a:rPr lang="en-US" dirty="0"/>
            </a:br>
            <a:r>
              <a:rPr lang="en-US" dirty="0"/>
              <a:t>Broadside</a:t>
            </a:r>
            <a:br>
              <a:rPr lang="en-US" dirty="0"/>
            </a:br>
            <a:r>
              <a:rPr lang="en-US" dirty="0"/>
              <a:t>for</a:t>
            </a:r>
            <a:br>
              <a:rPr lang="en-US" dirty="0"/>
            </a:br>
            <a:r>
              <a:rPr lang="en-US" dirty="0"/>
              <a:t>Sale of</a:t>
            </a:r>
            <a:br>
              <a:rPr lang="en-US" dirty="0"/>
            </a:br>
            <a:r>
              <a:rPr lang="en-US" dirty="0"/>
              <a:t>Slaves</a:t>
            </a:r>
            <a:r>
              <a:rPr lang="pl" dirty="0"/>
              <a:t> </a:t>
            </a:r>
            <a:r>
              <a:rPr lang="pl" sz="3600" b="1" dirty="0" smtClean="0">
                <a:solidFill>
                  <a:srgbClr val="ED181E"/>
                </a:solidFill>
              </a:rPr>
              <a:t>Ogłoszenie </a:t>
            </a:r>
            <a:br>
              <a:rPr lang="pl" sz="3600" b="1" dirty="0" smtClean="0">
                <a:solidFill>
                  <a:srgbClr val="ED181E"/>
                </a:solidFill>
              </a:rPr>
            </a:br>
            <a:r>
              <a:rPr lang="pl" sz="3600" b="1" dirty="0" smtClean="0">
                <a:solidFill>
                  <a:srgbClr val="ED181E"/>
                </a:solidFill>
              </a:rPr>
              <a:t>o sprzedaży niewolników</a:t>
            </a:r>
            <a:r>
              <a:rPr lang="en-US" sz="3600" b="1" dirty="0">
                <a:solidFill>
                  <a:srgbClr val="ED181E"/>
                </a:solidFill>
              </a:rPr>
              <a:t/>
            </a:r>
            <a:br>
              <a:rPr lang="en-US" sz="3600" b="1" dirty="0">
                <a:solidFill>
                  <a:srgbClr val="ED181E"/>
                </a:solidFill>
              </a:rPr>
            </a:br>
            <a:endParaRPr lang="en-US" sz="3600" b="1" dirty="0">
              <a:solidFill>
                <a:srgbClr val="ED181E"/>
              </a:solidFill>
            </a:endParaRPr>
          </a:p>
        </p:txBody>
      </p:sp>
      <p:pic>
        <p:nvPicPr>
          <p:cNvPr id="18440" name="StealAw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6172200"/>
            <a:ext cx="4064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9544"/>
            <a:ext cx="7772400" cy="533400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Slave Pens in Alexandria, VA</a:t>
            </a:r>
            <a:r>
              <a:rPr lang="pl" sz="2400" dirty="0">
                <a:latin typeface="Arial" charset="0"/>
              </a:rPr>
              <a:t/>
            </a:r>
            <a:br>
              <a:rPr lang="pl" sz="2400" dirty="0">
                <a:latin typeface="Arial" charset="0"/>
              </a:rPr>
            </a:br>
            <a:r>
              <a:rPr lang="pl" sz="2400" b="1" dirty="0">
                <a:solidFill>
                  <a:srgbClr val="ED181E"/>
                </a:solidFill>
                <a:latin typeface="Arial" charset="0"/>
              </a:rPr>
              <a:t>Niewolnicze </a:t>
            </a:r>
            <a:r>
              <a:rPr lang="pl" sz="2400" b="1" dirty="0" smtClean="0">
                <a:solidFill>
                  <a:srgbClr val="ED181E"/>
                </a:solidFill>
                <a:latin typeface="Arial" charset="0"/>
              </a:rPr>
              <a:t>klatki</a:t>
            </a:r>
            <a:r>
              <a:rPr lang="pl" sz="2400" b="1" dirty="0" smtClean="0">
                <a:solidFill>
                  <a:srgbClr val="ED181E"/>
                </a:solidFill>
                <a:latin typeface="Arial" charset="0"/>
              </a:rPr>
              <a:t> </a:t>
            </a:r>
            <a:r>
              <a:rPr lang="pl" sz="2400" b="1" dirty="0">
                <a:solidFill>
                  <a:srgbClr val="ED181E"/>
                </a:solidFill>
                <a:latin typeface="Arial" charset="0"/>
              </a:rPr>
              <a:t>w </a:t>
            </a:r>
            <a:r>
              <a:rPr lang="pl" sz="2400" b="1" dirty="0" smtClean="0">
                <a:solidFill>
                  <a:srgbClr val="ED181E"/>
                </a:solidFill>
                <a:latin typeface="Arial" charset="0"/>
              </a:rPr>
              <a:t>Alexandrii, </a:t>
            </a:r>
            <a:r>
              <a:rPr lang="pl" sz="2400" b="1" dirty="0">
                <a:solidFill>
                  <a:srgbClr val="ED181E"/>
                </a:solidFill>
                <a:latin typeface="Arial" charset="0"/>
              </a:rPr>
              <a:t>VA</a:t>
            </a:r>
            <a:endParaRPr lang="en-US" b="1" dirty="0">
              <a:solidFill>
                <a:srgbClr val="ED181E"/>
              </a:solidFill>
            </a:endParaRP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7467600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3168352" cy="3886200"/>
          </a:xfrm>
        </p:spPr>
        <p:txBody>
          <a:bodyPr/>
          <a:lstStyle/>
          <a:p>
            <a:pPr algn="l"/>
            <a:r>
              <a:rPr lang="en-US" sz="3200" dirty="0">
                <a:latin typeface="Arial" charset="0"/>
              </a:rPr>
              <a:t>Slave</a:t>
            </a:r>
            <a:br>
              <a:rPr lang="en-US" sz="3200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>Auction</a:t>
            </a:r>
            <a:br>
              <a:rPr lang="en-US" sz="3200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>House</a:t>
            </a:r>
            <a:r>
              <a:rPr lang="pl" sz="3200" dirty="0">
                <a:latin typeface="Arial" charset="0"/>
              </a:rPr>
              <a:t/>
            </a:r>
            <a:br>
              <a:rPr lang="pl" sz="3200" dirty="0">
                <a:latin typeface="Arial" charset="0"/>
              </a:rPr>
            </a:br>
            <a:r>
              <a:rPr lang="pl" sz="3200" b="1" dirty="0" smtClean="0">
                <a:solidFill>
                  <a:srgbClr val="ED181E"/>
                </a:solidFill>
                <a:latin typeface="Arial" charset="0"/>
              </a:rPr>
              <a:t>Dom, gdzie odbywały się aukcje niewolników</a:t>
            </a:r>
            <a:endParaRPr lang="en-US" sz="3200" b="1" dirty="0">
              <a:solidFill>
                <a:srgbClr val="ED181E"/>
              </a:solidFill>
              <a:latin typeface="Arial" charset="0"/>
            </a:endParaRP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04800"/>
            <a:ext cx="48164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914400"/>
          </a:xfrm>
        </p:spPr>
        <p:txBody>
          <a:bodyPr/>
          <a:lstStyle/>
          <a:p>
            <a:r>
              <a:rPr lang="en-US" dirty="0"/>
              <a:t>Slave Auction</a:t>
            </a:r>
            <a:r>
              <a:rPr lang="pl" dirty="0"/>
              <a:t> </a:t>
            </a:r>
            <a:r>
              <a:rPr lang="pl" sz="3200" b="1" dirty="0">
                <a:solidFill>
                  <a:srgbClr val="ED181E"/>
                </a:solidFill>
              </a:rPr>
              <a:t>Aukcja niewolników</a:t>
            </a:r>
            <a:endParaRPr lang="en-US" sz="3200" b="1" dirty="0">
              <a:solidFill>
                <a:srgbClr val="ED181E"/>
              </a:solidFill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2832" y="1212687"/>
            <a:ext cx="4806082" cy="548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367129" y="986430"/>
            <a:ext cx="27432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330000"/>
                </a:solidFill>
                <a:effectLst/>
                <a:latin typeface="Helvetica" charset="0"/>
              </a:rPr>
              <a:t>American illustrator Howard Pyle, illustrator of many historical and adventure stories for periodicals, created this depiction of a 1655 slave auction in New Amsterdam (later to be named New </a:t>
            </a:r>
            <a:r>
              <a:rPr lang="en-US" sz="2000" b="0" dirty="0" smtClean="0">
                <a:solidFill>
                  <a:srgbClr val="330000"/>
                </a:solidFill>
                <a:effectLst/>
                <a:latin typeface="Helvetica" charset="0"/>
              </a:rPr>
              <a:t>Yor</a:t>
            </a:r>
            <a:r>
              <a:rPr lang="en-US" sz="2000" b="0" dirty="0" smtClean="0">
                <a:effectLst/>
                <a:latin typeface="Helvetica" charset="0"/>
              </a:rPr>
              <a:t>k</a:t>
            </a:r>
            <a:r>
              <a:rPr lang="pl-PL" sz="1600" dirty="0" smtClean="0">
                <a:effectLst/>
                <a:latin typeface="Helvetica" charset="0"/>
              </a:rPr>
              <a:t>. </a:t>
            </a:r>
            <a:r>
              <a:rPr lang="pl" sz="1600" dirty="0" smtClean="0">
                <a:solidFill>
                  <a:srgbClr val="ED181E"/>
                </a:solidFill>
                <a:effectLst/>
                <a:latin typeface="Helvetica" charset="0"/>
              </a:rPr>
              <a:t>Amerykański </a:t>
            </a:r>
            <a:r>
              <a:rPr lang="pl" sz="1600" dirty="0">
                <a:solidFill>
                  <a:srgbClr val="ED181E"/>
                </a:solidFill>
                <a:effectLst/>
                <a:latin typeface="Helvetica" charset="0"/>
              </a:rPr>
              <a:t>ilustrator Howard </a:t>
            </a:r>
            <a:r>
              <a:rPr lang="pl" sz="1600" dirty="0" smtClean="0">
                <a:solidFill>
                  <a:srgbClr val="ED181E"/>
                </a:solidFill>
                <a:effectLst/>
                <a:latin typeface="Helvetica" charset="0"/>
              </a:rPr>
              <a:t>Pyle- </a:t>
            </a:r>
            <a:r>
              <a:rPr lang="pl" sz="1600" dirty="0">
                <a:solidFill>
                  <a:srgbClr val="ED181E"/>
                </a:solidFill>
                <a:effectLst/>
                <a:latin typeface="Helvetica" charset="0"/>
              </a:rPr>
              <a:t>ilustrator wielu historycznych  i przygodowych opowieści </a:t>
            </a:r>
            <a:r>
              <a:rPr lang="pl" sz="1600" dirty="0" smtClean="0">
                <a:solidFill>
                  <a:srgbClr val="ED181E"/>
                </a:solidFill>
                <a:effectLst/>
                <a:latin typeface="Helvetica" charset="0"/>
              </a:rPr>
              <a:t>w czasopismach,  </a:t>
            </a:r>
            <a:r>
              <a:rPr lang="pl" sz="1600" dirty="0">
                <a:solidFill>
                  <a:srgbClr val="ED181E"/>
                </a:solidFill>
                <a:effectLst/>
                <a:latin typeface="Helvetica" charset="0"/>
              </a:rPr>
              <a:t>stworzył ten obraz aukcji niewolników z 1655 r. w Nowym Amsterdamie </a:t>
            </a:r>
            <a:r>
              <a:rPr lang="pl" sz="1600" dirty="0" smtClean="0">
                <a:solidFill>
                  <a:srgbClr val="ED181E"/>
                </a:solidFill>
                <a:effectLst/>
                <a:latin typeface="Helvetica" charset="0"/>
              </a:rPr>
              <a:t>(pózniejszym Nowym </a:t>
            </a:r>
            <a:r>
              <a:rPr lang="pl" sz="1600" dirty="0">
                <a:solidFill>
                  <a:srgbClr val="ED181E"/>
                </a:solidFill>
                <a:effectLst/>
                <a:latin typeface="Helvetica" charset="0"/>
              </a:rPr>
              <a:t>Jorkiem)</a:t>
            </a:r>
            <a:endParaRPr lang="en-US" sz="1600" dirty="0">
              <a:solidFill>
                <a:srgbClr val="ED181E"/>
              </a:solidFill>
              <a:effectLst/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Dealers Inspecting an African American </a:t>
            </a:r>
            <a:br>
              <a:rPr lang="en-US" sz="20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at a Slave Auction in Virginia</a:t>
            </a:r>
            <a:br>
              <a:rPr lang="en-US" sz="20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000" b="1" i="1" dirty="0">
                <a:solidFill>
                  <a:srgbClr val="000000"/>
                </a:solidFill>
                <a:latin typeface="Arial" charset="0"/>
              </a:rPr>
              <a:t>Harper's Weekly; February 16, 1861</a:t>
            </a:r>
            <a:r>
              <a:rPr lang="pl" sz="2000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l" sz="2000" b="1" dirty="0">
                <a:solidFill>
                  <a:srgbClr val="ED181E"/>
                </a:solidFill>
                <a:latin typeface="Arial" charset="0"/>
              </a:rPr>
              <a:t>Dealerzy  </a:t>
            </a:r>
            <a:r>
              <a:rPr lang="pl" sz="2000" b="1" dirty="0" smtClean="0">
                <a:solidFill>
                  <a:srgbClr val="ED181E"/>
                </a:solidFill>
                <a:latin typeface="Arial" charset="0"/>
              </a:rPr>
              <a:t>badają przydatność</a:t>
            </a:r>
            <a:r>
              <a:rPr lang="pl" sz="2000" b="1" dirty="0" smtClean="0">
                <a:solidFill>
                  <a:srgbClr val="ED181E"/>
                </a:solidFill>
                <a:latin typeface="Arial" charset="0"/>
              </a:rPr>
              <a:t> </a:t>
            </a:r>
            <a:r>
              <a:rPr lang="pl" sz="2000" b="1" dirty="0">
                <a:solidFill>
                  <a:srgbClr val="ED181E"/>
                </a:solidFill>
                <a:latin typeface="Arial" charset="0"/>
              </a:rPr>
              <a:t>Afroamerykanów na aukcji niewolników w Wirginii </a:t>
            </a:r>
            <a:r>
              <a:rPr lang="pl" sz="2000" b="1" i="1" dirty="0" smtClean="0">
                <a:solidFill>
                  <a:srgbClr val="ED181E"/>
                </a:solidFill>
                <a:latin typeface="Arial" charset="0"/>
              </a:rPr>
              <a:t>(Tygodnik </a:t>
            </a:r>
            <a:r>
              <a:rPr lang="pl" sz="2000" b="1" i="1" dirty="0">
                <a:solidFill>
                  <a:srgbClr val="ED181E"/>
                </a:solidFill>
                <a:latin typeface="Arial" charset="0"/>
              </a:rPr>
              <a:t>Harpera 16 lutego </a:t>
            </a:r>
            <a:r>
              <a:rPr lang="pl" sz="2000" b="1" i="1" dirty="0" smtClean="0">
                <a:solidFill>
                  <a:srgbClr val="ED181E"/>
                </a:solidFill>
                <a:latin typeface="Arial" charset="0"/>
              </a:rPr>
              <a:t>1861)</a:t>
            </a:r>
            <a:endParaRPr lang="en-US" sz="1300" i="1" dirty="0">
              <a:solidFill>
                <a:srgbClr val="ED181E"/>
              </a:solidFill>
              <a:latin typeface="Times New Roman" pitchFamily="18" charset="0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1511633"/>
            <a:ext cx="5627712" cy="520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8366" y="332656"/>
            <a:ext cx="7772400" cy="1143000"/>
          </a:xfrm>
        </p:spPr>
        <p:txBody>
          <a:bodyPr/>
          <a:lstStyle/>
          <a:p>
            <a:r>
              <a:rPr lang="en-US" dirty="0"/>
              <a:t>Slave Auction in Virginia</a:t>
            </a:r>
            <a:r>
              <a:rPr lang="pl" dirty="0"/>
              <a:t> </a:t>
            </a:r>
            <a:br>
              <a:rPr lang="pl" dirty="0"/>
            </a:br>
            <a:r>
              <a:rPr lang="pl" sz="3200" b="1" dirty="0">
                <a:solidFill>
                  <a:srgbClr val="ED181E"/>
                </a:solidFill>
              </a:rPr>
              <a:t>Aukcja niewolników </a:t>
            </a:r>
            <a:r>
              <a:rPr lang="pl" sz="3200" b="1" dirty="0" smtClean="0">
                <a:solidFill>
                  <a:srgbClr val="ED181E"/>
                </a:solidFill>
              </a:rPr>
              <a:t>w Wirginii</a:t>
            </a:r>
            <a:endParaRPr lang="en-US" sz="3200" b="1" dirty="0">
              <a:solidFill>
                <a:srgbClr val="ED181E"/>
              </a:solidFill>
            </a:endParaRP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961823"/>
            <a:ext cx="7704856" cy="489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04788"/>
            <a:ext cx="9144000" cy="762000"/>
          </a:xfrm>
        </p:spPr>
        <p:txBody>
          <a:bodyPr/>
          <a:lstStyle/>
          <a:p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Receipt given Judge S. Williams of Eufaula by Eliza Wallace in payment of $500.00 </a:t>
            </a:r>
            <a:br>
              <a:rPr lang="en-US" sz="18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for a man, Jan. 20, 1840.</a:t>
            </a:r>
            <a:r>
              <a:rPr lang="pl" sz="1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l" sz="1800" b="1" dirty="0" smtClean="0">
                <a:solidFill>
                  <a:srgbClr val="ED181E"/>
                </a:solidFill>
                <a:latin typeface="Arial" charset="0"/>
              </a:rPr>
              <a:t>Pokwitowanie przekazane</a:t>
            </a:r>
            <a:r>
              <a:rPr lang="pl" sz="1800" b="1" dirty="0" smtClean="0">
                <a:solidFill>
                  <a:srgbClr val="ED181E"/>
                </a:solidFill>
                <a:latin typeface="Arial" charset="0"/>
              </a:rPr>
              <a:t> sędziemu  </a:t>
            </a:r>
            <a:r>
              <a:rPr lang="pl" sz="1800" b="1" dirty="0">
                <a:solidFill>
                  <a:srgbClr val="ED181E"/>
                </a:solidFill>
                <a:latin typeface="Arial" charset="0"/>
              </a:rPr>
              <a:t>S. Williamsa z Eufaula przez Elizę Wallace </a:t>
            </a:r>
            <a:r>
              <a:rPr lang="pl" sz="1800" b="1" dirty="0" smtClean="0">
                <a:solidFill>
                  <a:srgbClr val="ED181E"/>
                </a:solidFill>
                <a:latin typeface="Arial" charset="0"/>
              </a:rPr>
              <a:t>dot. zapłaty  500 dolarów za niewolnika z </a:t>
            </a:r>
            <a:r>
              <a:rPr lang="pl" sz="1800" b="1" dirty="0">
                <a:solidFill>
                  <a:srgbClr val="ED181E"/>
                </a:solidFill>
                <a:latin typeface="Arial" charset="0"/>
              </a:rPr>
              <a:t>20 stycznia 1840</a:t>
            </a:r>
            <a:endParaRPr lang="en-US" sz="1800" dirty="0">
              <a:solidFill>
                <a:srgbClr val="ED181E"/>
              </a:solidFill>
              <a:latin typeface="Geneva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196752"/>
            <a:ext cx="7655768" cy="54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64704"/>
            <a:ext cx="7772400" cy="838200"/>
          </a:xfrm>
        </p:spPr>
        <p:txBody>
          <a:bodyPr/>
          <a:lstStyle/>
          <a:p>
            <a:r>
              <a:rPr lang="en-US" sz="2800" dirty="0"/>
              <a:t>“The Slave Trade”</a:t>
            </a:r>
            <a:br>
              <a:rPr lang="en-US" sz="2800" dirty="0"/>
            </a:br>
            <a:r>
              <a:rPr lang="en-US" sz="2800" dirty="0"/>
              <a:t> Painted in 1791 by George Morland</a:t>
            </a:r>
            <a:r>
              <a:rPr lang="pl" sz="2800" dirty="0"/>
              <a:t> Handel </a:t>
            </a:r>
            <a:r>
              <a:rPr lang="pl" sz="2800" dirty="0" smtClean="0"/>
              <a:t/>
            </a:r>
            <a:br>
              <a:rPr lang="pl" sz="2800" dirty="0" smtClean="0"/>
            </a:br>
            <a:r>
              <a:rPr lang="pl" sz="2800" b="1" dirty="0" smtClean="0">
                <a:solidFill>
                  <a:srgbClr val="ED181E"/>
                </a:solidFill>
              </a:rPr>
              <a:t>Handel niewolnikami  </a:t>
            </a:r>
            <a:r>
              <a:rPr lang="pl" sz="2800" b="1" dirty="0">
                <a:solidFill>
                  <a:srgbClr val="ED181E"/>
                </a:solidFill>
              </a:rPr>
              <a:t>namalowany w 1791 roku przez George </a:t>
            </a:r>
            <a:r>
              <a:rPr lang="pl" sz="2800" b="1" dirty="0" smtClean="0">
                <a:solidFill>
                  <a:srgbClr val="ED181E"/>
                </a:solidFill>
              </a:rPr>
              <a:t>Morland</a:t>
            </a:r>
            <a:endParaRPr lang="en-US" sz="2800" b="1" dirty="0">
              <a:solidFill>
                <a:srgbClr val="ED181E"/>
              </a:solidFill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34888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09600"/>
          </a:xfrm>
        </p:spPr>
        <p:txBody>
          <a:bodyPr/>
          <a:lstStyle/>
          <a:p>
            <a:r>
              <a:rPr lang="en-US" sz="2800" dirty="0"/>
              <a:t>Picking Cotton</a:t>
            </a:r>
            <a:r>
              <a:rPr lang="pl" sz="2800" dirty="0"/>
              <a:t> </a:t>
            </a:r>
            <a:r>
              <a:rPr lang="pl" sz="2800" b="1" dirty="0">
                <a:solidFill>
                  <a:srgbClr val="ED181E"/>
                </a:solidFill>
              </a:rPr>
              <a:t>Zbieranie Bawełny </a:t>
            </a:r>
            <a:endParaRPr lang="en-US" b="1" dirty="0">
              <a:solidFill>
                <a:srgbClr val="ED181E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729319"/>
            <a:ext cx="6677485" cy="592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deLaw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7600" y="6451600"/>
            <a:ext cx="4064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79" y="0"/>
            <a:ext cx="5441279" cy="680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26119" y="620688"/>
            <a:ext cx="7772400" cy="457200"/>
          </a:xfrm>
        </p:spPr>
        <p:txBody>
          <a:bodyPr/>
          <a:lstStyle/>
          <a:p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Slaves preparing cotton for the</a:t>
            </a:r>
            <a:br>
              <a:rPr lang="en-US" sz="24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cotton gin on a plantation </a:t>
            </a:r>
            <a:br>
              <a:rPr lang="en-US" sz="24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near Beaufort, S.C., 1862</a:t>
            </a:r>
            <a:r>
              <a:rPr lang="pl" sz="2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l" sz="2400" b="1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pl" sz="2400" b="1" dirty="0" smtClean="0">
                <a:solidFill>
                  <a:srgbClr val="ED181E"/>
                </a:solidFill>
                <a:latin typeface="Arial" charset="0"/>
              </a:rPr>
              <a:t>Niewolnicy </a:t>
            </a:r>
            <a:r>
              <a:rPr lang="pl" sz="2400" b="1" dirty="0">
                <a:solidFill>
                  <a:srgbClr val="ED181E"/>
                </a:solidFill>
                <a:latin typeface="Arial" charset="0"/>
              </a:rPr>
              <a:t>przygotowujący  bawełne </a:t>
            </a:r>
            <a:r>
              <a:rPr lang="pl" sz="2400" b="1" dirty="0" smtClean="0">
                <a:solidFill>
                  <a:srgbClr val="ED181E"/>
                </a:solidFill>
                <a:latin typeface="Arial" charset="0"/>
              </a:rPr>
              <a:t> </a:t>
            </a:r>
            <a:r>
              <a:rPr lang="pl" sz="2400" b="1" dirty="0">
                <a:solidFill>
                  <a:srgbClr val="ED181E"/>
                </a:solidFill>
                <a:latin typeface="Arial" charset="0"/>
              </a:rPr>
              <a:t>na plantacji  w pobliżu Beaufort  S.C 1862</a:t>
            </a:r>
            <a:endParaRPr lang="en-US" sz="1600" dirty="0">
              <a:solidFill>
                <a:srgbClr val="ED181E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5525" y="176199"/>
            <a:ext cx="8686800" cy="914400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E. Degas, </a:t>
            </a:r>
            <a:r>
              <a:rPr lang="en-US" sz="2000" b="1" i="1" dirty="0">
                <a:solidFill>
                  <a:schemeClr val="tx1"/>
                </a:solidFill>
                <a:latin typeface="Arial" charset="0"/>
              </a:rPr>
              <a:t>New Orleans Cotton Exchange</a:t>
            </a:r>
            <a:r>
              <a:rPr lang="pl" sz="2000" b="1" i="1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l" sz="2000" b="1" i="1" dirty="0">
                <a:solidFill>
                  <a:schemeClr val="tx1"/>
                </a:solidFill>
                <a:latin typeface="Arial" charset="0"/>
              </a:rPr>
            </a:br>
            <a:r>
              <a:rPr lang="pl" sz="2000" b="1" dirty="0">
                <a:solidFill>
                  <a:srgbClr val="ED181E"/>
                </a:solidFill>
                <a:latin typeface="Arial" charset="0"/>
              </a:rPr>
              <a:t>E. Degas </a:t>
            </a:r>
            <a:r>
              <a:rPr lang="pl" sz="2000" b="1" dirty="0" smtClean="0">
                <a:solidFill>
                  <a:srgbClr val="ED181E"/>
                </a:solidFill>
                <a:latin typeface="Arial" charset="0"/>
              </a:rPr>
              <a:t>„</a:t>
            </a:r>
            <a:r>
              <a:rPr lang="pl" sz="2000" b="1" i="1" dirty="0" smtClean="0">
                <a:solidFill>
                  <a:srgbClr val="ED181E"/>
                </a:solidFill>
                <a:latin typeface="Arial" charset="0"/>
              </a:rPr>
              <a:t>G</a:t>
            </a:r>
            <a:r>
              <a:rPr lang="pl" sz="2000" b="1" i="1" dirty="0" smtClean="0">
                <a:solidFill>
                  <a:srgbClr val="ED181E"/>
                </a:solidFill>
                <a:latin typeface="Arial" charset="0"/>
              </a:rPr>
              <a:t>iełda </a:t>
            </a:r>
            <a:r>
              <a:rPr lang="pl" sz="2000" b="1" i="1" dirty="0">
                <a:solidFill>
                  <a:srgbClr val="ED181E"/>
                </a:solidFill>
                <a:latin typeface="Arial" charset="0"/>
              </a:rPr>
              <a:t>bawełny w Nowym </a:t>
            </a:r>
            <a:r>
              <a:rPr lang="pl" sz="2000" b="1" i="1" dirty="0" smtClean="0">
                <a:solidFill>
                  <a:srgbClr val="ED181E"/>
                </a:solidFill>
                <a:latin typeface="Arial" charset="0"/>
              </a:rPr>
              <a:t>Orleanie”</a:t>
            </a:r>
            <a:r>
              <a:rPr lang="en-US" sz="2000" b="1" dirty="0">
                <a:solidFill>
                  <a:srgbClr val="ED181E"/>
                </a:solidFill>
                <a:latin typeface="Arial" charset="0"/>
              </a:rPr>
              <a:t/>
            </a:r>
            <a:br>
              <a:rPr lang="en-US" sz="2000" b="1" dirty="0">
                <a:solidFill>
                  <a:srgbClr val="ED181E"/>
                </a:solidFill>
                <a:latin typeface="Arial" charset="0"/>
              </a:rPr>
            </a:br>
            <a:endParaRPr lang="en-US" sz="1600" dirty="0">
              <a:solidFill>
                <a:srgbClr val="ED181E"/>
              </a:solidFill>
              <a:latin typeface="Times New Roman" pitchFamily="18" charset="0"/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5975" y="1124744"/>
            <a:ext cx="65659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810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048000"/>
            <a:ext cx="4445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838200"/>
          </a:xfrm>
        </p:spPr>
        <p:txBody>
          <a:bodyPr/>
          <a:lstStyle/>
          <a:p>
            <a:r>
              <a:rPr lang="en-US" dirty="0"/>
              <a:t>A Sugar Plantation in 1823</a:t>
            </a:r>
            <a:r>
              <a:rPr lang="pl" dirty="0"/>
              <a:t/>
            </a:r>
            <a:br>
              <a:rPr lang="pl" dirty="0"/>
            </a:br>
            <a:r>
              <a:rPr lang="pl" sz="3200" b="1" dirty="0">
                <a:solidFill>
                  <a:srgbClr val="ED181E"/>
                </a:solidFill>
              </a:rPr>
              <a:t>Plantacja cukru w 1823 roku</a:t>
            </a:r>
            <a:endParaRPr lang="en-US" sz="3200" b="1" dirty="0">
              <a:solidFill>
                <a:srgbClr val="ED181E"/>
              </a:solidFill>
            </a:endParaRP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28800"/>
            <a:ext cx="8915400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Slave Quarters, c. 1860</a:t>
            </a:r>
            <a:br>
              <a:rPr lang="en-US" sz="20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This slave quarter complex was located on a plantation near Bunkie, Louisiana. In the background is a large sugar house.</a:t>
            </a:r>
            <a:r>
              <a:rPr lang="pl" sz="2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l" sz="2000" b="1" dirty="0" smtClean="0">
                <a:solidFill>
                  <a:srgbClr val="ED181E"/>
                </a:solidFill>
                <a:latin typeface="Arial" charset="0"/>
              </a:rPr>
              <a:t>Osiedle niewolników około</a:t>
            </a:r>
            <a:r>
              <a:rPr lang="pl" sz="2000" b="1" dirty="0" smtClean="0">
                <a:solidFill>
                  <a:srgbClr val="ED181E"/>
                </a:solidFill>
                <a:latin typeface="Arial" charset="0"/>
              </a:rPr>
              <a:t>1860 r. </a:t>
            </a:r>
            <a:r>
              <a:rPr lang="pl-PL" sz="2000" b="1" dirty="0" smtClean="0">
                <a:solidFill>
                  <a:srgbClr val="ED181E"/>
                </a:solidFill>
                <a:latin typeface="Arial" charset="0"/>
              </a:rPr>
              <a:t>N</a:t>
            </a:r>
            <a:r>
              <a:rPr lang="pl" sz="2000" b="1" dirty="0" smtClean="0">
                <a:solidFill>
                  <a:srgbClr val="ED181E"/>
                </a:solidFill>
                <a:latin typeface="Arial" charset="0"/>
              </a:rPr>
              <a:t>a plantacji </a:t>
            </a:r>
            <a:r>
              <a:rPr lang="pl" sz="2000" b="1" dirty="0">
                <a:solidFill>
                  <a:srgbClr val="ED181E"/>
                </a:solidFill>
                <a:latin typeface="Arial" charset="0"/>
              </a:rPr>
              <a:t>w pobliżu  Bunkle w stanie </a:t>
            </a:r>
            <a:r>
              <a:rPr lang="pl" sz="2000" b="1" dirty="0" smtClean="0">
                <a:solidFill>
                  <a:srgbClr val="ED181E"/>
                </a:solidFill>
                <a:latin typeface="Arial" charset="0"/>
              </a:rPr>
              <a:t>Luizjana. </a:t>
            </a:r>
            <a:r>
              <a:rPr lang="pl" sz="2000" b="1" dirty="0">
                <a:solidFill>
                  <a:srgbClr val="ED181E"/>
                </a:solidFill>
                <a:latin typeface="Arial" charset="0"/>
              </a:rPr>
              <a:t>W</a:t>
            </a:r>
            <a:r>
              <a:rPr lang="pl" sz="2000" b="1" dirty="0" smtClean="0">
                <a:solidFill>
                  <a:srgbClr val="ED181E"/>
                </a:solidFill>
                <a:latin typeface="Arial" charset="0"/>
              </a:rPr>
              <a:t> </a:t>
            </a:r>
            <a:r>
              <a:rPr lang="pl" sz="2000" b="1" dirty="0">
                <a:solidFill>
                  <a:srgbClr val="ED181E"/>
                </a:solidFill>
                <a:latin typeface="Arial" charset="0"/>
              </a:rPr>
              <a:t>tle jest </a:t>
            </a:r>
            <a:r>
              <a:rPr lang="pl" sz="2000" b="1" dirty="0" smtClean="0">
                <a:solidFill>
                  <a:srgbClr val="ED181E"/>
                </a:solidFill>
                <a:latin typeface="Arial" charset="0"/>
              </a:rPr>
              <a:t>duży </a:t>
            </a:r>
            <a:r>
              <a:rPr lang="pl" sz="2000" b="1" dirty="0">
                <a:solidFill>
                  <a:srgbClr val="ED181E"/>
                </a:solidFill>
                <a:latin typeface="Arial" charset="0"/>
              </a:rPr>
              <a:t>dom </a:t>
            </a:r>
            <a:r>
              <a:rPr lang="pl" sz="2000" b="1" dirty="0" smtClean="0">
                <a:solidFill>
                  <a:srgbClr val="ED181E"/>
                </a:solidFill>
                <a:latin typeface="Arial" charset="0"/>
              </a:rPr>
              <a:t>gdzie wytwarzano cukier</a:t>
            </a: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1300" b="1" dirty="0">
                <a:solidFill>
                  <a:srgbClr val="000000"/>
                </a:solidFill>
                <a:latin typeface="Times New Roman" pitchFamily="18" charset="0"/>
              </a:rPr>
            </a:br>
            <a:endParaRPr lang="en-US" sz="13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3253" name="Picture 1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2204864"/>
            <a:ext cx="6377136" cy="41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332656"/>
            <a:ext cx="9144000" cy="685800"/>
          </a:xfrm>
        </p:spPr>
        <p:txBody>
          <a:bodyPr/>
          <a:lstStyle/>
          <a:p>
            <a:r>
              <a:rPr lang="en-US" dirty="0"/>
              <a:t>A Slave Family Outside Their Cabin</a:t>
            </a:r>
            <a:r>
              <a:rPr lang="pl" dirty="0"/>
              <a:t> </a:t>
            </a:r>
            <a:r>
              <a:rPr lang="pl" sz="3200" b="1" dirty="0">
                <a:solidFill>
                  <a:srgbClr val="ED181E"/>
                </a:solidFill>
              </a:rPr>
              <a:t>Rodzina </a:t>
            </a:r>
            <a:r>
              <a:rPr lang="pl" sz="3200" b="1" dirty="0" smtClean="0">
                <a:solidFill>
                  <a:srgbClr val="ED181E"/>
                </a:solidFill>
              </a:rPr>
              <a:t>niewolników</a:t>
            </a:r>
            <a:endParaRPr lang="en-US" sz="3200" b="1" dirty="0">
              <a:solidFill>
                <a:srgbClr val="ED181E"/>
              </a:solidFill>
            </a:endParaRP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0175" y="1256393"/>
            <a:ext cx="5899849" cy="428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33400" y="5562600"/>
            <a:ext cx="815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the words of a slave: “</a:t>
            </a:r>
            <a:r>
              <a:rPr lang="en-US" sz="2000" dirty="0">
                <a:effectLst/>
                <a:latin typeface="Arial" charset="0"/>
              </a:rPr>
              <a:t>We lodged in log huts, and on the bare ground. Wooden floors were an unknown luxury. 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Arial" charset="0"/>
              </a:rPr>
              <a:t>Słowa niewolnika „Mieszkalismy </a:t>
            </a:r>
            <a:r>
              <a:rPr lang="pl" sz="2000" dirty="0">
                <a:solidFill>
                  <a:srgbClr val="ED181E"/>
                </a:solidFill>
                <a:effectLst/>
                <a:latin typeface="Arial" charset="0"/>
              </a:rPr>
              <a:t>w chatach na gołej 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Arial" charset="0"/>
              </a:rPr>
              <a:t>ziemi. Drewniane </a:t>
            </a:r>
            <a:r>
              <a:rPr lang="pl" sz="2000" dirty="0">
                <a:solidFill>
                  <a:srgbClr val="ED181E"/>
                </a:solidFill>
                <a:effectLst/>
                <a:latin typeface="Arial" charset="0"/>
              </a:rPr>
              <a:t>podłogi były  nieznanym 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Arial" charset="0"/>
              </a:rPr>
              <a:t>luksusem”</a:t>
            </a:r>
            <a:endParaRPr lang="en-US" sz="1600" b="0" dirty="0">
              <a:solidFill>
                <a:srgbClr val="ED181E"/>
              </a:solidFill>
              <a:effectLst/>
              <a:latin typeface="Arial" charset="0"/>
            </a:endParaRPr>
          </a:p>
        </p:txBody>
      </p:sp>
      <p:pic>
        <p:nvPicPr>
          <p:cNvPr id="43016" name="jacobsladde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096000"/>
            <a:ext cx="4064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0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88640"/>
            <a:ext cx="5901407" cy="628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701948"/>
            <a:ext cx="7427168" cy="501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169"/>
            <a:ext cx="7772400" cy="4572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Abraham Jones' Back Yard</a:t>
            </a:r>
            <a:r>
              <a:rPr lang="pl" sz="24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l" sz="2400" b="1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pl" sz="24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pl" sz="2400" b="1" dirty="0" smtClean="0">
                <a:solidFill>
                  <a:srgbClr val="ED181E"/>
                </a:solidFill>
                <a:latin typeface="Arial" charset="0"/>
              </a:rPr>
              <a:t>Podwórko </a:t>
            </a:r>
            <a:r>
              <a:rPr lang="pl" sz="2400" b="1" dirty="0">
                <a:solidFill>
                  <a:srgbClr val="ED181E"/>
                </a:solidFill>
                <a:latin typeface="Arial" charset="0"/>
              </a:rPr>
              <a:t>Abrahama  Jonesa</a:t>
            </a:r>
            <a:r>
              <a:rPr lang="en-US" sz="1600" b="1" dirty="0">
                <a:solidFill>
                  <a:srgbClr val="ED181E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57150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effectLst/>
                <a:latin typeface="Arial" charset="0"/>
              </a:rPr>
              <a:t>“We had neither bedsteads, nor furniture of any description. Our beds were collections of straw and old rags, thrown down in the corners and boxed in with boards; a single blanket the only </a:t>
            </a:r>
            <a:r>
              <a:rPr lang="en-US" sz="1600" dirty="0" smtClean="0">
                <a:effectLst/>
                <a:latin typeface="Arial" charset="0"/>
              </a:rPr>
              <a:t>covering.</a:t>
            </a:r>
            <a:r>
              <a:rPr lang="pl-PL" sz="1600" dirty="0" smtClean="0">
                <a:effectLst/>
                <a:latin typeface="Arial" charset="0"/>
              </a:rPr>
              <a:t> </a:t>
            </a:r>
            <a:r>
              <a:rPr lang="pl-PL" sz="1600" dirty="0" smtClean="0">
                <a:solidFill>
                  <a:srgbClr val="ED181E"/>
                </a:solidFill>
                <a:effectLst/>
                <a:latin typeface="Arial" charset="0"/>
              </a:rPr>
              <a:t>„</a:t>
            </a:r>
            <a:r>
              <a:rPr lang="pl" sz="1600" dirty="0" smtClean="0">
                <a:solidFill>
                  <a:srgbClr val="ED181E"/>
                </a:solidFill>
                <a:effectLst/>
                <a:latin typeface="Arial" charset="0"/>
              </a:rPr>
              <a:t>Nie </a:t>
            </a:r>
            <a:r>
              <a:rPr lang="pl" sz="1600" dirty="0">
                <a:solidFill>
                  <a:srgbClr val="ED181E"/>
                </a:solidFill>
                <a:effectLst/>
                <a:latin typeface="Arial" charset="0"/>
              </a:rPr>
              <a:t>mieliśmy </a:t>
            </a:r>
            <a:r>
              <a:rPr lang="pl" sz="1600" dirty="0" smtClean="0">
                <a:solidFill>
                  <a:srgbClr val="ED181E"/>
                </a:solidFill>
                <a:effectLst/>
                <a:latin typeface="Arial" charset="0"/>
              </a:rPr>
              <a:t>ani </a:t>
            </a:r>
            <a:r>
              <a:rPr lang="pl" sz="1600" dirty="0">
                <a:solidFill>
                  <a:srgbClr val="ED181E"/>
                </a:solidFill>
                <a:effectLst/>
                <a:latin typeface="Arial" charset="0"/>
              </a:rPr>
              <a:t>łózek ani mebli </a:t>
            </a:r>
            <a:r>
              <a:rPr lang="pl" sz="1600" dirty="0" smtClean="0">
                <a:solidFill>
                  <a:srgbClr val="ED181E"/>
                </a:solidFill>
                <a:effectLst/>
                <a:latin typeface="Arial" charset="0"/>
              </a:rPr>
              <a:t>. </a:t>
            </a:r>
            <a:r>
              <a:rPr lang="pl" sz="1600" dirty="0">
                <a:solidFill>
                  <a:srgbClr val="ED181E"/>
                </a:solidFill>
                <a:effectLst/>
                <a:latin typeface="Arial" charset="0"/>
              </a:rPr>
              <a:t>Nasze łóżka to </a:t>
            </a:r>
            <a:r>
              <a:rPr lang="pl" sz="1600" dirty="0" smtClean="0">
                <a:solidFill>
                  <a:srgbClr val="ED181E"/>
                </a:solidFill>
                <a:effectLst/>
                <a:latin typeface="Arial" charset="0"/>
              </a:rPr>
              <a:t>kombinacja</a:t>
            </a:r>
            <a:r>
              <a:rPr lang="pl" sz="1600" dirty="0" smtClean="0">
                <a:solidFill>
                  <a:srgbClr val="ED181E"/>
                </a:solidFill>
                <a:effectLst/>
                <a:latin typeface="Arial" charset="0"/>
              </a:rPr>
              <a:t> </a:t>
            </a:r>
            <a:r>
              <a:rPr lang="pl" sz="1600" dirty="0">
                <a:solidFill>
                  <a:srgbClr val="ED181E"/>
                </a:solidFill>
                <a:effectLst/>
                <a:latin typeface="Arial" charset="0"/>
              </a:rPr>
              <a:t>słomy i starych szmat </a:t>
            </a:r>
            <a:r>
              <a:rPr lang="pl" sz="1600" dirty="0" smtClean="0">
                <a:solidFill>
                  <a:srgbClr val="ED181E"/>
                </a:solidFill>
                <a:effectLst/>
                <a:latin typeface="Arial" charset="0"/>
              </a:rPr>
              <a:t>rzuconych </a:t>
            </a:r>
            <a:r>
              <a:rPr lang="pl" sz="1600" dirty="0">
                <a:solidFill>
                  <a:srgbClr val="ED181E"/>
                </a:solidFill>
                <a:effectLst/>
                <a:latin typeface="Arial" charset="0"/>
              </a:rPr>
              <a:t>w narożniki i zapakowane w </a:t>
            </a:r>
            <a:r>
              <a:rPr lang="pl" sz="1600" dirty="0" smtClean="0">
                <a:solidFill>
                  <a:srgbClr val="ED181E"/>
                </a:solidFill>
                <a:effectLst/>
                <a:latin typeface="Arial" charset="0"/>
              </a:rPr>
              <a:t>deski, </a:t>
            </a:r>
            <a:r>
              <a:rPr lang="pl" sz="1600" dirty="0">
                <a:solidFill>
                  <a:srgbClr val="ED181E"/>
                </a:solidFill>
                <a:effectLst/>
                <a:latin typeface="Arial" charset="0"/>
              </a:rPr>
              <a:t>jeden koc to jedyne </a:t>
            </a:r>
            <a:r>
              <a:rPr lang="pl" sz="1600" dirty="0" smtClean="0">
                <a:solidFill>
                  <a:srgbClr val="ED181E"/>
                </a:solidFill>
                <a:effectLst/>
                <a:latin typeface="Arial" charset="0"/>
              </a:rPr>
              <a:t>pokrycie”.</a:t>
            </a:r>
            <a:endParaRPr lang="en-US" sz="1600" b="0" dirty="0">
              <a:solidFill>
                <a:srgbClr val="ED181E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8839200" cy="533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b="1" dirty="0"/>
              <a:t>Slave Quarters on a South Carolina Plantation, 1860</a:t>
            </a:r>
            <a:r>
              <a:rPr lang="pl" sz="2000" b="1" dirty="0"/>
              <a:t> </a:t>
            </a:r>
            <a:r>
              <a:rPr lang="pl" sz="2000" b="1" dirty="0" smtClean="0">
                <a:solidFill>
                  <a:srgbClr val="ED181E"/>
                </a:solidFill>
              </a:rPr>
              <a:t>Kwatery niewolników  </a:t>
            </a:r>
            <a:r>
              <a:rPr lang="pl" sz="2000" b="1" dirty="0">
                <a:solidFill>
                  <a:srgbClr val="ED181E"/>
                </a:solidFill>
              </a:rPr>
              <a:t>na plantacji Karoliny  Południowej 1860</a:t>
            </a:r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54781" y="824707"/>
            <a:ext cx="6553200" cy="6181725"/>
          </a:xfrm>
          <a:noFill/>
          <a:ln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553200" y="824707"/>
            <a:ext cx="25908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effectLst/>
                <a:latin typeface="Arial" charset="0"/>
              </a:rPr>
              <a:t>“Our favorite way of sleeping, however, </a:t>
            </a:r>
            <a:r>
              <a:rPr lang="en-US" sz="2000" dirty="0" smtClean="0">
                <a:effectLst/>
                <a:latin typeface="Arial" charset="0"/>
              </a:rPr>
              <a:t>was </a:t>
            </a:r>
            <a:r>
              <a:rPr lang="en-US" sz="2000" dirty="0">
                <a:effectLst/>
                <a:latin typeface="Arial" charset="0"/>
              </a:rPr>
              <a:t>on a plank, our heads raised on an old jacket </a:t>
            </a:r>
            <a:r>
              <a:rPr lang="pl-PL" sz="2000" dirty="0" smtClean="0">
                <a:effectLst/>
                <a:latin typeface="Arial" charset="0"/>
              </a:rPr>
              <a:t> </a:t>
            </a:r>
            <a:r>
              <a:rPr lang="en-US" sz="2000" dirty="0" smtClean="0">
                <a:effectLst/>
                <a:latin typeface="Arial" charset="0"/>
              </a:rPr>
              <a:t>and </a:t>
            </a:r>
            <a:r>
              <a:rPr lang="en-US" sz="2000" dirty="0">
                <a:effectLst/>
                <a:latin typeface="Arial" charset="0"/>
              </a:rPr>
              <a:t>our feet toasting before the smoldering fire.”</a:t>
            </a:r>
            <a:r>
              <a:rPr lang="pl" sz="2000" dirty="0">
                <a:effectLst/>
                <a:latin typeface="Arial" charset="0"/>
              </a:rPr>
              <a:t> 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Arial" charset="0"/>
              </a:rPr>
              <a:t>Nasz 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Arial" charset="0"/>
              </a:rPr>
              <a:t>ulubiony </a:t>
            </a:r>
            <a:r>
              <a:rPr lang="pl" sz="2000" dirty="0">
                <a:solidFill>
                  <a:srgbClr val="ED181E"/>
                </a:solidFill>
                <a:effectLst/>
                <a:latin typeface="Arial" charset="0"/>
              </a:rPr>
              <a:t>spos</a:t>
            </a:r>
            <a:r>
              <a:rPr lang="pl-PL" sz="2000" dirty="0">
                <a:solidFill>
                  <a:srgbClr val="ED181E"/>
                </a:solidFill>
                <a:effectLst/>
                <a:latin typeface="Arial" charset="0"/>
              </a:rPr>
              <a:t>ó</a:t>
            </a:r>
            <a:r>
              <a:rPr lang="pl" sz="2000" dirty="0">
                <a:solidFill>
                  <a:srgbClr val="ED181E"/>
                </a:solidFill>
                <a:effectLst/>
                <a:latin typeface="Arial" charset="0"/>
              </a:rPr>
              <a:t>b  spania 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Arial" charset="0"/>
              </a:rPr>
              <a:t>był na desce, </a:t>
            </a:r>
            <a:r>
              <a:rPr lang="pl" sz="2000" dirty="0">
                <a:solidFill>
                  <a:srgbClr val="ED181E"/>
                </a:solidFill>
                <a:effectLst/>
                <a:latin typeface="Arial" charset="0"/>
              </a:rPr>
              <a:t>nasze głowy 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Arial" charset="0"/>
              </a:rPr>
              <a:t>były położone na stare </a:t>
            </a:r>
            <a:r>
              <a:rPr lang="pl" sz="2000" dirty="0">
                <a:solidFill>
                  <a:srgbClr val="ED181E"/>
                </a:solidFill>
                <a:effectLst/>
                <a:latin typeface="Arial" charset="0"/>
              </a:rPr>
              <a:t>kurtki a 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Arial" charset="0"/>
              </a:rPr>
              <a:t>nasze </a:t>
            </a:r>
            <a:r>
              <a:rPr lang="pl" sz="2000" dirty="0">
                <a:solidFill>
                  <a:srgbClr val="ED181E"/>
                </a:solidFill>
                <a:effectLst/>
                <a:latin typeface="Arial" charset="0"/>
              </a:rPr>
              <a:t>stopy 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Arial" charset="0"/>
              </a:rPr>
              <a:t>znajdowały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Arial" charset="0"/>
              </a:rPr>
              <a:t> </a:t>
            </a:r>
            <a:r>
              <a:rPr lang="pl" sz="2000" dirty="0">
                <a:solidFill>
                  <a:srgbClr val="ED181E"/>
                </a:solidFill>
                <a:effectLst/>
                <a:latin typeface="Arial" charset="0"/>
              </a:rPr>
              <a:t>si</a:t>
            </a:r>
            <a:r>
              <a:rPr lang="pl-PL" sz="2000" dirty="0">
                <a:solidFill>
                  <a:srgbClr val="ED181E"/>
                </a:solidFill>
                <a:effectLst/>
                <a:latin typeface="Arial" charset="0"/>
              </a:rPr>
              <a:t>ę</a:t>
            </a:r>
            <a:r>
              <a:rPr lang="pl" sz="2000" dirty="0">
                <a:solidFill>
                  <a:srgbClr val="ED181E"/>
                </a:solidFill>
                <a:effectLst/>
                <a:latin typeface="Arial" charset="0"/>
              </a:rPr>
              <a:t> przed 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Arial" charset="0"/>
              </a:rPr>
              <a:t>tlącym </a:t>
            </a:r>
            <a:r>
              <a:rPr lang="pl" sz="2000" dirty="0">
                <a:solidFill>
                  <a:srgbClr val="ED181E"/>
                </a:solidFill>
                <a:effectLst/>
                <a:latin typeface="Arial" charset="0"/>
              </a:rPr>
              <a:t>si</a:t>
            </a:r>
            <a:r>
              <a:rPr lang="pl-PL" sz="2000" dirty="0">
                <a:solidFill>
                  <a:srgbClr val="ED181E"/>
                </a:solidFill>
                <a:effectLst/>
                <a:latin typeface="Arial" charset="0"/>
              </a:rPr>
              <a:t>ę</a:t>
            </a:r>
            <a:r>
              <a:rPr lang="pl" sz="2000" dirty="0">
                <a:solidFill>
                  <a:srgbClr val="ED181E"/>
                </a:solidFill>
                <a:effectLst/>
                <a:latin typeface="Arial" charset="0"/>
              </a:rPr>
              <a:t> ogniem.</a:t>
            </a:r>
            <a:endParaRPr lang="en-US" sz="2000" dirty="0">
              <a:solidFill>
                <a:srgbClr val="ED181E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sz="2000" b="1" dirty="0">
                <a:solidFill>
                  <a:srgbClr val="330000"/>
                </a:solidFill>
                <a:latin typeface="Arial" charset="0"/>
              </a:rPr>
              <a:t>A long march lasting several months was not uncommon</a:t>
            </a:r>
            <a:br>
              <a:rPr lang="en-US" sz="2000" b="1" dirty="0">
                <a:solidFill>
                  <a:srgbClr val="330000"/>
                </a:solidFill>
                <a:latin typeface="Arial" charset="0"/>
              </a:rPr>
            </a:br>
            <a:r>
              <a:rPr lang="en-US" sz="2000" b="1" dirty="0">
                <a:solidFill>
                  <a:srgbClr val="330000"/>
                </a:solidFill>
                <a:latin typeface="Arial" charset="0"/>
              </a:rPr>
              <a:t> for slaved headed to the New World</a:t>
            </a:r>
            <a:r>
              <a:rPr lang="en-US" sz="1800" b="1" dirty="0">
                <a:solidFill>
                  <a:srgbClr val="ED181E"/>
                </a:solidFill>
                <a:latin typeface="Arial" charset="0"/>
              </a:rPr>
              <a:t>. </a:t>
            </a:r>
            <a:r>
              <a:rPr lang="pl" sz="1800" b="1" dirty="0">
                <a:solidFill>
                  <a:srgbClr val="ED181E"/>
                </a:solidFill>
                <a:latin typeface="Arial" charset="0"/>
              </a:rPr>
              <a:t>Długi  marsz trwający kilka miesięcy nie był rzadkością dla niewolników zmierzających do Nowego Świata </a:t>
            </a:r>
            <a:endParaRPr lang="en-US" sz="1800" dirty="0">
              <a:solidFill>
                <a:srgbClr val="ED181E"/>
              </a:solidFill>
              <a:latin typeface="Times New Roman" pitchFamily="18" charset="0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375914"/>
            <a:ext cx="5411688" cy="405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330000"/>
                </a:solidFill>
                <a:effectLst/>
                <a:latin typeface="Arial" charset="0"/>
              </a:rPr>
              <a:t>Captives being Driven by Black Slave Traders</a:t>
            </a:r>
            <a:r>
              <a:rPr lang="pl" dirty="0">
                <a:solidFill>
                  <a:srgbClr val="330000"/>
                </a:solidFill>
                <a:effectLst/>
                <a:latin typeface="Arial" charset="0"/>
              </a:rPr>
              <a:t> </a:t>
            </a:r>
            <a:r>
              <a:rPr lang="pl" dirty="0" smtClean="0">
                <a:solidFill>
                  <a:srgbClr val="ED181E"/>
                </a:solidFill>
                <a:effectLst/>
                <a:latin typeface="Arial" charset="0"/>
              </a:rPr>
              <a:t>Niewolnicy</a:t>
            </a:r>
            <a:r>
              <a:rPr lang="pl" dirty="0" smtClean="0">
                <a:solidFill>
                  <a:srgbClr val="ED181E"/>
                </a:solidFill>
                <a:effectLst/>
                <a:latin typeface="Arial" charset="0"/>
              </a:rPr>
              <a:t>  </a:t>
            </a:r>
            <a:r>
              <a:rPr lang="pl" dirty="0">
                <a:solidFill>
                  <a:srgbClr val="ED181E"/>
                </a:solidFill>
                <a:effectLst/>
                <a:latin typeface="Arial" charset="0"/>
              </a:rPr>
              <a:t>prowadzeni przez handlarzy </a:t>
            </a:r>
            <a:r>
              <a:rPr lang="pl" dirty="0" smtClean="0">
                <a:solidFill>
                  <a:srgbClr val="ED181E"/>
                </a:solidFill>
                <a:effectLst/>
                <a:latin typeface="Arial" charset="0"/>
              </a:rPr>
              <a:t>niewolników</a:t>
            </a:r>
            <a:endParaRPr lang="en-US" sz="1600" dirty="0">
              <a:solidFill>
                <a:srgbClr val="ED181E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533400"/>
          </a:xfrm>
        </p:spPr>
        <p:txBody>
          <a:bodyPr/>
          <a:lstStyle/>
          <a:p>
            <a:r>
              <a:rPr lang="en-US" sz="2800" b="1" dirty="0">
                <a:latin typeface="Arial" charset="0"/>
              </a:rPr>
              <a:t>Five Generations at the Smith Plantation</a:t>
            </a:r>
            <a:r>
              <a:rPr lang="pl" sz="2800" b="1" dirty="0">
                <a:latin typeface="Arial" charset="0"/>
              </a:rPr>
              <a:t/>
            </a:r>
            <a:br>
              <a:rPr lang="pl" sz="2800" b="1" dirty="0">
                <a:latin typeface="Arial" charset="0"/>
              </a:rPr>
            </a:br>
            <a:r>
              <a:rPr lang="pl" sz="2800" b="1" dirty="0">
                <a:solidFill>
                  <a:srgbClr val="ED181E"/>
                </a:solidFill>
                <a:latin typeface="Arial" charset="0"/>
              </a:rPr>
              <a:t>Pięć pokoleń na plantacji Smitha</a:t>
            </a:r>
            <a:endParaRPr lang="en-US" dirty="0">
              <a:solidFill>
                <a:srgbClr val="ED181E"/>
              </a:solidFill>
            </a:endParaRPr>
          </a:p>
        </p:txBody>
      </p:sp>
      <p:pic>
        <p:nvPicPr>
          <p:cNvPr id="41990" name="Picture 1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937" y="1052736"/>
            <a:ext cx="4481661" cy="560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91" name="Text Box 1031"/>
          <p:cNvSpPr txBox="1">
            <a:spLocks noChangeArrowheads="1"/>
          </p:cNvSpPr>
          <p:nvPr/>
        </p:nvSpPr>
        <p:spPr bwMode="auto">
          <a:xfrm>
            <a:off x="6224588" y="1200150"/>
            <a:ext cx="2667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effectLst/>
                <a:latin typeface="Arial" charset="0"/>
              </a:rPr>
              <a:t>“The wind whistled and the rain and snow blew in through the cracks, and the damp earth soaked in the moisture till the floor was miry as a pig- </a:t>
            </a:r>
            <a:r>
              <a:rPr lang="en-US" sz="2000" dirty="0" smtClean="0">
                <a:effectLst/>
                <a:latin typeface="Arial" charset="0"/>
              </a:rPr>
              <a:t>sty.</a:t>
            </a:r>
            <a:r>
              <a:rPr lang="pl-PL" sz="2000" dirty="0" smtClean="0">
                <a:effectLst/>
                <a:latin typeface="Arial" charset="0"/>
              </a:rPr>
              <a:t> </a:t>
            </a:r>
            <a:r>
              <a:rPr lang="pl-PL" sz="2000" dirty="0" smtClean="0">
                <a:solidFill>
                  <a:srgbClr val="ED181E"/>
                </a:solidFill>
                <a:effectLst/>
                <a:latin typeface="Arial" charset="0"/>
              </a:rPr>
              <a:t>„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Arial" charset="0"/>
              </a:rPr>
              <a:t>Wiatr </a:t>
            </a:r>
            <a:r>
              <a:rPr lang="pl" sz="2000" dirty="0">
                <a:solidFill>
                  <a:srgbClr val="ED181E"/>
                </a:solidFill>
                <a:effectLst/>
                <a:latin typeface="Arial" charset="0"/>
              </a:rPr>
              <a:t>gwizdał a deszcz i śnieg 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Arial" charset="0"/>
              </a:rPr>
              <a:t>wdzierały się </a:t>
            </a:r>
            <a:r>
              <a:rPr lang="pl" sz="2000" dirty="0">
                <a:solidFill>
                  <a:srgbClr val="ED181E"/>
                </a:solidFill>
                <a:effectLst/>
                <a:latin typeface="Arial" charset="0"/>
              </a:rPr>
              <a:t>przez szczeliny a 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Arial" charset="0"/>
              </a:rPr>
              <a:t>ziemia  tak nasiąkała wilgocią, że podłoga  </a:t>
            </a:r>
            <a:r>
              <a:rPr lang="pl" sz="2000" dirty="0">
                <a:solidFill>
                  <a:srgbClr val="ED181E"/>
                </a:solidFill>
                <a:effectLst/>
                <a:latin typeface="Arial" charset="0"/>
              </a:rPr>
              <a:t>była jak  mary w 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Arial" charset="0"/>
              </a:rPr>
              <a:t>chlewie”.</a:t>
            </a:r>
            <a:endParaRPr lang="en-US" sz="2000" b="0" dirty="0">
              <a:solidFill>
                <a:srgbClr val="ED181E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527274"/>
            <a:ext cx="7422976" cy="488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6274"/>
            <a:ext cx="9144000" cy="762000"/>
          </a:xfrm>
        </p:spPr>
        <p:txBody>
          <a:bodyPr/>
          <a:lstStyle/>
          <a:p>
            <a:r>
              <a:rPr lang="en-US" sz="2400" b="1" dirty="0"/>
              <a:t>A Slave Cabin in Barbour County, near Eufala, Alabama</a:t>
            </a:r>
            <a:r>
              <a:rPr lang="pl" sz="2400" b="1" dirty="0"/>
              <a:t> </a:t>
            </a:r>
            <a:br>
              <a:rPr lang="pl" sz="2400" b="1" dirty="0"/>
            </a:br>
            <a:r>
              <a:rPr lang="pl" sz="2400" b="1" dirty="0" smtClean="0">
                <a:solidFill>
                  <a:srgbClr val="ED181E"/>
                </a:solidFill>
              </a:rPr>
              <a:t>Chata</a:t>
            </a:r>
            <a:r>
              <a:rPr lang="pl" sz="2400" b="1" dirty="0" smtClean="0">
                <a:solidFill>
                  <a:srgbClr val="ED181E"/>
                </a:solidFill>
              </a:rPr>
              <a:t>  </a:t>
            </a:r>
            <a:r>
              <a:rPr lang="pl" sz="2400" b="1" dirty="0">
                <a:solidFill>
                  <a:srgbClr val="ED181E"/>
                </a:solidFill>
              </a:rPr>
              <a:t>niewolnicza w hrabstwie </a:t>
            </a:r>
            <a:r>
              <a:rPr lang="pl" sz="2400" b="1" dirty="0" smtClean="0">
                <a:solidFill>
                  <a:srgbClr val="ED181E"/>
                </a:solidFill>
              </a:rPr>
              <a:t>Barbour, </a:t>
            </a:r>
            <a:r>
              <a:rPr lang="pl" sz="2400" b="1" dirty="0">
                <a:solidFill>
                  <a:srgbClr val="ED181E"/>
                </a:solidFill>
              </a:rPr>
              <a:t>w pobliżu Eufala w stanie Albana</a:t>
            </a:r>
            <a:endParaRPr lang="en-US" sz="2400" dirty="0">
              <a:solidFill>
                <a:srgbClr val="ED181E"/>
              </a:solidFill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28600" y="5410200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effectLst/>
                <a:latin typeface="Arial" charset="0"/>
              </a:rPr>
              <a:t>Such were our houses. In these wretched hovels were we penned at night, and fed by day; here were the children born and the sick- - neglected</a:t>
            </a:r>
            <a:r>
              <a:rPr lang="en-US" sz="1800" dirty="0" smtClean="0">
                <a:solidFill>
                  <a:srgbClr val="ED181E"/>
                </a:solidFill>
                <a:effectLst/>
                <a:latin typeface="Arial" charset="0"/>
              </a:rPr>
              <a:t>.</a:t>
            </a:r>
            <a:r>
              <a:rPr lang="pl-PL" sz="1800" dirty="0" smtClean="0">
                <a:solidFill>
                  <a:srgbClr val="ED181E"/>
                </a:solidFill>
                <a:effectLst/>
                <a:latin typeface="Arial" charset="0"/>
              </a:rPr>
              <a:t> </a:t>
            </a:r>
            <a:r>
              <a:rPr lang="en-US" sz="1800" dirty="0" smtClean="0">
                <a:solidFill>
                  <a:srgbClr val="ED181E"/>
                </a:solidFill>
                <a:effectLst/>
                <a:latin typeface="Arial" charset="0"/>
              </a:rPr>
              <a:t>”</a:t>
            </a:r>
            <a:r>
              <a:rPr lang="pl" sz="1800" dirty="0" smtClean="0">
                <a:solidFill>
                  <a:srgbClr val="ED181E"/>
                </a:solidFill>
                <a:effectLst/>
                <a:latin typeface="Arial" charset="0"/>
              </a:rPr>
              <a:t>Takie </a:t>
            </a:r>
            <a:r>
              <a:rPr lang="pl" sz="1800" dirty="0">
                <a:solidFill>
                  <a:srgbClr val="ED181E"/>
                </a:solidFill>
                <a:effectLst/>
                <a:latin typeface="Arial" charset="0"/>
              </a:rPr>
              <a:t>były nasze domy. </a:t>
            </a:r>
            <a:r>
              <a:rPr lang="pl-PL" sz="1800" dirty="0">
                <a:solidFill>
                  <a:srgbClr val="ED181E"/>
                </a:solidFill>
                <a:effectLst/>
                <a:latin typeface="Arial" charset="0"/>
              </a:rPr>
              <a:t>W</a:t>
            </a:r>
            <a:r>
              <a:rPr lang="pl" sz="1800" dirty="0">
                <a:solidFill>
                  <a:srgbClr val="ED181E"/>
                </a:solidFill>
                <a:effectLst/>
                <a:latin typeface="Arial" charset="0"/>
              </a:rPr>
              <a:t> tych nędznych ruderach  </a:t>
            </a:r>
            <a:r>
              <a:rPr lang="pl" sz="1800" dirty="0" smtClean="0">
                <a:solidFill>
                  <a:srgbClr val="ED181E"/>
                </a:solidFill>
                <a:effectLst/>
                <a:latin typeface="Arial" charset="0"/>
              </a:rPr>
              <a:t>przebywaliśmy</a:t>
            </a:r>
            <a:r>
              <a:rPr lang="pl" sz="1800" dirty="0" smtClean="0">
                <a:solidFill>
                  <a:srgbClr val="ED181E"/>
                </a:solidFill>
                <a:effectLst/>
                <a:latin typeface="Arial" charset="0"/>
              </a:rPr>
              <a:t> </a:t>
            </a:r>
            <a:r>
              <a:rPr lang="pl" sz="1800" dirty="0">
                <a:solidFill>
                  <a:srgbClr val="ED181E"/>
                </a:solidFill>
                <a:effectLst/>
                <a:latin typeface="Arial" charset="0"/>
              </a:rPr>
              <a:t>w nocy i </a:t>
            </a:r>
            <a:r>
              <a:rPr lang="pl" sz="1800" dirty="0" smtClean="0">
                <a:solidFill>
                  <a:srgbClr val="ED181E"/>
                </a:solidFill>
                <a:effectLst/>
                <a:latin typeface="Arial" charset="0"/>
              </a:rPr>
              <a:t>byliśmy karmieni za dnia; </a:t>
            </a:r>
            <a:r>
              <a:rPr lang="pl" sz="1800" dirty="0">
                <a:solidFill>
                  <a:srgbClr val="ED181E"/>
                </a:solidFill>
                <a:effectLst/>
                <a:latin typeface="Arial" charset="0"/>
              </a:rPr>
              <a:t>tutaj </a:t>
            </a:r>
            <a:r>
              <a:rPr lang="pl" sz="1800" dirty="0" smtClean="0">
                <a:solidFill>
                  <a:srgbClr val="ED181E"/>
                </a:solidFill>
                <a:effectLst/>
                <a:latin typeface="Arial" charset="0"/>
              </a:rPr>
              <a:t>rodziły się dzieci, tutaj przebywali chorzy</a:t>
            </a:r>
            <a:r>
              <a:rPr lang="pl" sz="1800" dirty="0" smtClean="0">
                <a:solidFill>
                  <a:srgbClr val="ED181E"/>
                </a:solidFill>
                <a:effectLst/>
                <a:latin typeface="Arial" charset="0"/>
              </a:rPr>
              <a:t> – zaniedbani”</a:t>
            </a:r>
            <a:endParaRPr lang="en-US" sz="1800" dirty="0">
              <a:solidFill>
                <a:srgbClr val="ED181E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576" y="260648"/>
            <a:ext cx="8048150" cy="5332189"/>
          </a:xfrm>
          <a:noFill/>
          <a:ln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 algn="l"/>
            <a:r>
              <a:rPr lang="en-US" sz="1600" b="1" dirty="0">
                <a:solidFill>
                  <a:srgbClr val="000000"/>
                </a:solidFill>
                <a:latin typeface="Geneva"/>
              </a:rPr>
              <a:t>She uses the large battered tin can for a stove and does her cooking on it. Aunt Julia Ann </a:t>
            </a:r>
            <a:r>
              <a:rPr lang="en-US" sz="1600" b="1" dirty="0" smtClean="0">
                <a:solidFill>
                  <a:srgbClr val="000000"/>
                </a:solidFill>
                <a:latin typeface="Geneva"/>
              </a:rPr>
              <a:t>is an </a:t>
            </a:r>
            <a:r>
              <a:rPr lang="en-US" sz="1600" b="1" dirty="0">
                <a:solidFill>
                  <a:srgbClr val="000000"/>
                </a:solidFill>
                <a:latin typeface="Geneva"/>
              </a:rPr>
              <a:t>ex-slave and </a:t>
            </a:r>
            <a:r>
              <a:rPr lang="en-US" sz="1600" b="1" dirty="0" smtClean="0">
                <a:solidFill>
                  <a:srgbClr val="000000"/>
                </a:solidFill>
                <a:latin typeface="Geneva"/>
              </a:rPr>
              <a:t>was </a:t>
            </a:r>
            <a:r>
              <a:rPr lang="en-US" sz="1600" b="1" dirty="0">
                <a:solidFill>
                  <a:srgbClr val="000000"/>
                </a:solidFill>
                <a:latin typeface="Geneva"/>
              </a:rPr>
              <a:t>grown when the Civil "</a:t>
            </a:r>
            <a:r>
              <a:rPr lang="en-US" sz="1600" b="1" dirty="0" err="1" smtClean="0">
                <a:solidFill>
                  <a:srgbClr val="000000"/>
                </a:solidFill>
                <a:latin typeface="Geneva"/>
              </a:rPr>
              <a:t>Wa</a:t>
            </a:r>
            <a:r>
              <a:rPr lang="pl-PL" sz="1600" b="1" dirty="0" smtClean="0">
                <a:solidFill>
                  <a:srgbClr val="000000"/>
                </a:solidFill>
                <a:latin typeface="Geneva"/>
              </a:rPr>
              <a:t>r</a:t>
            </a:r>
            <a:r>
              <a:rPr lang="en-US" sz="1600" b="1" dirty="0" smtClean="0">
                <a:solidFill>
                  <a:srgbClr val="000000"/>
                </a:solidFill>
                <a:latin typeface="Geneva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Geneva"/>
              </a:rPr>
              <a:t>broke out."</a:t>
            </a:r>
            <a:r>
              <a:rPr lang="en-US" sz="1600" dirty="0">
                <a:solidFill>
                  <a:srgbClr val="000000"/>
                </a:solidFill>
                <a:latin typeface="Geneva"/>
              </a:rPr>
              <a:t> </a:t>
            </a:r>
            <a:r>
              <a:rPr lang="pl-PL" sz="1600" dirty="0" smtClean="0">
                <a:solidFill>
                  <a:srgbClr val="000000"/>
                </a:solidFill>
                <a:latin typeface="Geneva"/>
              </a:rPr>
              <a:t> </a:t>
            </a:r>
            <a:r>
              <a:rPr lang="pl" sz="1600" b="1" dirty="0" smtClean="0">
                <a:solidFill>
                  <a:srgbClr val="ED181E"/>
                </a:solidFill>
                <a:latin typeface="Geneva"/>
              </a:rPr>
              <a:t>Używa </a:t>
            </a:r>
            <a:r>
              <a:rPr lang="pl" sz="1600" b="1" dirty="0">
                <a:solidFill>
                  <a:srgbClr val="ED181E"/>
                </a:solidFill>
                <a:latin typeface="Geneva"/>
              </a:rPr>
              <a:t>duzej  poobijanej </a:t>
            </a:r>
            <a:r>
              <a:rPr lang="pl" sz="1600" b="1" dirty="0" smtClean="0">
                <a:solidFill>
                  <a:srgbClr val="ED181E"/>
                </a:solidFill>
                <a:latin typeface="Geneva"/>
              </a:rPr>
              <a:t>beczki jako</a:t>
            </a:r>
            <a:r>
              <a:rPr lang="pl" sz="1600" b="1" dirty="0" smtClean="0">
                <a:solidFill>
                  <a:srgbClr val="ED181E"/>
                </a:solidFill>
                <a:latin typeface="Geneva"/>
              </a:rPr>
              <a:t> pieca.  </a:t>
            </a:r>
            <a:r>
              <a:rPr lang="pl" sz="1600" b="1" dirty="0">
                <a:solidFill>
                  <a:srgbClr val="ED181E"/>
                </a:solidFill>
                <a:latin typeface="Geneva"/>
              </a:rPr>
              <a:t>Ciocia Julia Ann jest bylym  niewolnikiem i </a:t>
            </a:r>
            <a:r>
              <a:rPr lang="pl" sz="1600" b="1" dirty="0" smtClean="0">
                <a:solidFill>
                  <a:srgbClr val="ED181E"/>
                </a:solidFill>
                <a:latin typeface="Geneva"/>
              </a:rPr>
              <a:t>dorastała kiedy wybuchła</a:t>
            </a:r>
            <a:r>
              <a:rPr lang="pl" sz="1600" b="1" dirty="0" smtClean="0">
                <a:solidFill>
                  <a:srgbClr val="ED181E"/>
                </a:solidFill>
                <a:latin typeface="Geneva"/>
              </a:rPr>
              <a:t> wojna domowa</a:t>
            </a:r>
            <a:endParaRPr lang="en-US" sz="1600" b="1" dirty="0">
              <a:solidFill>
                <a:srgbClr val="ED181E"/>
              </a:solidFill>
              <a:latin typeface="Geneva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64344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effectLst/>
                <a:latin typeface="Geneva"/>
              </a:rPr>
              <a:t>Julia Ann Jackson, Age 102 and the Corn Crib Where She Lives</a:t>
            </a:r>
            <a:endParaRPr lang="pl" sz="2000" dirty="0">
              <a:solidFill>
                <a:srgbClr val="000000"/>
              </a:solidFill>
              <a:effectLst/>
              <a:latin typeface="Geneva"/>
            </a:endParaRPr>
          </a:p>
          <a:p>
            <a:pPr algn="ctr">
              <a:spcBef>
                <a:spcPct val="50000"/>
              </a:spcBef>
            </a:pPr>
            <a:r>
              <a:rPr lang="pl" sz="2000" dirty="0">
                <a:solidFill>
                  <a:srgbClr val="ED181E"/>
                </a:solidFill>
                <a:effectLst/>
                <a:latin typeface="Geneva"/>
              </a:rPr>
              <a:t>Julia Anna 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Geneva"/>
              </a:rPr>
              <a:t>Jackson,  </a:t>
            </a:r>
            <a:r>
              <a:rPr lang="pl" sz="2000" dirty="0">
                <a:solidFill>
                  <a:srgbClr val="ED181E"/>
                </a:solidFill>
                <a:effectLst/>
                <a:latin typeface="Geneva"/>
              </a:rPr>
              <a:t>wiek 102 i 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Geneva"/>
              </a:rPr>
              <a:t>szopa </a:t>
            </a:r>
            <a:r>
              <a:rPr lang="pl" sz="2000" dirty="0">
                <a:solidFill>
                  <a:srgbClr val="ED181E"/>
                </a:solidFill>
                <a:effectLst/>
                <a:latin typeface="Geneva"/>
              </a:rPr>
              <a:t>na 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Geneva"/>
              </a:rPr>
              <a:t>kukurydzę </a:t>
            </a:r>
            <a:r>
              <a:rPr lang="pl" sz="2000" dirty="0">
                <a:solidFill>
                  <a:srgbClr val="ED181E"/>
                </a:solidFill>
                <a:effectLst/>
                <a:latin typeface="Geneva"/>
              </a:rPr>
              <a:t>gdzie mieszka</a:t>
            </a:r>
            <a:endParaRPr lang="en-US" sz="2000" dirty="0">
              <a:solidFill>
                <a:srgbClr val="ED181E"/>
              </a:solidFill>
              <a:effectLst/>
              <a:latin typeface="Genev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1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8726" y="188640"/>
            <a:ext cx="6558880" cy="533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4" name="Rectangle 1030"/>
          <p:cNvSpPr>
            <a:spLocks noChangeArrowheads="1"/>
          </p:cNvSpPr>
          <p:nvPr/>
        </p:nvSpPr>
        <p:spPr bwMode="auto">
          <a:xfrm>
            <a:off x="755576" y="5525321"/>
            <a:ext cx="739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smtClean="0">
                <a:effectLst/>
                <a:latin typeface="Arial" charset="0"/>
              </a:rPr>
              <a:t>In </a:t>
            </a:r>
            <a:r>
              <a:rPr lang="en-US" sz="2000" dirty="0">
                <a:effectLst/>
                <a:latin typeface="Arial" charset="0"/>
              </a:rPr>
              <a:t>a single room were huddled, like cattle, ten or a dozen persons, men, women, and children</a:t>
            </a:r>
            <a:r>
              <a:rPr lang="pl" sz="2000" dirty="0">
                <a:solidFill>
                  <a:srgbClr val="ED181E"/>
                </a:solidFill>
                <a:effectLst/>
                <a:latin typeface="Arial" charset="0"/>
              </a:rPr>
              <a:t>. W 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Arial" charset="0"/>
              </a:rPr>
              <a:t>jeden pokoj bylo 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Arial" charset="0"/>
              </a:rPr>
              <a:t>wtłoczonych niczym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Arial" charset="0"/>
              </a:rPr>
              <a:t> </a:t>
            </a:r>
            <a:r>
              <a:rPr lang="pl" sz="2000" dirty="0">
                <a:solidFill>
                  <a:srgbClr val="ED181E"/>
                </a:solidFill>
                <a:effectLst/>
                <a:latin typeface="Arial" charset="0"/>
              </a:rPr>
              <a:t>bydło dziesięć lub tuzin osób 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Arial" charset="0"/>
              </a:rPr>
              <a:t>-  mężczyzn, kobiet </a:t>
            </a:r>
            <a:r>
              <a:rPr lang="pl" sz="2000" dirty="0">
                <a:solidFill>
                  <a:srgbClr val="ED181E"/>
                </a:solidFill>
                <a:effectLst/>
                <a:latin typeface="Arial" charset="0"/>
              </a:rPr>
              <a:t>i 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Arial" charset="0"/>
              </a:rPr>
              <a:t>dzieci.</a:t>
            </a:r>
            <a:endParaRPr lang="en-US" sz="2000" dirty="0">
              <a:solidFill>
                <a:srgbClr val="ED181E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868144" y="0"/>
            <a:ext cx="3047256" cy="2133600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Charlie Crump and Granddaughter</a:t>
            </a:r>
            <a:r>
              <a:rPr lang="pl" sz="2400" dirty="0">
                <a:latin typeface="Arial" charset="0"/>
              </a:rPr>
              <a:t> </a:t>
            </a:r>
            <a:r>
              <a:rPr lang="pl" sz="2400" dirty="0">
                <a:solidFill>
                  <a:srgbClr val="ED181E"/>
                </a:solidFill>
                <a:latin typeface="Arial" charset="0"/>
              </a:rPr>
              <a:t>Charlie Crump </a:t>
            </a:r>
            <a:r>
              <a:rPr lang="pl" sz="2400" dirty="0" smtClean="0">
                <a:solidFill>
                  <a:srgbClr val="ED181E"/>
                </a:solidFill>
                <a:latin typeface="Arial" charset="0"/>
              </a:rPr>
              <a:t/>
            </a:r>
            <a:br>
              <a:rPr lang="pl" sz="2400" dirty="0" smtClean="0">
                <a:solidFill>
                  <a:srgbClr val="ED181E"/>
                </a:solidFill>
                <a:latin typeface="Arial" charset="0"/>
              </a:rPr>
            </a:br>
            <a:r>
              <a:rPr lang="pl" sz="2400" dirty="0" smtClean="0">
                <a:solidFill>
                  <a:srgbClr val="ED181E"/>
                </a:solidFill>
                <a:latin typeface="Arial" charset="0"/>
              </a:rPr>
              <a:t>i wnuczka</a:t>
            </a:r>
            <a:endParaRPr lang="en-US" dirty="0">
              <a:solidFill>
                <a:srgbClr val="ED181E"/>
              </a:solidFill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4B4B4B"/>
              </a:clrFrom>
              <a:clrTo>
                <a:srgbClr val="4B4B4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0"/>
            <a:ext cx="4357836" cy="641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248400" y="2133600"/>
            <a:ext cx="28956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effectLst/>
                <a:latin typeface="Arial" charset="0"/>
              </a:rPr>
              <a:t>“Our dress was of tow-cloth; for the children, nothing but a shirt; for the older ones a pair of pantaloons or a gown in addition, according to the </a:t>
            </a:r>
            <a:r>
              <a:rPr lang="en-US" dirty="0">
                <a:effectLst/>
                <a:latin typeface="Arial" charset="0"/>
              </a:rPr>
              <a:t>sex.” </a:t>
            </a:r>
            <a:r>
              <a:rPr lang="pl" dirty="0">
                <a:effectLst/>
                <a:latin typeface="Arial" charset="0"/>
              </a:rPr>
              <a:t> </a:t>
            </a:r>
            <a:r>
              <a:rPr lang="pl" sz="1800" dirty="0">
                <a:solidFill>
                  <a:srgbClr val="ED181E"/>
                </a:solidFill>
                <a:effectLst/>
                <a:latin typeface="Arial" charset="0"/>
              </a:rPr>
              <a:t>Nasza sukienka była z </a:t>
            </a:r>
            <a:r>
              <a:rPr lang="pl" sz="1800" dirty="0" smtClean="0">
                <a:solidFill>
                  <a:srgbClr val="ED181E"/>
                </a:solidFill>
                <a:effectLst/>
                <a:latin typeface="Arial" charset="0"/>
              </a:rPr>
              <a:t>lnu</a:t>
            </a:r>
            <a:r>
              <a:rPr lang="pl" sz="1800" dirty="0" smtClean="0">
                <a:solidFill>
                  <a:srgbClr val="ED181E"/>
                </a:solidFill>
                <a:effectLst/>
                <a:latin typeface="Arial" charset="0"/>
              </a:rPr>
              <a:t>.  </a:t>
            </a:r>
            <a:r>
              <a:rPr lang="pl" sz="1800" dirty="0">
                <a:solidFill>
                  <a:srgbClr val="ED181E"/>
                </a:solidFill>
                <a:effectLst/>
                <a:latin typeface="Arial" charset="0"/>
              </a:rPr>
              <a:t>D</a:t>
            </a:r>
            <a:r>
              <a:rPr lang="pl" sz="1800" dirty="0" smtClean="0">
                <a:solidFill>
                  <a:srgbClr val="ED181E"/>
                </a:solidFill>
                <a:effectLst/>
                <a:latin typeface="Arial" charset="0"/>
              </a:rPr>
              <a:t>la </a:t>
            </a:r>
            <a:r>
              <a:rPr lang="pl" sz="1800" dirty="0">
                <a:solidFill>
                  <a:srgbClr val="ED181E"/>
                </a:solidFill>
                <a:effectLst/>
                <a:latin typeface="Arial" charset="0"/>
              </a:rPr>
              <a:t>dzieci </a:t>
            </a:r>
            <a:r>
              <a:rPr lang="pl" sz="1800" dirty="0" smtClean="0">
                <a:solidFill>
                  <a:srgbClr val="ED181E"/>
                </a:solidFill>
                <a:effectLst/>
                <a:latin typeface="Arial" charset="0"/>
              </a:rPr>
              <a:t>była to tylko koszula,  </a:t>
            </a:r>
            <a:r>
              <a:rPr lang="pl" sz="1800" dirty="0">
                <a:solidFill>
                  <a:srgbClr val="ED181E"/>
                </a:solidFill>
                <a:effectLst/>
                <a:latin typeface="Arial" charset="0"/>
              </a:rPr>
              <a:t>dla starszych parę pantaloonów lub </a:t>
            </a:r>
            <a:r>
              <a:rPr lang="pl" sz="1800" dirty="0" smtClean="0">
                <a:solidFill>
                  <a:srgbClr val="ED181E"/>
                </a:solidFill>
                <a:effectLst/>
                <a:latin typeface="Arial" charset="0"/>
              </a:rPr>
              <a:t>narzuta</a:t>
            </a:r>
            <a:r>
              <a:rPr lang="pl" sz="1800" dirty="0" smtClean="0">
                <a:solidFill>
                  <a:srgbClr val="ED181E"/>
                </a:solidFill>
                <a:effectLst/>
                <a:latin typeface="Arial" charset="0"/>
              </a:rPr>
              <a:t> </a:t>
            </a:r>
            <a:r>
              <a:rPr lang="pl" sz="1800" dirty="0">
                <a:solidFill>
                  <a:srgbClr val="ED181E"/>
                </a:solidFill>
                <a:effectLst/>
                <a:latin typeface="Arial" charset="0"/>
              </a:rPr>
              <a:t>w zależności od płci</a:t>
            </a:r>
            <a:endParaRPr lang="en-US" sz="1800" dirty="0"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685800"/>
          </a:xfrm>
        </p:spPr>
        <p:txBody>
          <a:bodyPr/>
          <a:lstStyle/>
          <a:p>
            <a:r>
              <a:rPr lang="en-US" sz="3600" dirty="0"/>
              <a:t>Slave Quarters</a:t>
            </a:r>
            <a:r>
              <a:rPr lang="pl" dirty="0"/>
              <a:t> </a:t>
            </a:r>
            <a:r>
              <a:rPr lang="pl" sz="3200" dirty="0">
                <a:solidFill>
                  <a:srgbClr val="ED181E"/>
                </a:solidFill>
              </a:rPr>
              <a:t>Kwatera </a:t>
            </a:r>
            <a:r>
              <a:rPr lang="pl" sz="3200" dirty="0" smtClean="0">
                <a:solidFill>
                  <a:srgbClr val="ED181E"/>
                </a:solidFill>
              </a:rPr>
              <a:t>niewolników</a:t>
            </a:r>
            <a:endParaRPr lang="en-US" sz="3200" dirty="0">
              <a:solidFill>
                <a:srgbClr val="ED181E"/>
              </a:solidFill>
            </a:endParaRPr>
          </a:p>
        </p:txBody>
      </p:sp>
      <p:pic>
        <p:nvPicPr>
          <p:cNvPr id="6152" name="Picture 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85800"/>
            <a:ext cx="5988050" cy="7620000"/>
          </a:xfrm>
          <a:noFill/>
          <a:ln/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156176" y="990600"/>
            <a:ext cx="275922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effectLst/>
                <a:latin typeface="Arial" charset="0"/>
              </a:rPr>
              <a:t>“Besides these, in the winter a round jacket or overcoat, a wool-hat once in two or three years, for the males, and a pair of coarse shoes once a year</a:t>
            </a:r>
            <a:r>
              <a:rPr lang="en-US" sz="2000" dirty="0" smtClean="0">
                <a:effectLst/>
                <a:latin typeface="Arial" charset="0"/>
              </a:rPr>
              <a:t>.”</a:t>
            </a:r>
            <a:r>
              <a:rPr lang="pl-PL" sz="2000" dirty="0" smtClean="0">
                <a:effectLst/>
                <a:latin typeface="Arial" charset="0"/>
              </a:rPr>
              <a:t> 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Arial" charset="0"/>
              </a:rPr>
              <a:t>Poza </a:t>
            </a:r>
            <a:r>
              <a:rPr lang="pl" sz="2000" dirty="0">
                <a:solidFill>
                  <a:srgbClr val="ED181E"/>
                </a:solidFill>
                <a:effectLst/>
                <a:latin typeface="Arial" charset="0"/>
              </a:rPr>
              <a:t>tym w zimie 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Arial" charset="0"/>
              </a:rPr>
              <a:t>dostawało się kurtkę </a:t>
            </a:r>
            <a:r>
              <a:rPr lang="pl" sz="2000" dirty="0">
                <a:solidFill>
                  <a:srgbClr val="ED181E"/>
                </a:solidFill>
                <a:effectLst/>
                <a:latin typeface="Arial" charset="0"/>
              </a:rPr>
              <a:t>lub 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Arial" charset="0"/>
              </a:rPr>
              <a:t>płaszcz, </a:t>
            </a:r>
            <a:r>
              <a:rPr lang="pl" sz="2000" dirty="0">
                <a:solidFill>
                  <a:srgbClr val="ED181E"/>
                </a:solidFill>
                <a:effectLst/>
                <a:latin typeface="Arial" charset="0"/>
              </a:rPr>
              <a:t>wełniany  kapelusz  raz na dwa  lub trzy  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Arial" charset="0"/>
              </a:rPr>
              <a:t>lata i parę  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Arial" charset="0"/>
              </a:rPr>
              <a:t>prymitywnych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Arial" charset="0"/>
              </a:rPr>
              <a:t> </a:t>
            </a:r>
            <a:r>
              <a:rPr lang="pl" sz="2000" dirty="0">
                <a:solidFill>
                  <a:srgbClr val="ED181E"/>
                </a:solidFill>
                <a:effectLst/>
                <a:latin typeface="Arial" charset="0"/>
              </a:rPr>
              <a:t>butów raz w roku</a:t>
            </a:r>
            <a:endParaRPr lang="en-US" sz="2000" b="0" dirty="0">
              <a:solidFill>
                <a:srgbClr val="ED181E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43608" y="4896544"/>
            <a:ext cx="7543800" cy="1828800"/>
          </a:xfrm>
        </p:spPr>
        <p:txBody>
          <a:bodyPr/>
          <a:lstStyle/>
          <a:p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An African American Family, Outside the Slave 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Quarters</a:t>
            </a:r>
            <a:r>
              <a:rPr lang="pl-PL" sz="2400" b="1" dirty="0" smtClean="0">
                <a:solidFill>
                  <a:srgbClr val="000000"/>
                </a:solidFill>
                <a:latin typeface="Arial" charset="0"/>
              </a:rPr>
              <a:t>.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 The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Hermitage Plantation, Savannah, Georgia</a:t>
            </a:r>
            <a:r>
              <a:rPr lang="pl" sz="2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l" sz="2400" b="1" dirty="0">
                <a:solidFill>
                  <a:srgbClr val="ED181E"/>
                </a:solidFill>
                <a:latin typeface="Arial" charset="0"/>
              </a:rPr>
              <a:t>Rodzina  Afroamerykanów poza kwaterami </a:t>
            </a:r>
            <a:r>
              <a:rPr lang="pl" sz="2400" b="1" dirty="0" smtClean="0">
                <a:solidFill>
                  <a:srgbClr val="ED181E"/>
                </a:solidFill>
                <a:latin typeface="Arial" charset="0"/>
              </a:rPr>
              <a:t>niewolników. Plantacja  </a:t>
            </a:r>
            <a:r>
              <a:rPr lang="pl" sz="2400" b="1" dirty="0">
                <a:solidFill>
                  <a:srgbClr val="ED181E"/>
                </a:solidFill>
                <a:latin typeface="Arial" charset="0"/>
              </a:rPr>
              <a:t>Hermitage  Savannah Georgia</a:t>
            </a:r>
            <a:endParaRPr lang="en-US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5301" name="Picture 1029" descr="&#10;hermitage.jpg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0"/>
            <a:ext cx="6050123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1231106"/>
            <a:ext cx="3297411" cy="462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81000" y="0"/>
            <a:ext cx="8382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effectLst/>
                <a:latin typeface="Geneva"/>
              </a:rPr>
              <a:t>A Receipt for Six Hundred Dollars</a:t>
            </a:r>
            <a:endParaRPr lang="en-US" sz="1600" b="0" dirty="0">
              <a:solidFill>
                <a:srgbClr val="000000"/>
              </a:solidFill>
              <a:effectLst/>
              <a:latin typeface="Geneva"/>
            </a:endParaRP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effectLst/>
                <a:latin typeface="Geneva"/>
              </a:rPr>
              <a:t>For Children Who Might be Born in the Future</a:t>
            </a:r>
            <a:r>
              <a:rPr lang="pl" sz="2000" dirty="0">
                <a:solidFill>
                  <a:srgbClr val="000000"/>
                </a:solidFill>
                <a:effectLst/>
                <a:latin typeface="Geneva"/>
              </a:rPr>
              <a:t> 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Geneva"/>
              </a:rPr>
              <a:t>Pokwitowanie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Geneva"/>
              </a:rPr>
              <a:t> na </a:t>
            </a:r>
            <a:r>
              <a:rPr lang="pl" sz="2000" dirty="0">
                <a:solidFill>
                  <a:srgbClr val="ED181E"/>
                </a:solidFill>
                <a:effectLst/>
                <a:latin typeface="Geneva"/>
              </a:rPr>
              <a:t>sześćset dolarów  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Geneva"/>
              </a:rPr>
              <a:t> za dzieci, </a:t>
            </a:r>
            <a:r>
              <a:rPr lang="pl" sz="2000" dirty="0">
                <a:solidFill>
                  <a:srgbClr val="ED181E"/>
                </a:solidFill>
                <a:effectLst/>
                <a:latin typeface="Geneva"/>
              </a:rPr>
              <a:t>które mogą urodzic si</a:t>
            </a:r>
            <a:r>
              <a:rPr lang="pl-PL" sz="2000" dirty="0">
                <a:solidFill>
                  <a:srgbClr val="ED181E"/>
                </a:solidFill>
                <a:effectLst/>
                <a:latin typeface="Geneva"/>
              </a:rPr>
              <a:t>ę</a:t>
            </a:r>
            <a:r>
              <a:rPr lang="pl" sz="2000" dirty="0">
                <a:solidFill>
                  <a:srgbClr val="ED181E"/>
                </a:solidFill>
                <a:effectLst/>
                <a:latin typeface="Geneva"/>
              </a:rPr>
              <a:t> w przyszłości </a:t>
            </a:r>
            <a:endParaRPr lang="en-US" sz="2000" dirty="0">
              <a:solidFill>
                <a:srgbClr val="000000"/>
              </a:solidFill>
              <a:effectLst/>
              <a:latin typeface="Geneva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19800"/>
            <a:ext cx="9144000" cy="838200"/>
          </a:xfrm>
        </p:spPr>
        <p:txBody>
          <a:bodyPr/>
          <a:lstStyle/>
          <a:p>
            <a:r>
              <a:rPr lang="en-US" sz="1400" b="1" dirty="0">
                <a:solidFill>
                  <a:srgbClr val="000000"/>
                </a:solidFill>
                <a:latin typeface="Geneva"/>
              </a:rPr>
              <a:t>Paid by Judge S. Williams of Eufaula Dec. 20, 1849</a:t>
            </a:r>
            <a:br>
              <a:rPr lang="en-US" sz="1400" b="1" dirty="0">
                <a:solidFill>
                  <a:srgbClr val="000000"/>
                </a:solidFill>
                <a:latin typeface="Geneva"/>
              </a:rPr>
            </a:br>
            <a:r>
              <a:rPr lang="en-US" sz="1400" b="1" dirty="0">
                <a:solidFill>
                  <a:srgbClr val="000000"/>
                </a:solidFill>
                <a:latin typeface="Geneva"/>
              </a:rPr>
              <a:t> for Jane, a woman aged 18 and her son Henry, one year old.</a:t>
            </a:r>
            <a:r>
              <a:rPr lang="en-US" sz="1400" dirty="0">
                <a:solidFill>
                  <a:srgbClr val="000000"/>
                </a:solidFill>
                <a:latin typeface="Geneva"/>
              </a:rPr>
              <a:t> </a:t>
            </a:r>
            <a:r>
              <a:rPr lang="pl" sz="1400" dirty="0">
                <a:solidFill>
                  <a:srgbClr val="000000"/>
                </a:solidFill>
                <a:latin typeface="Geneva"/>
              </a:rPr>
              <a:t> </a:t>
            </a:r>
            <a:r>
              <a:rPr lang="pl" sz="1400" b="1" dirty="0">
                <a:solidFill>
                  <a:srgbClr val="ED181E"/>
                </a:solidFill>
                <a:latin typeface="Geneva"/>
              </a:rPr>
              <a:t>Zapłacony przez sędziego  S. W</a:t>
            </a:r>
            <a:r>
              <a:rPr lang="pl-PL" sz="1400" b="1" dirty="0">
                <a:solidFill>
                  <a:srgbClr val="ED181E"/>
                </a:solidFill>
                <a:latin typeface="Geneva"/>
              </a:rPr>
              <a:t>i</a:t>
            </a:r>
            <a:r>
              <a:rPr lang="pl" sz="1400" b="1" dirty="0" smtClean="0">
                <a:solidFill>
                  <a:srgbClr val="ED181E"/>
                </a:solidFill>
                <a:latin typeface="Geneva"/>
              </a:rPr>
              <a:t>liamsa </a:t>
            </a:r>
            <a:r>
              <a:rPr lang="pl" sz="1400" b="1" dirty="0">
                <a:solidFill>
                  <a:srgbClr val="ED181E"/>
                </a:solidFill>
                <a:latin typeface="Geneva"/>
              </a:rPr>
              <a:t>z Eufaula 20 grudnia  1849 r. dla </a:t>
            </a:r>
            <a:r>
              <a:rPr lang="pl" sz="1400" b="1" dirty="0" smtClean="0">
                <a:solidFill>
                  <a:srgbClr val="ED181E"/>
                </a:solidFill>
                <a:latin typeface="Geneva"/>
              </a:rPr>
              <a:t>Jane, </a:t>
            </a:r>
            <a:r>
              <a:rPr lang="pl" sz="1400" b="1" dirty="0">
                <a:solidFill>
                  <a:srgbClr val="ED181E"/>
                </a:solidFill>
                <a:latin typeface="Geneva"/>
              </a:rPr>
              <a:t>kobiety  w wieku18 lat i jej </a:t>
            </a:r>
            <a:r>
              <a:rPr lang="pl" sz="1400" b="1" dirty="0" smtClean="0">
                <a:solidFill>
                  <a:srgbClr val="ED181E"/>
                </a:solidFill>
                <a:latin typeface="Geneva"/>
              </a:rPr>
              <a:t>jednorocznego syna Henry’ego</a:t>
            </a:r>
            <a:endParaRPr lang="en-US" sz="1400" b="1" dirty="0">
              <a:solidFill>
                <a:srgbClr val="000000"/>
              </a:solidFill>
              <a:latin typeface="Genev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2160" y="1743186"/>
            <a:ext cx="2460282" cy="3581400"/>
          </a:xfrm>
        </p:spPr>
        <p:txBody>
          <a:bodyPr/>
          <a:lstStyle/>
          <a:p>
            <a:r>
              <a:rPr lang="en-US" sz="2400" dirty="0"/>
              <a:t>Muzzle used to prevent slave from eating or drinking too much.</a:t>
            </a:r>
            <a:r>
              <a:rPr lang="pl" sz="2400" dirty="0"/>
              <a:t> </a:t>
            </a:r>
            <a:r>
              <a:rPr lang="pl" sz="2400" b="1" dirty="0">
                <a:solidFill>
                  <a:srgbClr val="ED181E"/>
                </a:solidFill>
              </a:rPr>
              <a:t>Kaganiec uniemożliwiał  niewolnikom </a:t>
            </a:r>
            <a:r>
              <a:rPr lang="pl" sz="2400" b="1" dirty="0" smtClean="0">
                <a:solidFill>
                  <a:srgbClr val="ED181E"/>
                </a:solidFill>
              </a:rPr>
              <a:t> zbyt </a:t>
            </a:r>
            <a:r>
              <a:rPr lang="pl" sz="2400" b="1" dirty="0">
                <a:solidFill>
                  <a:srgbClr val="ED181E"/>
                </a:solidFill>
              </a:rPr>
              <a:t>wiele </a:t>
            </a:r>
            <a:r>
              <a:rPr lang="pl" sz="2400" b="1" dirty="0" smtClean="0">
                <a:solidFill>
                  <a:srgbClr val="ED181E"/>
                </a:solidFill>
              </a:rPr>
              <a:t>jeść lub pić</a:t>
            </a:r>
            <a:endParaRPr lang="en-US" sz="2400" b="1" dirty="0">
              <a:solidFill>
                <a:srgbClr val="ED181E"/>
              </a:solidFill>
            </a:endParaRPr>
          </a:p>
        </p:txBody>
      </p:sp>
      <p:pic>
        <p:nvPicPr>
          <p:cNvPr id="29701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3050" y="304800"/>
            <a:ext cx="5473700" cy="6248400"/>
          </a:xfrm>
          <a:noFill/>
          <a:ln/>
        </p:spPr>
      </p:pic>
      <p:pic>
        <p:nvPicPr>
          <p:cNvPr id="29703" name="amazinggrac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6172200"/>
            <a:ext cx="4064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7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Wilson Chin, a branded slave in chains with various torture devices</a:t>
            </a:r>
            <a:r>
              <a:rPr lang="pl" sz="2800" dirty="0">
                <a:solidFill>
                  <a:srgbClr val="ED181E"/>
                </a:solidFill>
              </a:rPr>
              <a:t> </a:t>
            </a:r>
            <a:r>
              <a:rPr lang="pl" sz="2800" b="1" dirty="0">
                <a:solidFill>
                  <a:srgbClr val="ED181E"/>
                </a:solidFill>
              </a:rPr>
              <a:t>Wilson  </a:t>
            </a:r>
            <a:r>
              <a:rPr lang="pl" sz="2800" b="1" dirty="0" smtClean="0">
                <a:solidFill>
                  <a:srgbClr val="ED181E"/>
                </a:solidFill>
              </a:rPr>
              <a:t>Chinn,  niewolnik z wypalonym znakiem </a:t>
            </a:r>
            <a:r>
              <a:rPr lang="pl" sz="2800" b="1" dirty="0">
                <a:solidFill>
                  <a:srgbClr val="ED181E"/>
                </a:solidFill>
              </a:rPr>
              <a:t>w łańcuchach z różnymi  narzędziami  tortur.</a:t>
            </a:r>
            <a:endParaRPr lang="en-US" sz="2800" b="1" dirty="0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0"/>
            <a:ext cx="4326136" cy="675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188640"/>
            <a:ext cx="7772400" cy="609600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Slave Being Inspected</a:t>
            </a:r>
            <a:r>
              <a:rPr lang="pl" sz="2400" dirty="0">
                <a:latin typeface="Arial" charset="0"/>
              </a:rPr>
              <a:t> </a:t>
            </a:r>
            <a:br>
              <a:rPr lang="pl" sz="2400" dirty="0">
                <a:latin typeface="Arial" charset="0"/>
              </a:rPr>
            </a:br>
            <a:r>
              <a:rPr lang="pl" sz="2400" b="1" dirty="0" smtClean="0">
                <a:solidFill>
                  <a:srgbClr val="ED181E"/>
                </a:solidFill>
                <a:latin typeface="Arial" charset="0"/>
              </a:rPr>
              <a:t>Badanie stopnia przydatności niewolnika</a:t>
            </a:r>
            <a:endParaRPr lang="en-US" sz="2400" b="1" dirty="0">
              <a:solidFill>
                <a:srgbClr val="ED181E"/>
              </a:solidFill>
              <a:latin typeface="Arial" charset="0"/>
            </a:endParaRPr>
          </a:p>
        </p:txBody>
      </p:sp>
      <p:pic>
        <p:nvPicPr>
          <p:cNvPr id="44037" name="Picture 1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107866"/>
            <a:ext cx="7113736" cy="535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80112" y="404664"/>
            <a:ext cx="3657600" cy="6248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	Rev. Thomas Johnson, who spent 28 years as a slave, holding the type of whip and chains that were used on him during his captivity.</a:t>
            </a:r>
            <a:r>
              <a:rPr lang="pl" sz="2400" b="1" dirty="0">
                <a:solidFill>
                  <a:srgbClr val="ED181E"/>
                </a:solidFill>
              </a:rPr>
              <a:t>Wielebny  Thomas  </a:t>
            </a:r>
            <a:r>
              <a:rPr lang="pl" sz="2400" b="1" dirty="0" smtClean="0">
                <a:solidFill>
                  <a:srgbClr val="ED181E"/>
                </a:solidFill>
              </a:rPr>
              <a:t>Johnson,  </a:t>
            </a:r>
            <a:r>
              <a:rPr lang="pl" sz="2400" b="1" dirty="0">
                <a:solidFill>
                  <a:srgbClr val="ED181E"/>
                </a:solidFill>
              </a:rPr>
              <a:t>który spedzil 28 la  jako niewolnik  </a:t>
            </a:r>
            <a:r>
              <a:rPr lang="pl" sz="2400" b="1" dirty="0" smtClean="0">
                <a:solidFill>
                  <a:srgbClr val="ED181E"/>
                </a:solidFill>
              </a:rPr>
              <a:t>trzymacy </a:t>
            </a:r>
            <a:r>
              <a:rPr lang="pl" sz="2400" b="1" dirty="0">
                <a:solidFill>
                  <a:srgbClr val="ED181E"/>
                </a:solidFill>
              </a:rPr>
              <a:t>w ręku rodzaj  bicza i </a:t>
            </a:r>
            <a:r>
              <a:rPr lang="pl" sz="2400" b="1" dirty="0" smtClean="0">
                <a:solidFill>
                  <a:srgbClr val="ED181E"/>
                </a:solidFill>
              </a:rPr>
              <a:t>łańcucha,  </a:t>
            </a:r>
            <a:r>
              <a:rPr lang="pl" sz="2400" b="1" dirty="0">
                <a:solidFill>
                  <a:srgbClr val="ED181E"/>
                </a:solidFill>
              </a:rPr>
              <a:t>które  były używane  podczas niewoli</a:t>
            </a:r>
            <a:endParaRPr lang="en-US" sz="2400" b="1" dirty="0"/>
          </a:p>
        </p:txBody>
      </p:sp>
      <p:pic>
        <p:nvPicPr>
          <p:cNvPr id="20485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7544" y="185192"/>
            <a:ext cx="4110354" cy="6672808"/>
          </a:xfrm>
          <a:noFill/>
          <a:ln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9" name="Picture 7" descr="&#10;slave3.jpg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188640"/>
            <a:ext cx="3652370" cy="6283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667000"/>
            <a:ext cx="42672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-68263" y="533400"/>
            <a:ext cx="921226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effectLst/>
                <a:latin typeface="Arial" charset="0"/>
              </a:rPr>
              <a:t>Slave Collar</a:t>
            </a:r>
            <a:r>
              <a:rPr lang="pl" sz="280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Arial" charset="0"/>
              </a:rPr>
              <a:t>c. 1840 </a:t>
            </a:r>
          </a:p>
          <a:p>
            <a:pPr algn="ctr"/>
            <a:r>
              <a:rPr lang="pl" sz="2800" dirty="0" smtClean="0">
                <a:solidFill>
                  <a:srgbClr val="ED181E"/>
                </a:solidFill>
                <a:effectLst/>
                <a:latin typeface="Arial" charset="0"/>
              </a:rPr>
              <a:t>Obroża </a:t>
            </a:r>
            <a:r>
              <a:rPr lang="pl" sz="2800" dirty="0">
                <a:solidFill>
                  <a:srgbClr val="ED181E"/>
                </a:solidFill>
                <a:effectLst/>
                <a:latin typeface="Arial" charset="0"/>
              </a:rPr>
              <a:t>niewolnika </a:t>
            </a:r>
            <a:r>
              <a:rPr lang="pl" sz="2800" dirty="0" smtClean="0">
                <a:solidFill>
                  <a:srgbClr val="ED181E"/>
                </a:solidFill>
                <a:effectLst/>
                <a:latin typeface="Arial" charset="0"/>
              </a:rPr>
              <a:t>około </a:t>
            </a:r>
            <a:r>
              <a:rPr lang="pl" sz="2800" dirty="0" smtClean="0">
                <a:solidFill>
                  <a:srgbClr val="ED181E"/>
                </a:solidFill>
                <a:effectLst/>
                <a:latin typeface="Arial" charset="0"/>
              </a:rPr>
              <a:t>1840 r.</a:t>
            </a:r>
            <a:endParaRPr lang="en-US" sz="2000" dirty="0">
              <a:solidFill>
                <a:srgbClr val="000000"/>
              </a:solidFill>
              <a:effectLst/>
              <a:latin typeface="Arial" charset="0"/>
            </a:endParaRPr>
          </a:p>
          <a:p>
            <a:pPr algn="ctr"/>
            <a:r>
              <a:rPr lang="en-US" sz="2000" dirty="0" smtClean="0">
                <a:effectLst/>
                <a:latin typeface="Arial" charset="0"/>
              </a:rPr>
              <a:t>The </a:t>
            </a:r>
            <a:r>
              <a:rPr lang="en-US" sz="2000" dirty="0">
                <a:effectLst/>
                <a:latin typeface="Arial" charset="0"/>
              </a:rPr>
              <a:t>sound of this belled collar made any slave wearing it easier to locate. Resourceful slaves silenced the bells by stuffing them with mud.</a:t>
            </a:r>
            <a:r>
              <a:rPr lang="pl" sz="2000" dirty="0">
                <a:solidFill>
                  <a:srgbClr val="ED181E"/>
                </a:solidFill>
                <a:effectLst/>
                <a:latin typeface="Arial" charset="0"/>
              </a:rPr>
              <a:t>Dzwięk  tego wybrzuszonego kołnierza ułatwił odnalezieniu 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Arial" charset="0"/>
              </a:rPr>
              <a:t>niewolnika, </a:t>
            </a:r>
            <a:r>
              <a:rPr lang="pl" sz="2000" dirty="0">
                <a:solidFill>
                  <a:srgbClr val="ED181E"/>
                </a:solidFill>
                <a:effectLst/>
                <a:latin typeface="Arial" charset="0"/>
              </a:rPr>
              <a:t>który go nosił . Zaradni niewolnicy  </a:t>
            </a:r>
            <a:r>
              <a:rPr lang="pl" sz="2000" dirty="0" smtClean="0">
                <a:solidFill>
                  <a:srgbClr val="ED181E"/>
                </a:solidFill>
                <a:effectLst/>
                <a:latin typeface="Arial" charset="0"/>
              </a:rPr>
              <a:t>„uciszali” dzwonki </a:t>
            </a:r>
            <a:r>
              <a:rPr lang="pl" sz="2000" dirty="0">
                <a:solidFill>
                  <a:srgbClr val="ED181E"/>
                </a:solidFill>
                <a:effectLst/>
                <a:latin typeface="Arial" charset="0"/>
              </a:rPr>
              <a:t>napychajac je błotem. </a:t>
            </a:r>
            <a:endParaRPr lang="en-US" sz="1300" dirty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 Youth.jpg 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7086600" cy="5954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z="1600" b="1" dirty="0">
                <a:solidFill>
                  <a:srgbClr val="000000"/>
                </a:solidFill>
                <a:latin typeface="Geneva"/>
              </a:rPr>
              <a:t>Richard and Drucilla Martin, Ages 92 and 102</a:t>
            </a:r>
            <a:r>
              <a:rPr lang="pl" sz="1600" b="1" dirty="0">
                <a:solidFill>
                  <a:srgbClr val="000000"/>
                </a:solidFill>
                <a:latin typeface="Geneva"/>
              </a:rPr>
              <a:t/>
            </a:r>
            <a:br>
              <a:rPr lang="pl" sz="1600" b="1" dirty="0">
                <a:solidFill>
                  <a:srgbClr val="000000"/>
                </a:solidFill>
                <a:latin typeface="Geneva"/>
              </a:rPr>
            </a:br>
            <a:r>
              <a:rPr lang="pl" sz="1600" b="1" dirty="0">
                <a:solidFill>
                  <a:srgbClr val="ED181E"/>
                </a:solidFill>
                <a:latin typeface="Geneva"/>
              </a:rPr>
              <a:t>Richard i Drucila  </a:t>
            </a:r>
            <a:r>
              <a:rPr lang="pl" sz="1600" b="1" dirty="0" smtClean="0">
                <a:solidFill>
                  <a:srgbClr val="ED181E"/>
                </a:solidFill>
                <a:latin typeface="Geneva"/>
              </a:rPr>
              <a:t>Martin, wiek </a:t>
            </a:r>
            <a:r>
              <a:rPr lang="pl" sz="1600" b="1" dirty="0">
                <a:solidFill>
                  <a:srgbClr val="ED181E"/>
                </a:solidFill>
                <a:latin typeface="Geneva"/>
              </a:rPr>
              <a:t>92  i </a:t>
            </a:r>
            <a:r>
              <a:rPr lang="pl" sz="1600" b="1" dirty="0" smtClean="0">
                <a:solidFill>
                  <a:srgbClr val="ED181E"/>
                </a:solidFill>
                <a:latin typeface="Geneva"/>
              </a:rPr>
              <a:t>102 lata</a:t>
            </a:r>
            <a:endParaRPr lang="en-US" sz="1600" b="1" dirty="0">
              <a:solidFill>
                <a:srgbClr val="000000"/>
              </a:solidFill>
              <a:latin typeface="Geneva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128000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400" y="0"/>
            <a:ext cx="2209800" cy="5867400"/>
          </a:xfr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Mollie Williams, </a:t>
            </a:r>
            <a:br>
              <a:rPr lang="en-US" sz="32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Age 84</a:t>
            </a:r>
            <a:r>
              <a:rPr lang="pl" sz="3200" b="1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pl" sz="3200" b="1" dirty="0">
                <a:solidFill>
                  <a:srgbClr val="000000"/>
                </a:solidFill>
                <a:latin typeface="Arial" charset="0"/>
              </a:rPr>
            </a:br>
            <a:r>
              <a:rPr lang="pl" sz="3200" b="1" dirty="0">
                <a:solidFill>
                  <a:srgbClr val="ED181E"/>
                </a:solidFill>
                <a:latin typeface="Arial" charset="0"/>
              </a:rPr>
              <a:t> Mollie </a:t>
            </a:r>
            <a:br>
              <a:rPr lang="pl" sz="3200" b="1" dirty="0">
                <a:solidFill>
                  <a:srgbClr val="ED181E"/>
                </a:solidFill>
                <a:latin typeface="Arial" charset="0"/>
              </a:rPr>
            </a:br>
            <a:r>
              <a:rPr lang="pl" sz="3200" b="1" dirty="0">
                <a:solidFill>
                  <a:srgbClr val="ED181E"/>
                </a:solidFill>
                <a:latin typeface="Arial" charset="0"/>
              </a:rPr>
              <a:t>Williams </a:t>
            </a:r>
            <a:br>
              <a:rPr lang="pl" sz="3200" b="1" dirty="0">
                <a:solidFill>
                  <a:srgbClr val="ED181E"/>
                </a:solidFill>
                <a:latin typeface="Arial" charset="0"/>
              </a:rPr>
            </a:br>
            <a:r>
              <a:rPr lang="pl" sz="3200" b="1" dirty="0">
                <a:solidFill>
                  <a:srgbClr val="ED181E"/>
                </a:solidFill>
                <a:latin typeface="Arial" charset="0"/>
              </a:rPr>
              <a:t>wiek 84</a:t>
            </a:r>
            <a:endParaRPr lang="en-US" sz="1600" b="1" dirty="0">
              <a:solidFill>
                <a:srgbClr val="000000"/>
              </a:solidFill>
              <a:latin typeface="Geneva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4889500" cy="81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&#10;HoleInHat.jpg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-277813"/>
            <a:ext cx="5175250" cy="7135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0" y="533400"/>
            <a:ext cx="3124200" cy="6096000"/>
          </a:xfrm>
        </p:spPr>
        <p:txBody>
          <a:bodyPr/>
          <a:lstStyle/>
          <a:p>
            <a:r>
              <a:rPr lang="en-US" sz="2400" b="1" dirty="0">
                <a:solidFill>
                  <a:srgbClr val="000000"/>
                </a:solidFill>
                <a:latin typeface="Geneva"/>
              </a:rPr>
              <a:t>Tempie Herndon Durham, </a:t>
            </a:r>
            <a:br>
              <a:rPr lang="en-US" sz="2400" b="1" dirty="0">
                <a:solidFill>
                  <a:srgbClr val="000000"/>
                </a:solidFill>
                <a:latin typeface="Geneva"/>
              </a:rPr>
            </a:br>
            <a:r>
              <a:rPr lang="en-US" sz="2400" b="1" dirty="0">
                <a:solidFill>
                  <a:srgbClr val="000000"/>
                </a:solidFill>
                <a:latin typeface="Geneva"/>
              </a:rPr>
              <a:t>Age 103</a:t>
            </a:r>
            <a:r>
              <a:rPr lang="pl" sz="2400" b="1" dirty="0">
                <a:solidFill>
                  <a:srgbClr val="000000"/>
                </a:solidFill>
                <a:latin typeface="Geneva"/>
              </a:rPr>
              <a:t/>
            </a:r>
            <a:br>
              <a:rPr lang="pl" sz="2400" b="1" dirty="0">
                <a:solidFill>
                  <a:srgbClr val="000000"/>
                </a:solidFill>
                <a:latin typeface="Geneva"/>
              </a:rPr>
            </a:br>
            <a:r>
              <a:rPr lang="pl" sz="2400" b="1" dirty="0">
                <a:solidFill>
                  <a:srgbClr val="ED181E"/>
                </a:solidFill>
                <a:latin typeface="Geneva"/>
              </a:rPr>
              <a:t>Tempie Herndon </a:t>
            </a:r>
            <a:br>
              <a:rPr lang="pl" sz="2400" b="1" dirty="0">
                <a:solidFill>
                  <a:srgbClr val="ED181E"/>
                </a:solidFill>
                <a:latin typeface="Geneva"/>
              </a:rPr>
            </a:br>
            <a:r>
              <a:rPr lang="pl" sz="2400" b="1" dirty="0" smtClean="0">
                <a:solidFill>
                  <a:srgbClr val="ED181E"/>
                </a:solidFill>
                <a:latin typeface="Geneva"/>
              </a:rPr>
              <a:t>Durham, </a:t>
            </a:r>
            <a:r>
              <a:rPr lang="pl" sz="2400" b="1" dirty="0">
                <a:solidFill>
                  <a:srgbClr val="ED181E"/>
                </a:solidFill>
                <a:latin typeface="Geneva"/>
              </a:rPr>
              <a:t/>
            </a:r>
            <a:br>
              <a:rPr lang="pl" sz="2400" b="1" dirty="0">
                <a:solidFill>
                  <a:srgbClr val="ED181E"/>
                </a:solidFill>
                <a:latin typeface="Geneva"/>
              </a:rPr>
            </a:br>
            <a:r>
              <a:rPr lang="pl" sz="2400" b="1" dirty="0" smtClean="0">
                <a:solidFill>
                  <a:srgbClr val="ED181E"/>
                </a:solidFill>
                <a:latin typeface="Geneva"/>
              </a:rPr>
              <a:t>wiek 103 lata</a:t>
            </a:r>
            <a:endParaRPr lang="en-US" sz="1600" b="1" dirty="0">
              <a:solidFill>
                <a:srgbClr val="000000"/>
              </a:solidFill>
              <a:latin typeface="Geneva"/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3400"/>
            <a:ext cx="4581525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171400"/>
            <a:ext cx="7772400" cy="1143000"/>
          </a:xfrm>
        </p:spPr>
        <p:txBody>
          <a:bodyPr/>
          <a:lstStyle/>
          <a:p>
            <a:r>
              <a:rPr lang="en-US" dirty="0"/>
              <a:t>gravestone</a:t>
            </a:r>
          </a:p>
        </p:txBody>
      </p:sp>
      <p:pic>
        <p:nvPicPr>
          <p:cNvPr id="16390" name="Picture 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3768" y="764704"/>
            <a:ext cx="4090242" cy="5831632"/>
          </a:xfrm>
          <a:noFill/>
          <a:ln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/>
              <a:t>Bibliography</a:t>
            </a:r>
          </a:p>
        </p:txBody>
      </p:sp>
      <p:graphicFrame>
        <p:nvGraphicFramePr>
          <p:cNvPr id="4163" name="Group 6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61246618"/>
              </p:ext>
            </p:extLst>
          </p:nvPr>
        </p:nvGraphicFramePr>
        <p:xfrm>
          <a:off x="827584" y="1196752"/>
          <a:ext cx="7799784" cy="5193262"/>
        </p:xfrm>
        <a:graphic>
          <a:graphicData uri="http://schemas.openxmlformats.org/drawingml/2006/table">
            <a:tbl>
              <a:tblPr/>
              <a:tblGrid>
                <a:gridCol w="38998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998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8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http://blackhistory.eb.com/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http://www.rev.net/~hmcmanus/slave.html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8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http://memory.loc.gov/ammem/snhtml/snintro01.html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http://lsm.crt.state.la.us/education/lesson9.htm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1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http://www.eca.com.ve/wtutor/juli/gallery.htm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7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http://www.pbs.org/wgbh/aia/part1/1h300.html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8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http://149.123.1.8/schomburg/images_aa19/slavery.cfm?sozl0636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8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http://www.spartacus.schoolnet.co.uk/USAShenson.htm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8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http://www.manznet.com/sycamore/newcivilpicturesofslavery.html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7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http://www.cms.ccsd.k12.co.us/ss/SONY/psbeta2/slavpho2.htm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8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http://www.angelfire.com/pa/doindunbar/slaves.html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8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143528"/>
            <a:ext cx="7772400" cy="914400"/>
          </a:xfrm>
        </p:spPr>
        <p:txBody>
          <a:bodyPr/>
          <a:lstStyle/>
          <a:p>
            <a:r>
              <a:rPr lang="en-US" dirty="0"/>
              <a:t>Devices used in Capture</a:t>
            </a:r>
            <a:r>
              <a:rPr lang="pl" dirty="0"/>
              <a:t/>
            </a:r>
            <a:br>
              <a:rPr lang="pl" dirty="0"/>
            </a:br>
            <a:r>
              <a:rPr lang="pl" sz="3200" b="1" dirty="0">
                <a:solidFill>
                  <a:srgbClr val="ED181E"/>
                </a:solidFill>
              </a:rPr>
              <a:t>Narzędzia </a:t>
            </a:r>
            <a:r>
              <a:rPr lang="pl" sz="3200" b="1" dirty="0" smtClean="0">
                <a:solidFill>
                  <a:srgbClr val="ED181E"/>
                </a:solidFill>
              </a:rPr>
              <a:t>używane podczas zniewolenia</a:t>
            </a:r>
            <a:endParaRPr lang="en-US" sz="3200" b="1" dirty="0">
              <a:solidFill>
                <a:srgbClr val="ED181E"/>
              </a:solidFill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1" y="1450960"/>
            <a:ext cx="4015333" cy="425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Fresh Captives in Africa</a:t>
            </a:r>
          </a:p>
        </p:txBody>
      </p:sp>
      <p:pic>
        <p:nvPicPr>
          <p:cNvPr id="38919" name="Picture 1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1280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212114"/>
            <a:ext cx="7772400" cy="457200"/>
          </a:xfrm>
        </p:spPr>
        <p:txBody>
          <a:bodyPr/>
          <a:lstStyle/>
          <a:p>
            <a:r>
              <a:rPr lang="en-US" sz="1800" dirty="0">
                <a:latin typeface="Arial" charset="0"/>
              </a:rPr>
              <a:t>Plans of a ship for transporting slaves, 1790</a:t>
            </a:r>
            <a:r>
              <a:rPr lang="pl" sz="1800" dirty="0">
                <a:latin typeface="Arial" charset="0"/>
              </a:rPr>
              <a:t> </a:t>
            </a:r>
            <a:r>
              <a:rPr lang="pl" sz="1800" b="1" dirty="0">
                <a:solidFill>
                  <a:srgbClr val="ED181E"/>
                </a:solidFill>
                <a:latin typeface="Arial" charset="0"/>
              </a:rPr>
              <a:t>Plany statku  do przewozu </a:t>
            </a:r>
            <a:r>
              <a:rPr lang="pl" sz="1800" b="1" dirty="0" smtClean="0">
                <a:solidFill>
                  <a:srgbClr val="ED181E"/>
                </a:solidFill>
                <a:latin typeface="Arial" charset="0"/>
              </a:rPr>
              <a:t>niewolników,  1790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130738"/>
            <a:ext cx="5507633" cy="59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deat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096000"/>
            <a:ext cx="4064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Placing into the Hold</a:t>
            </a:r>
            <a:r>
              <a:rPr lang="pl" dirty="0"/>
              <a:t/>
            </a:r>
            <a:br>
              <a:rPr lang="pl" dirty="0"/>
            </a:br>
            <a:r>
              <a:rPr lang="pl" sz="3200" b="1" dirty="0">
                <a:solidFill>
                  <a:srgbClr val="ED181E"/>
                </a:solidFill>
              </a:rPr>
              <a:t>Wprowadzanie do  ładowni</a:t>
            </a:r>
            <a:endParaRPr lang="en-US" sz="3200" b="1" dirty="0">
              <a:solidFill>
                <a:srgbClr val="ED181E"/>
              </a:solidFill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30" y="1338263"/>
            <a:ext cx="7580370" cy="533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2000" b="1" i="1" dirty="0">
                <a:solidFill>
                  <a:srgbClr val="330000"/>
                </a:solidFill>
                <a:latin typeface="Arial" charset="0"/>
              </a:rPr>
              <a:t>Interior of a Slave Ship</a:t>
            </a:r>
            <a:r>
              <a:rPr lang="en-US" sz="2000" b="1" dirty="0">
                <a:solidFill>
                  <a:srgbClr val="330000"/>
                </a:solidFill>
                <a:latin typeface="Arial" charset="0"/>
              </a:rPr>
              <a:t/>
            </a:r>
            <a:br>
              <a:rPr lang="en-US" sz="2000" b="1" dirty="0">
                <a:solidFill>
                  <a:srgbClr val="330000"/>
                </a:solidFill>
                <a:latin typeface="Arial" charset="0"/>
              </a:rPr>
            </a:br>
            <a:r>
              <a:rPr lang="en-US" sz="2000" b="1" dirty="0">
                <a:solidFill>
                  <a:srgbClr val="330000"/>
                </a:solidFill>
                <a:latin typeface="Arial" charset="0"/>
              </a:rPr>
              <a:t>reveals how hundreds of slaves could be held.</a:t>
            </a:r>
            <a:r>
              <a:rPr lang="pl" sz="2000" b="1" dirty="0">
                <a:solidFill>
                  <a:srgbClr val="330000"/>
                </a:solidFill>
                <a:latin typeface="Arial" charset="0"/>
              </a:rPr>
              <a:t/>
            </a:r>
            <a:br>
              <a:rPr lang="pl" sz="2000" b="1" dirty="0">
                <a:solidFill>
                  <a:srgbClr val="330000"/>
                </a:solidFill>
                <a:latin typeface="Arial" charset="0"/>
              </a:rPr>
            </a:br>
            <a:r>
              <a:rPr lang="pl" sz="2000" b="1" dirty="0">
                <a:solidFill>
                  <a:srgbClr val="ED181E"/>
                </a:solidFill>
                <a:latin typeface="Arial" charset="0"/>
              </a:rPr>
              <a:t>Wnętrze statku niewolniczego pokazuje  jak można trzymać </a:t>
            </a:r>
            <a:r>
              <a:rPr lang="pl" sz="2000" b="1" dirty="0" smtClean="0">
                <a:solidFill>
                  <a:srgbClr val="ED181E"/>
                </a:solidFill>
                <a:latin typeface="Arial" charset="0"/>
              </a:rPr>
              <a:t>setki </a:t>
            </a:r>
            <a:r>
              <a:rPr lang="pl" sz="2000" b="1" dirty="0">
                <a:solidFill>
                  <a:srgbClr val="ED181E"/>
                </a:solidFill>
                <a:latin typeface="Arial" charset="0"/>
              </a:rPr>
              <a:t>niewolników.</a:t>
            </a:r>
            <a:r>
              <a:rPr lang="en-US" sz="2000" b="1" dirty="0">
                <a:solidFill>
                  <a:srgbClr val="ED181E"/>
                </a:solidFill>
                <a:latin typeface="Arial" charset="0"/>
              </a:rPr>
              <a:t/>
            </a:r>
            <a:br>
              <a:rPr lang="en-US" sz="2000" b="1" dirty="0">
                <a:solidFill>
                  <a:srgbClr val="ED181E"/>
                </a:solidFill>
                <a:latin typeface="Arial" charset="0"/>
              </a:rPr>
            </a:br>
            <a:endParaRPr lang="en-US" sz="1600" dirty="0">
              <a:solidFill>
                <a:srgbClr val="ED181E"/>
              </a:solidFill>
              <a:latin typeface="Times New Roman" pitchFamily="18" charset="0"/>
            </a:endParaRPr>
          </a:p>
        </p:txBody>
      </p:sp>
      <p:pic>
        <p:nvPicPr>
          <p:cNvPr id="33797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524000"/>
            <a:ext cx="7848600" cy="3597275"/>
          </a:xfrm>
          <a:noFill/>
          <a:ln/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837208" y="5229200"/>
            <a:ext cx="7696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330000"/>
                </a:solidFill>
                <a:effectLst/>
                <a:latin typeface="Arial" charset="0"/>
              </a:rPr>
              <a:t>Tightly packed and confined in an </a:t>
            </a:r>
            <a:r>
              <a:rPr lang="en-US" sz="1800" dirty="0" smtClean="0">
                <a:solidFill>
                  <a:srgbClr val="330000"/>
                </a:solidFill>
                <a:effectLst/>
                <a:latin typeface="Arial" charset="0"/>
              </a:rPr>
              <a:t>area</a:t>
            </a:r>
            <a:r>
              <a:rPr lang="pl-PL" sz="1800" dirty="0" smtClean="0">
                <a:solidFill>
                  <a:srgbClr val="330000"/>
                </a:solidFill>
                <a:effectLst/>
                <a:latin typeface="Arial" charset="0"/>
              </a:rPr>
              <a:t> </a:t>
            </a:r>
            <a:r>
              <a:rPr lang="en-US" sz="1800" dirty="0" smtClean="0">
                <a:solidFill>
                  <a:srgbClr val="330000"/>
                </a:solidFill>
                <a:effectLst/>
                <a:latin typeface="Arial" charset="0"/>
              </a:rPr>
              <a:t> </a:t>
            </a:r>
            <a:r>
              <a:rPr lang="en-US" sz="1800" dirty="0">
                <a:solidFill>
                  <a:srgbClr val="330000"/>
                </a:solidFill>
                <a:effectLst/>
                <a:latin typeface="Arial" charset="0"/>
              </a:rPr>
              <a:t>with just barely enough room to sit up, </a:t>
            </a:r>
            <a:r>
              <a:rPr lang="en-US" sz="1800" dirty="0" smtClean="0">
                <a:solidFill>
                  <a:srgbClr val="330000"/>
                </a:solidFill>
                <a:effectLst/>
                <a:latin typeface="Arial" charset="0"/>
              </a:rPr>
              <a:t>slaves </a:t>
            </a:r>
            <a:r>
              <a:rPr lang="en-US" sz="1800" dirty="0">
                <a:solidFill>
                  <a:srgbClr val="330000"/>
                </a:solidFill>
                <a:effectLst/>
                <a:latin typeface="Arial" charset="0"/>
              </a:rPr>
              <a:t>were known to die from a lack of breathable air.</a:t>
            </a:r>
            <a:r>
              <a:rPr lang="pl" sz="1800" dirty="0">
                <a:solidFill>
                  <a:srgbClr val="330000"/>
                </a:solidFill>
                <a:effectLst/>
                <a:latin typeface="Arial" charset="0"/>
              </a:rPr>
              <a:t> </a:t>
            </a:r>
            <a:r>
              <a:rPr lang="pl" sz="1800" dirty="0">
                <a:solidFill>
                  <a:srgbClr val="ED181E"/>
                </a:solidFill>
                <a:effectLst/>
                <a:latin typeface="Arial" charset="0"/>
              </a:rPr>
              <a:t>Szczelnie </a:t>
            </a:r>
            <a:r>
              <a:rPr lang="pl" sz="1800" dirty="0" smtClean="0">
                <a:solidFill>
                  <a:srgbClr val="ED181E"/>
                </a:solidFill>
                <a:effectLst/>
                <a:latin typeface="Arial" charset="0"/>
              </a:rPr>
              <a:t>upakowani</a:t>
            </a:r>
            <a:r>
              <a:rPr lang="pl" sz="1800" dirty="0" smtClean="0">
                <a:solidFill>
                  <a:srgbClr val="ED181E"/>
                </a:solidFill>
                <a:effectLst/>
                <a:latin typeface="Arial" charset="0"/>
              </a:rPr>
              <a:t> </a:t>
            </a:r>
            <a:r>
              <a:rPr lang="pl" sz="1800" dirty="0">
                <a:solidFill>
                  <a:srgbClr val="ED181E"/>
                </a:solidFill>
                <a:effectLst/>
                <a:latin typeface="Arial" charset="0"/>
              </a:rPr>
              <a:t>i </a:t>
            </a:r>
            <a:r>
              <a:rPr lang="pl" sz="1800" dirty="0" smtClean="0">
                <a:solidFill>
                  <a:srgbClr val="ED181E"/>
                </a:solidFill>
                <a:effectLst/>
                <a:latin typeface="Arial" charset="0"/>
              </a:rPr>
              <a:t>zamknięci </a:t>
            </a:r>
            <a:r>
              <a:rPr lang="pl" sz="1800" dirty="0">
                <a:solidFill>
                  <a:srgbClr val="ED181E"/>
                </a:solidFill>
                <a:effectLst/>
                <a:latin typeface="Arial" charset="0"/>
              </a:rPr>
              <a:t>w </a:t>
            </a:r>
            <a:r>
              <a:rPr lang="pl" sz="1800" dirty="0" smtClean="0">
                <a:solidFill>
                  <a:srgbClr val="ED181E"/>
                </a:solidFill>
                <a:effectLst/>
                <a:latin typeface="Arial" charset="0"/>
              </a:rPr>
              <a:t>pomieszczeniu</a:t>
            </a:r>
            <a:r>
              <a:rPr lang="pl" sz="1800" dirty="0" smtClean="0">
                <a:solidFill>
                  <a:srgbClr val="ED181E"/>
                </a:solidFill>
                <a:effectLst/>
                <a:latin typeface="Arial" charset="0"/>
              </a:rPr>
              <a:t> </a:t>
            </a:r>
            <a:r>
              <a:rPr lang="pl" sz="1800" dirty="0" smtClean="0">
                <a:solidFill>
                  <a:srgbClr val="ED181E"/>
                </a:solidFill>
                <a:effectLst/>
                <a:latin typeface="Arial" charset="0"/>
              </a:rPr>
              <a:t>z ledwo </a:t>
            </a:r>
            <a:r>
              <a:rPr lang="pl" sz="1800" dirty="0">
                <a:solidFill>
                  <a:srgbClr val="ED181E"/>
                </a:solidFill>
                <a:effectLst/>
                <a:latin typeface="Arial" charset="0"/>
              </a:rPr>
              <a:t>wystarczającą ilością miejsca, by </a:t>
            </a:r>
            <a:r>
              <a:rPr lang="pl" sz="1800" dirty="0" smtClean="0">
                <a:solidFill>
                  <a:srgbClr val="ED181E"/>
                </a:solidFill>
                <a:effectLst/>
                <a:latin typeface="Arial" charset="0"/>
              </a:rPr>
              <a:t>usiąść, </a:t>
            </a:r>
            <a:r>
              <a:rPr lang="pl" sz="1800" dirty="0">
                <a:solidFill>
                  <a:srgbClr val="ED181E"/>
                </a:solidFill>
                <a:effectLst/>
                <a:latin typeface="Arial" charset="0"/>
              </a:rPr>
              <a:t>niewolnicy </a:t>
            </a:r>
            <a:r>
              <a:rPr lang="pl" sz="1800" dirty="0" smtClean="0">
                <a:solidFill>
                  <a:srgbClr val="ED181E"/>
                </a:solidFill>
                <a:effectLst/>
                <a:latin typeface="Arial" charset="0"/>
              </a:rPr>
              <a:t>umierali  z powodu braku </a:t>
            </a:r>
            <a:r>
              <a:rPr lang="pl" sz="1800" dirty="0">
                <a:solidFill>
                  <a:srgbClr val="ED181E"/>
                </a:solidFill>
                <a:effectLst/>
                <a:latin typeface="Arial" charset="0"/>
              </a:rPr>
              <a:t>powietrza</a:t>
            </a:r>
            <a:endParaRPr lang="en-US" sz="1800" dirty="0">
              <a:solidFill>
                <a:srgbClr val="ED181E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1103</Words>
  <Application>Microsoft Office PowerPoint</Application>
  <PresentationFormat>Pokaz na ekranie (4:3)</PresentationFormat>
  <Paragraphs>71</Paragraphs>
  <Slides>49</Slides>
  <Notes>0</Notes>
  <HiddenSlides>0</HiddenSlides>
  <MMClips>6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0" baseType="lpstr">
      <vt:lpstr>Blank</vt:lpstr>
      <vt:lpstr>Plight of People  Los ludzi </vt:lpstr>
      <vt:lpstr>“The Slave Trade”  Painted in 1791 by George Morland Handel  Handel niewolnikami  namalowany w 1791 roku przez George Morland</vt:lpstr>
      <vt:lpstr>A long march lasting several months was not uncommon  for slaved headed to the New World. Długi  marsz trwający kilka miesięcy nie był rzadkością dla niewolników zmierzających do Nowego Świata </vt:lpstr>
      <vt:lpstr>Slave Being Inspected  Badanie stopnia przydatności niewolnika</vt:lpstr>
      <vt:lpstr>Devices used in Capture Narzędzia używane podczas zniewolenia</vt:lpstr>
      <vt:lpstr>Fresh Captives in Africa</vt:lpstr>
      <vt:lpstr>Plans of a ship for transporting slaves, 1790 Plany statku  do przewozu niewolników,  1790</vt:lpstr>
      <vt:lpstr>Placing into the Hold Wprowadzanie do  ładowni</vt:lpstr>
      <vt:lpstr>Interior of a Slave Ship reveals how hundreds of slaves could be held. Wnętrze statku niewolniczego pokazuje  jak można trzymać setki niewolników. </vt:lpstr>
      <vt:lpstr>Published in the June 2, 1860 issue of Harper's Weekly,  The Slave Deck of the Bark "Wildfire"  illustrated how Africans traveled on the upper deck of the ship. Artykuł opublikowany w 2 czerwca 1860 roku w tygodniku Harpera,  Pokład z niewolnikami statku „Wildfire”  ilustruje w jaki sposób Afrykanie podróżowali na górnym pokładzie statku.</vt:lpstr>
      <vt:lpstr>Throwing Diseased People Overboard  Wyrzucanie  chorych osób za burtę</vt:lpstr>
      <vt:lpstr>Prezentacja programu PowerPoint</vt:lpstr>
      <vt:lpstr>A Broadside for Sale of Slaves Ogłoszenie  o sprzedaży niewolników </vt:lpstr>
      <vt:lpstr>Slave Pens in Alexandria, VA Niewolnicze klatki w Alexandrii, VA</vt:lpstr>
      <vt:lpstr>Slave Auction House Dom, gdzie odbywały się aukcje niewolników</vt:lpstr>
      <vt:lpstr>Slave Auction Aukcja niewolników</vt:lpstr>
      <vt:lpstr>Dealers Inspecting an African American  at a Slave Auction in Virginia Harper's Weekly; February 16, 1861 Dealerzy  badają przydatność Afroamerykanów na aukcji niewolników w Wirginii (Tygodnik Harpera 16 lutego 1861)</vt:lpstr>
      <vt:lpstr>Slave Auction in Virginia  Aukcja niewolników w Wirginii</vt:lpstr>
      <vt:lpstr>Receipt given Judge S. Williams of Eufaula by Eliza Wallace in payment of $500.00  for a man, Jan. 20, 1840. Pokwitowanie przekazane sędziemu  S. Williamsa z Eufaula przez Elizę Wallace dot. zapłaty  500 dolarów za niewolnika z 20 stycznia 1840</vt:lpstr>
      <vt:lpstr>Picking Cotton Zbieranie Bawełny </vt:lpstr>
      <vt:lpstr>  Slaves preparing cotton for the cotton gin on a plantation  near Beaufort, S.C., 1862   Niewolnicy przygotowujący  bawełne  na plantacji  w pobliżu Beaufort  S.C 1862</vt:lpstr>
      <vt:lpstr>E. Degas, New Orleans Cotton Exchange E. Degas „Giełda bawełny w Nowym Orleanie” </vt:lpstr>
      <vt:lpstr>Prezentacja programu PowerPoint</vt:lpstr>
      <vt:lpstr>A Sugar Plantation in 1823 Plantacja cukru w 1823 roku</vt:lpstr>
      <vt:lpstr>Slave Quarters, c. 1860 This slave quarter complex was located on a plantation near Bunkie, Louisiana. In the background is a large sugar house. Osiedle niewolników około1860 r. Na plantacji w pobliżu  Bunkle w stanie Luizjana. W tle jest duży dom gdzie wytwarzano cukier </vt:lpstr>
      <vt:lpstr>A Slave Family Outside Their Cabin Rodzina niewolników</vt:lpstr>
      <vt:lpstr>Prezentacja programu PowerPoint</vt:lpstr>
      <vt:lpstr>Abraham Jones' Back Yard  Podwórko Abrahama  Jonesa </vt:lpstr>
      <vt:lpstr>Prezentacja programu PowerPoint</vt:lpstr>
      <vt:lpstr>Five Generations at the Smith Plantation Pięć pokoleń na plantacji Smitha</vt:lpstr>
      <vt:lpstr>A Slave Cabin in Barbour County, near Eufala, Alabama  Chata  niewolnicza w hrabstwie Barbour, w pobliżu Eufala w stanie Albana</vt:lpstr>
      <vt:lpstr>She uses the large battered tin can for a stove and does her cooking on it. Aunt Julia Ann is an ex-slave and was grown when the Civil "War broke out."  Używa duzej  poobijanej beczki jako pieca.  Ciocia Julia Ann jest bylym  niewolnikiem i dorastała kiedy wybuchła wojna domowa</vt:lpstr>
      <vt:lpstr>Prezentacja programu PowerPoint</vt:lpstr>
      <vt:lpstr>Charlie Crump and Granddaughter Charlie Crump  i wnuczka</vt:lpstr>
      <vt:lpstr>Slave Quarters Kwatera niewolników</vt:lpstr>
      <vt:lpstr> An African American Family, Outside the Slave Quarters. The Hermitage Plantation, Savannah, Georgia Rodzina  Afroamerykanów poza kwaterami niewolników. Plantacja  Hermitage  Savannah Georgia</vt:lpstr>
      <vt:lpstr>Paid by Judge S. Williams of Eufaula Dec. 20, 1849  for Jane, a woman aged 18 and her son Henry, one year old.  Zapłacony przez sędziego  S. Wiliamsa z Eufaula 20 grudnia  1849 r. dla Jane, kobiety  w wieku18 lat i jej jednorocznego syna Henry’ego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Richard and Drucilla Martin, Ages 92 and 102 Richard i Drucila  Martin, wiek 92  i 102 lata</vt:lpstr>
      <vt:lpstr>Mollie Williams,  Age 84  Mollie  Williams  wiek 84</vt:lpstr>
      <vt:lpstr>Prezentacja programu PowerPoint</vt:lpstr>
      <vt:lpstr>Tempie Herndon Durham,  Age 103 Tempie Herndon  Durham,  wiek 103 lata</vt:lpstr>
      <vt:lpstr>gravestone</vt:lpstr>
      <vt:lpstr>Bibliography</vt:lpstr>
    </vt:vector>
  </TitlesOfParts>
  <Company>pcsd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pcsd</dc:creator>
  <cp:lastModifiedBy>a1</cp:lastModifiedBy>
  <cp:revision>64</cp:revision>
  <dcterms:created xsi:type="dcterms:W3CDTF">2001-06-26T04:18:11Z</dcterms:created>
  <dcterms:modified xsi:type="dcterms:W3CDTF">2018-05-04T08:18:45Z</dcterms:modified>
</cp:coreProperties>
</file>