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sldIdLst>
    <p:sldId id="312" r:id="rId2"/>
    <p:sldId id="276" r:id="rId3"/>
    <p:sldId id="256" r:id="rId4"/>
    <p:sldId id="269" r:id="rId5"/>
    <p:sldId id="309" r:id="rId6"/>
    <p:sldId id="270" r:id="rId7"/>
    <p:sldId id="266" r:id="rId8"/>
    <p:sldId id="275" r:id="rId9"/>
    <p:sldId id="280" r:id="rId10"/>
    <p:sldId id="278" r:id="rId11"/>
    <p:sldId id="277" r:id="rId12"/>
    <p:sldId id="310" r:id="rId13"/>
    <p:sldId id="261" r:id="rId14"/>
    <p:sldId id="258" r:id="rId15"/>
    <p:sldId id="257" r:id="rId16"/>
    <p:sldId id="267" r:id="rId17"/>
    <p:sldId id="292" r:id="rId18"/>
    <p:sldId id="290" r:id="rId19"/>
    <p:sldId id="293" r:id="rId20"/>
    <p:sldId id="295" r:id="rId21"/>
    <p:sldId id="294" r:id="rId22"/>
    <p:sldId id="296" r:id="rId23"/>
    <p:sldId id="297" r:id="rId24"/>
    <p:sldId id="298" r:id="rId25"/>
    <p:sldId id="299" r:id="rId26"/>
    <p:sldId id="264" r:id="rId27"/>
    <p:sldId id="284" r:id="rId28"/>
    <p:sldId id="285" r:id="rId29"/>
    <p:sldId id="265" r:id="rId30"/>
    <p:sldId id="287" r:id="rId31"/>
    <p:sldId id="300" r:id="rId32"/>
    <p:sldId id="311" r:id="rId33"/>
    <p:sldId id="268" r:id="rId34"/>
    <p:sldId id="304" r:id="rId35"/>
    <p:sldId id="306" r:id="rId36"/>
    <p:sldId id="307" r:id="rId37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581" autoAdjust="0"/>
  </p:normalViewPr>
  <p:slideViewPr>
    <p:cSldViewPr>
      <p:cViewPr>
        <p:scale>
          <a:sx n="76" d="100"/>
          <a:sy n="76" d="100"/>
        </p:scale>
        <p:origin x="-696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5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noProof="0" smtClean="0"/>
              <a:t>Kliknij, aby edytować style wzorca tekstu</a:t>
            </a:r>
          </a:p>
          <a:p>
            <a:pPr lvl="1"/>
            <a:r>
              <a:rPr lang="pl-PL" altLang="pl-PL" noProof="0" smtClean="0"/>
              <a:t>Drugi poziom</a:t>
            </a:r>
          </a:p>
          <a:p>
            <a:pPr lvl="2"/>
            <a:r>
              <a:rPr lang="pl-PL" altLang="pl-PL" noProof="0" smtClean="0"/>
              <a:t>Trzeci poziom</a:t>
            </a:r>
          </a:p>
          <a:p>
            <a:pPr lvl="3"/>
            <a:r>
              <a:rPr lang="pl-PL" altLang="pl-PL" noProof="0" smtClean="0"/>
              <a:t>Czwarty poziom</a:t>
            </a:r>
          </a:p>
          <a:p>
            <a:pPr lvl="4"/>
            <a:r>
              <a:rPr lang="pl-PL" altLang="pl-PL" noProof="0" smtClean="0"/>
              <a:t>Piąty poziom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E0F47F-E267-4938-B063-05B309DCFBD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2733498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73B14-0842-4218-AF09-64AEDD8F3B0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A2578-24F3-4E43-A09A-9934BEB6C47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39620-A7B7-4676-B74C-CEF630739C9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B04E3-84ED-441C-9E4B-ACB3EDDBF11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ytuł, clipart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iektu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6F53D-7F64-4A71-969D-55204EC7651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ytuł, tekst i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obiektu c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CF32-77DE-40B7-8193-90B8BF57560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17551-9CB1-46FB-9E6E-F7F01B6F937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90934-1E1D-462F-BEA3-0B772606016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89924-E72A-4CEF-97A9-B95D58CB426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480C9-BFEC-47C9-9BDB-B8020F2CE4D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E9AAC-91BA-406D-99FD-C29753E569F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16933-91E6-4276-BE54-7F8F9FB077C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3B3E2-C535-4AF7-A7E3-402FBC0565F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007D0-6A93-44CA-8169-611D5BBD479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B8E553E-D29E-4B28-BCC6-691BAC97446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893610-spring-forest-wallpaper.jp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762120" cy="6500858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smtClean="0"/>
              <a:t/>
            </a:r>
            <a:br>
              <a:rPr lang="pl-PL" altLang="pl-PL" sz="3200" smtClean="0"/>
            </a:br>
            <a:r>
              <a:rPr lang="pl-PL" altLang="pl-PL" sz="3200" smtClean="0"/>
              <a:t/>
            </a:r>
            <a:br>
              <a:rPr lang="pl-PL" altLang="pl-PL" sz="3200" smtClean="0"/>
            </a:br>
            <a:r>
              <a:rPr lang="pl-PL" altLang="pl-PL" sz="3200" smtClean="0"/>
              <a:t/>
            </a:r>
            <a:br>
              <a:rPr lang="pl-PL" altLang="pl-PL" sz="3200" smtClean="0"/>
            </a:br>
            <a:r>
              <a:rPr lang="pl-PL" altLang="pl-PL" sz="3200" smtClean="0"/>
              <a:t/>
            </a:r>
            <a:br>
              <a:rPr lang="pl-PL" altLang="pl-PL" sz="3200" smtClean="0"/>
            </a:br>
            <a:r>
              <a:rPr lang="pl-PL" altLang="pl-PL" sz="3200" smtClean="0"/>
              <a:t/>
            </a:r>
            <a:br>
              <a:rPr lang="pl-PL" altLang="pl-PL" sz="3200" smtClean="0"/>
            </a:br>
            <a:r>
              <a:rPr lang="pl-PL" altLang="pl-PL" sz="3200" smtClean="0"/>
              <a:t/>
            </a:r>
            <a:br>
              <a:rPr lang="pl-PL" altLang="pl-PL" sz="3200" smtClean="0"/>
            </a:br>
            <a:r>
              <a:rPr lang="pl-PL" altLang="pl-PL" sz="3200" smtClean="0"/>
              <a:t/>
            </a:r>
            <a:br>
              <a:rPr lang="pl-PL" altLang="pl-PL" sz="3200" smtClean="0"/>
            </a:br>
            <a:r>
              <a:rPr lang="pl-PL" altLang="pl-PL" sz="3200" smtClean="0"/>
              <a:t/>
            </a:r>
            <a:br>
              <a:rPr lang="pl-PL" altLang="pl-PL" sz="3200" smtClean="0"/>
            </a:br>
            <a:r>
              <a:rPr lang="pl-PL" altLang="pl-PL" sz="6600" b="1" smtClean="0"/>
              <a:t>1778-1792 </a:t>
            </a:r>
            <a:br>
              <a:rPr lang="pl-PL" altLang="pl-PL" sz="6600" b="1" smtClean="0"/>
            </a:br>
            <a:r>
              <a:rPr lang="pl-PL" altLang="pl-PL" sz="6600" b="1" smtClean="0"/>
              <a:t>Obraduje Sejm Czteroletni zwany „Wielkim”</a:t>
            </a:r>
            <a:endParaRPr lang="pl-PL" altLang="pl-PL" sz="3200" b="1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1295400"/>
            <a:ext cx="7772400" cy="1295400"/>
          </a:xfrm>
        </p:spPr>
        <p:txBody>
          <a:bodyPr/>
          <a:lstStyle/>
          <a:p>
            <a:r>
              <a:rPr lang="pl-PL" altLang="pl-PL" sz="3200" smtClean="0"/>
              <a:t/>
            </a:r>
            <a:br>
              <a:rPr lang="pl-PL" altLang="pl-PL" sz="3200" smtClean="0"/>
            </a:br>
            <a:endParaRPr lang="pl-PL" altLang="pl-PL" smtClean="0"/>
          </a:p>
        </p:txBody>
      </p:sp>
      <p:pic>
        <p:nvPicPr>
          <p:cNvPr id="14339" name="Picture 5" descr="Uchwalenie_Konstytucji_3_Maj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flag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6000"/>
          </a:blip>
          <a:srcRect/>
          <a:stretch>
            <a:fillRect/>
          </a:stretch>
        </p:blipFill>
        <p:spPr bwMode="auto">
          <a:xfrm>
            <a:off x="1066800" y="685800"/>
            <a:ext cx="70723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95288" y="476250"/>
            <a:ext cx="4114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l-PL" altLang="pl-PL" b="1" i="1" dirty="0"/>
              <a:t>Na warszawskim rynku,</a:t>
            </a:r>
            <a:br>
              <a:rPr lang="pl-PL" altLang="pl-PL" b="1" i="1" dirty="0"/>
            </a:br>
            <a:r>
              <a:rPr lang="pl-PL" altLang="pl-PL" b="1" i="1" dirty="0"/>
              <a:t>Chorągwie się chwieją,</a:t>
            </a:r>
            <a:br>
              <a:rPr lang="pl-PL" altLang="pl-PL" b="1" i="1" dirty="0"/>
            </a:br>
            <a:r>
              <a:rPr lang="pl-PL" altLang="pl-PL" b="1" i="1" dirty="0"/>
              <a:t>Zajaśniała wiosna,</a:t>
            </a:r>
            <a:br>
              <a:rPr lang="pl-PL" altLang="pl-PL" b="1" i="1" dirty="0"/>
            </a:br>
            <a:r>
              <a:rPr lang="pl-PL" altLang="pl-PL" b="1" i="1" dirty="0"/>
              <a:t>Majową nadzieją!</a:t>
            </a:r>
            <a:br>
              <a:rPr lang="pl-PL" altLang="pl-PL" b="1" i="1" dirty="0"/>
            </a:br>
            <a:r>
              <a:rPr lang="pl-PL" altLang="pl-PL" b="1" i="1" dirty="0"/>
              <a:t>Zajaśniała wiosna,</a:t>
            </a:r>
            <a:br>
              <a:rPr lang="pl-PL" altLang="pl-PL" b="1" i="1" dirty="0"/>
            </a:br>
            <a:r>
              <a:rPr lang="pl-PL" altLang="pl-PL" b="1" i="1" dirty="0"/>
              <a:t>Nad ojczystym łanem,</a:t>
            </a:r>
            <a:br>
              <a:rPr lang="pl-PL" altLang="pl-PL" b="1" i="1" dirty="0"/>
            </a:br>
            <a:r>
              <a:rPr lang="pl-PL" altLang="pl-PL" b="1" i="1" dirty="0"/>
              <a:t>Dziś się w służbie dla Ojczyzny</a:t>
            </a:r>
            <a:br>
              <a:rPr lang="pl-PL" altLang="pl-PL" b="1" i="1" dirty="0"/>
            </a:br>
            <a:r>
              <a:rPr lang="pl-PL" altLang="pl-PL" b="1" i="1" dirty="0"/>
              <a:t>Chłopcy porównali z panem.</a:t>
            </a:r>
            <a:br>
              <a:rPr lang="pl-PL" altLang="pl-PL" b="1" i="1" dirty="0"/>
            </a:br>
            <a:r>
              <a:rPr lang="pl-PL" altLang="pl-PL" i="1" dirty="0"/>
              <a:t/>
            </a:r>
            <a:br>
              <a:rPr lang="pl-PL" altLang="pl-PL" i="1" dirty="0"/>
            </a:br>
            <a:endParaRPr lang="pl-PL" altLang="pl-PL" i="1" dirty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5276850" y="476250"/>
            <a:ext cx="38671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 altLang="pl-PL" b="1" i="1"/>
              <a:t>Radzili na sejmie,</a:t>
            </a:r>
            <a:br>
              <a:rPr lang="pl-PL" altLang="pl-PL" b="1" i="1"/>
            </a:br>
            <a:r>
              <a:rPr lang="pl-PL" altLang="pl-PL" b="1" i="1"/>
              <a:t>Całe cztery lata,</a:t>
            </a:r>
            <a:br>
              <a:rPr lang="pl-PL" altLang="pl-PL" b="1" i="1"/>
            </a:br>
            <a:r>
              <a:rPr lang="pl-PL" altLang="pl-PL" b="1" i="1"/>
              <a:t>Uradzili, że się</a:t>
            </a:r>
            <a:br>
              <a:rPr lang="pl-PL" altLang="pl-PL" b="1" i="1"/>
            </a:br>
            <a:r>
              <a:rPr lang="pl-PL" altLang="pl-PL" b="1" i="1"/>
              <a:t>Naród w jedno zbrata.</a:t>
            </a:r>
            <a:br>
              <a:rPr lang="pl-PL" altLang="pl-PL" b="1" i="1"/>
            </a:br>
            <a:r>
              <a:rPr lang="pl-PL" altLang="pl-PL" b="1" i="1"/>
              <a:t>Czas ci, Polsko, zgoić</a:t>
            </a:r>
            <a:br>
              <a:rPr lang="pl-PL" altLang="pl-PL" b="1" i="1"/>
            </a:br>
            <a:r>
              <a:rPr lang="pl-PL" altLang="pl-PL" b="1" i="1"/>
              <a:t>Twoje ciężkie blizny!</a:t>
            </a:r>
            <a:br>
              <a:rPr lang="pl-PL" altLang="pl-PL" b="1" i="1"/>
            </a:br>
            <a:r>
              <a:rPr lang="pl-PL" altLang="pl-PL" b="1" i="1"/>
              <a:t>- Wszyscy dzisiaj równi sobie </a:t>
            </a:r>
            <a:br>
              <a:rPr lang="pl-PL" altLang="pl-PL" b="1" i="1"/>
            </a:br>
            <a:r>
              <a:rPr lang="pl-PL" altLang="pl-PL" b="1" i="1"/>
              <a:t>W obliczu Ojczyzny.</a:t>
            </a:r>
            <a:br>
              <a:rPr lang="pl-PL" altLang="pl-PL" b="1" i="1"/>
            </a:br>
            <a:r>
              <a:rPr lang="pl-PL" altLang="pl-PL" i="1"/>
              <a:t/>
            </a:r>
            <a:br>
              <a:rPr lang="pl-PL" altLang="pl-PL" i="1"/>
            </a:br>
            <a:endParaRPr lang="pl-PL" altLang="pl-PL" i="1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059113" y="3716338"/>
            <a:ext cx="31623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 altLang="pl-PL" b="1" i="1"/>
              <a:t>O ty dniu radosny,</a:t>
            </a:r>
            <a:br>
              <a:rPr lang="pl-PL" altLang="pl-PL" b="1" i="1"/>
            </a:br>
            <a:r>
              <a:rPr lang="pl-PL" altLang="pl-PL" b="1" i="1"/>
              <a:t>O ty Trzeci Maju,</a:t>
            </a:r>
            <a:br>
              <a:rPr lang="pl-PL" altLang="pl-PL" b="1" i="1"/>
            </a:br>
            <a:r>
              <a:rPr lang="pl-PL" altLang="pl-PL" b="1" i="1"/>
              <a:t>Zapachniałeś kwieciem</a:t>
            </a:r>
            <a:br>
              <a:rPr lang="pl-PL" altLang="pl-PL" b="1" i="1"/>
            </a:br>
            <a:r>
              <a:rPr lang="pl-PL" altLang="pl-PL" b="1" i="1"/>
              <a:t>W całym polskim kraju.</a:t>
            </a:r>
            <a:br>
              <a:rPr lang="pl-PL" altLang="pl-PL" b="1" i="1"/>
            </a:br>
            <a:r>
              <a:rPr lang="pl-PL" altLang="pl-PL" b="1" i="1"/>
              <a:t>Zapachniałeś kwieciem</a:t>
            </a:r>
            <a:br>
              <a:rPr lang="pl-PL" altLang="pl-PL" b="1" i="1"/>
            </a:br>
            <a:r>
              <a:rPr lang="pl-PL" altLang="pl-PL" b="1" i="1"/>
              <a:t>Najsłodszej wonności:</a:t>
            </a:r>
            <a:br>
              <a:rPr lang="pl-PL" altLang="pl-PL" b="1" i="1"/>
            </a:br>
            <a:r>
              <a:rPr lang="pl-PL" altLang="pl-PL" b="1" i="1"/>
              <a:t>-Miłością ojczyzny,</a:t>
            </a:r>
            <a:br>
              <a:rPr lang="pl-PL" altLang="pl-PL" b="1" i="1"/>
            </a:br>
            <a:r>
              <a:rPr lang="pl-PL" altLang="pl-PL" b="1" i="1"/>
              <a:t>I bratniej jedności.</a:t>
            </a:r>
            <a:br>
              <a:rPr lang="pl-PL" altLang="pl-PL" b="1" i="1"/>
            </a:br>
            <a:r>
              <a:rPr lang="pl-PL" altLang="pl-PL" i="1"/>
              <a:t/>
            </a:r>
            <a:br>
              <a:rPr lang="pl-PL" altLang="pl-PL" i="1"/>
            </a:br>
            <a:endParaRPr lang="pl-PL" altLang="pl-PL" i="1"/>
          </a:p>
        </p:txBody>
      </p:sp>
      <p:sp>
        <p:nvSpPr>
          <p:cNvPr id="7" name="pole tekstowe 6"/>
          <p:cNvSpPr txBox="1"/>
          <p:nvPr/>
        </p:nvSpPr>
        <p:spPr>
          <a:xfrm>
            <a:off x="5503132" y="6457890"/>
            <a:ext cx="3640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i="1" dirty="0" smtClean="0">
                <a:solidFill>
                  <a:schemeClr val="bg1"/>
                </a:solidFill>
              </a:rPr>
              <a:t>Maria Konopnicka „Trzeci Maj”</a:t>
            </a:r>
            <a:endParaRPr lang="pl-PL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27588" y="381000"/>
            <a:ext cx="4316412" cy="5715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l-PL" altLang="pl-PL" sz="2800" b="1" dirty="0" smtClean="0"/>
              <a:t>    3 maja 1791 r.          </a:t>
            </a:r>
          </a:p>
          <a:p>
            <a:pPr>
              <a:buFontTx/>
              <a:buNone/>
              <a:defRPr/>
            </a:pPr>
            <a:r>
              <a:rPr lang="pl-PL" altLang="pl-PL" sz="2800" b="1" dirty="0" smtClean="0"/>
              <a:t>    O </a:t>
            </a:r>
            <a:r>
              <a:rPr lang="pl-PL" altLang="pl-PL" sz="2800" b="1" dirty="0" smtClean="0"/>
              <a:t>godz. </a:t>
            </a:r>
            <a:r>
              <a:rPr lang="pl-PL" altLang="pl-PL" sz="2800" b="1" dirty="0" smtClean="0"/>
              <a:t>11, </a:t>
            </a:r>
            <a:r>
              <a:rPr lang="pl-PL" altLang="pl-PL" sz="2800" b="1" dirty="0" smtClean="0"/>
              <a:t>w </a:t>
            </a:r>
            <a:r>
              <a:rPr lang="pl-PL" altLang="pl-PL" sz="2800" b="1" dirty="0" smtClean="0"/>
              <a:t>szczelnie wypełnionej sali poselskiej Zamku Królewskiego rozpoczęły się obrady. Panowała uroczysta cisza. Marszałek Stanisław Małachowski otworzył posiedzenie sejmu, który miała zatwierdzić nowe prawa, nową konstytucję dla Polski.</a:t>
            </a:r>
          </a:p>
        </p:txBody>
      </p:sp>
      <p:pic>
        <p:nvPicPr>
          <p:cNvPr id="17411" name="Picture 6" descr="stmalachowski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76250"/>
            <a:ext cx="4416425" cy="6096000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685800"/>
            <a:ext cx="7772400" cy="685800"/>
          </a:xfrm>
        </p:spPr>
        <p:txBody>
          <a:bodyPr/>
          <a:lstStyle/>
          <a:p>
            <a:endParaRPr lang="pl-PL" altLang="pl-PL" smtClean="0"/>
          </a:p>
        </p:txBody>
      </p:sp>
      <p:pic>
        <p:nvPicPr>
          <p:cNvPr id="18435" name="Picture 6" descr="Konstytucja_3maja_Matejk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smtClean="0"/>
              <a:t>Tak w oryginale wygląda konstytucja 3 Maja</a:t>
            </a:r>
          </a:p>
        </p:txBody>
      </p:sp>
      <p:pic>
        <p:nvPicPr>
          <p:cNvPr id="19459" name="Picture 5" descr="image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5616" y="2348880"/>
            <a:ext cx="7162800" cy="3862388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Oryginal_Konstytucji_3_maja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1981200"/>
            <a:ext cx="3924328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altLang="pl-PL" sz="4400" b="1" dirty="0" smtClean="0"/>
              <a:t>Konstytucja składała się   </a:t>
            </a:r>
            <a:endParaRPr lang="pl-PL" altLang="pl-PL" sz="4400" b="1" dirty="0" smtClean="0"/>
          </a:p>
          <a:p>
            <a:pPr marL="0" indent="0">
              <a:buFontTx/>
              <a:buNone/>
            </a:pPr>
            <a:r>
              <a:rPr lang="pl-PL" altLang="pl-PL" sz="4400" b="1" dirty="0" smtClean="0"/>
              <a:t>z 11rozdziałów</a:t>
            </a:r>
            <a:r>
              <a:rPr lang="pl-PL" altLang="pl-PL" sz="4400" dirty="0" smtClean="0"/>
              <a:t>:</a:t>
            </a:r>
            <a:r>
              <a:rPr lang="pl-PL" altLang="pl-PL" sz="2800" dirty="0" smtClean="0"/>
              <a:t>        </a:t>
            </a:r>
          </a:p>
        </p:txBody>
      </p:sp>
      <p:pic>
        <p:nvPicPr>
          <p:cNvPr id="21508" name="Picture 5" descr="med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28600"/>
            <a:ext cx="4097338" cy="6400800"/>
          </a:xfr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z="7200" b="1" smtClean="0"/>
              <a:t>Postanowienia Konstytucji </a:t>
            </a:r>
            <a:br>
              <a:rPr lang="pl-PL" altLang="pl-PL" sz="7200" b="1" smtClean="0"/>
            </a:br>
            <a:r>
              <a:rPr lang="pl-PL" altLang="pl-PL" sz="7200" b="1" smtClean="0"/>
              <a:t>3 Maja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396875" y="457200"/>
            <a:ext cx="4824413" cy="4876800"/>
          </a:xfrm>
        </p:spPr>
        <p:txBody>
          <a:bodyPr/>
          <a:lstStyle/>
          <a:p>
            <a:pPr lvl="2">
              <a:defRPr/>
            </a:pPr>
            <a:r>
              <a:rPr lang="pl-PL" altLang="pl-PL" sz="3600" b="1" u="sng" dirty="0" smtClean="0"/>
              <a:t> Religia</a:t>
            </a:r>
            <a:r>
              <a:rPr lang="pl-PL" altLang="pl-PL" sz="2800" dirty="0" smtClean="0"/>
              <a:t> </a:t>
            </a:r>
          </a:p>
          <a:p>
            <a:pPr marL="914400" lvl="2" indent="0">
              <a:buFontTx/>
              <a:buNone/>
              <a:defRPr/>
            </a:pPr>
            <a:r>
              <a:rPr lang="pl-PL" altLang="pl-PL" sz="3200" b="1" dirty="0" smtClean="0"/>
              <a:t>Religia katolicka została utrzymana jako religia panująca, a przejście na inne wyznanie miało być karane. Jednak zagwarantowano wolność wyznawcom innych religii </a:t>
            </a:r>
            <a:endParaRPr lang="pl-PL" altLang="pl-PL" sz="3200" b="1" dirty="0" smtClean="0"/>
          </a:p>
          <a:p>
            <a:pPr marL="914400" lvl="2" indent="0">
              <a:buFontTx/>
              <a:buNone/>
              <a:defRPr/>
            </a:pPr>
            <a:r>
              <a:rPr lang="pl-PL" altLang="pl-PL" sz="3200" b="1" dirty="0" smtClean="0"/>
              <a:t>i </a:t>
            </a:r>
            <a:r>
              <a:rPr lang="pl-PL" altLang="pl-PL" sz="3200" b="1" dirty="0" smtClean="0"/>
              <a:t>obrządków.</a:t>
            </a:r>
          </a:p>
          <a:p>
            <a:pPr>
              <a:defRPr/>
            </a:pPr>
            <a:endParaRPr lang="pl-PL" altLang="pl-PL" b="1" dirty="0" smtClean="0"/>
          </a:p>
        </p:txBody>
      </p:sp>
      <p:pic>
        <p:nvPicPr>
          <p:cNvPr id="25604" name="Picture 9" descr="5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32388" y="1981200"/>
            <a:ext cx="2841625" cy="41148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flaga"/>
          <p:cNvPicPr>
            <a:picLocks noGrp="1" noChangeAspect="1" noChangeArrowheads="1"/>
          </p:cNvPicPr>
          <p:nvPr>
            <p:ph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66800" y="685800"/>
            <a:ext cx="7072313" cy="5486400"/>
          </a:xfr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4495800" cy="5867400"/>
          </a:xfrm>
        </p:spPr>
        <p:txBody>
          <a:bodyPr/>
          <a:lstStyle/>
          <a:p>
            <a:pPr lvl="2"/>
            <a:r>
              <a:rPr lang="pl-PL" altLang="pl-PL" sz="3600" b="1" u="sng" dirty="0" smtClean="0"/>
              <a:t>Chłopi włościanie</a:t>
            </a:r>
            <a:r>
              <a:rPr lang="pl-PL" altLang="pl-PL" sz="3200" dirty="0" smtClean="0"/>
              <a:t> </a:t>
            </a:r>
            <a:r>
              <a:rPr lang="pl-PL" altLang="pl-PL" sz="3200" b="1" dirty="0" smtClean="0"/>
              <a:t>Chłopów otoczono opieką prawa i państwa. Zapewniono wolność osiedlania się </a:t>
            </a:r>
          </a:p>
          <a:p>
            <a:pPr lvl="2">
              <a:buFontTx/>
              <a:buNone/>
            </a:pPr>
            <a:r>
              <a:rPr lang="pl-PL" altLang="pl-PL" sz="3200" b="1" dirty="0" smtClean="0"/>
              <a:t>  i poruszania po kraju i za jego granice </a:t>
            </a:r>
            <a:r>
              <a:rPr lang="pl-PL" altLang="pl-PL" sz="3200" b="1" u="sng" dirty="0" smtClean="0"/>
              <a:t>ale ich nie uwłaszczono.</a:t>
            </a:r>
            <a:endParaRPr lang="pl-PL" altLang="pl-PL" sz="2000" b="1" u="sng" dirty="0" smtClean="0"/>
          </a:p>
        </p:txBody>
      </p:sp>
      <p:pic>
        <p:nvPicPr>
          <p:cNvPr id="26628" name="Picture 6" descr="chłopi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1773238"/>
            <a:ext cx="4495800" cy="3246437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396875" y="381000"/>
            <a:ext cx="5045075" cy="5715000"/>
          </a:xfrm>
        </p:spPr>
        <p:txBody>
          <a:bodyPr/>
          <a:lstStyle/>
          <a:p>
            <a:pPr lvl="2"/>
            <a:r>
              <a:rPr lang="pl-PL" altLang="pl-PL" sz="3600" b="1" u="sng" smtClean="0"/>
              <a:t>Szlachta ziemianie</a:t>
            </a:r>
            <a:r>
              <a:rPr lang="pl-PL" altLang="pl-PL" sz="3200" smtClean="0"/>
              <a:t> </a:t>
            </a:r>
            <a:r>
              <a:rPr lang="pl-PL" altLang="pl-PL" sz="3200" b="1" smtClean="0"/>
              <a:t>Potwierdzono prawa szlachty. Zagwarantowano prawa własności, bezpieczeństwa, wolności. Zobowiązano szlachtę do obrony Konstytucji i Rzeczypospolitej.</a:t>
            </a:r>
          </a:p>
        </p:txBody>
      </p:sp>
      <p:pic>
        <p:nvPicPr>
          <p:cNvPr id="27652" name="Picture 6" descr="szlach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484313"/>
            <a:ext cx="3810000" cy="3921125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396875" y="549275"/>
            <a:ext cx="4892675" cy="5546725"/>
          </a:xfrm>
        </p:spPr>
        <p:txBody>
          <a:bodyPr/>
          <a:lstStyle/>
          <a:p>
            <a:pPr lvl="2"/>
            <a:r>
              <a:rPr lang="pl-PL" altLang="pl-PL" sz="3600" b="1" u="sng" smtClean="0"/>
              <a:t>Rząd, czyli oznaczenie władz publicznych</a:t>
            </a:r>
            <a:r>
              <a:rPr lang="pl-PL" altLang="pl-PL" sz="3200" b="1" smtClean="0"/>
              <a:t> Wprowadzono trójpodział władzy. Rzeczpospolitą ogłoszono monarchią konstytucyjną.</a:t>
            </a:r>
          </a:p>
        </p:txBody>
      </p:sp>
      <p:pic>
        <p:nvPicPr>
          <p:cNvPr id="28676" name="Picture 6" descr="zamek_krolewski_xviii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557338"/>
            <a:ext cx="3810000" cy="382905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4421188" cy="4114800"/>
          </a:xfrm>
        </p:spPr>
        <p:txBody>
          <a:bodyPr/>
          <a:lstStyle/>
          <a:p>
            <a:pPr lvl="2"/>
            <a:r>
              <a:rPr lang="pl-PL" altLang="pl-PL" sz="3600" b="1" u="sng" smtClean="0"/>
              <a:t>Mieszczanie</a:t>
            </a:r>
            <a:r>
              <a:rPr lang="pl-PL" altLang="pl-PL" sz="3600" b="1" smtClean="0"/>
              <a:t> </a:t>
            </a:r>
            <a:r>
              <a:rPr lang="pl-PL" altLang="pl-PL" sz="3200" b="1" smtClean="0"/>
              <a:t>Zapewniono nietykalność osobistą (niemożliwość skazania bez wyroku sądowego).</a:t>
            </a:r>
          </a:p>
        </p:txBody>
      </p:sp>
      <p:pic>
        <p:nvPicPr>
          <p:cNvPr id="29700" name="Picture 6" descr="mieszczani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196975"/>
            <a:ext cx="3527425" cy="41148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571536" y="0"/>
            <a:ext cx="5400676" cy="5907087"/>
          </a:xfrm>
        </p:spPr>
        <p:txBody>
          <a:bodyPr/>
          <a:lstStyle/>
          <a:p>
            <a:pPr lvl="2"/>
            <a:r>
              <a:rPr lang="pl-PL" altLang="pl-PL" sz="3600" b="1" u="sng" dirty="0" smtClean="0"/>
              <a:t>Sejm</a:t>
            </a:r>
            <a:r>
              <a:rPr lang="pl-PL" altLang="pl-PL" sz="3600" b="1" dirty="0" smtClean="0"/>
              <a:t> </a:t>
            </a:r>
          </a:p>
          <a:p>
            <a:pPr lvl="2"/>
            <a:r>
              <a:rPr lang="pl-PL" altLang="pl-PL" sz="2800" b="1" dirty="0" smtClean="0"/>
              <a:t>Podzielono na dwie izby (poselską i senatorską) </a:t>
            </a:r>
          </a:p>
          <a:p>
            <a:pPr lvl="2">
              <a:buFontTx/>
              <a:buNone/>
            </a:pPr>
            <a:r>
              <a:rPr lang="pl-PL" altLang="pl-PL" sz="2800" b="1" dirty="0" smtClean="0"/>
              <a:t>   z kadencją 2 letnią. Zniesiono liberum veto, konfederacje i wolną elekcję. Posłowie i senatorowie mieli być gotowi do obrad w każdej chwili (tzw. Sejm Gotowy). Ustanowiono Sejm Konstytucyjny zwoływany co 25 lat mogący zmienić konstytucję.</a:t>
            </a:r>
          </a:p>
        </p:txBody>
      </p:sp>
      <p:pic>
        <p:nvPicPr>
          <p:cNvPr id="30724" name="Picture 6" descr="statu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978025"/>
            <a:ext cx="3906837" cy="36195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541338" y="260350"/>
            <a:ext cx="6049963" cy="5562600"/>
          </a:xfrm>
        </p:spPr>
        <p:txBody>
          <a:bodyPr/>
          <a:lstStyle/>
          <a:p>
            <a:pPr lvl="2"/>
            <a:r>
              <a:rPr lang="pl-PL" altLang="pl-PL" sz="3600" b="1" u="sng" dirty="0" smtClean="0"/>
              <a:t>Król i rząd</a:t>
            </a:r>
            <a:r>
              <a:rPr lang="pl-PL" altLang="pl-PL" sz="3600" dirty="0" smtClean="0"/>
              <a:t> </a:t>
            </a:r>
          </a:p>
          <a:p>
            <a:pPr lvl="2"/>
            <a:r>
              <a:rPr lang="pl-PL" altLang="pl-PL" sz="2800" b="1" dirty="0" smtClean="0"/>
              <a:t>Władza królewska miała być dziedziczna. </a:t>
            </a:r>
          </a:p>
          <a:p>
            <a:pPr lvl="2"/>
            <a:r>
              <a:rPr lang="pl-PL" altLang="pl-PL" sz="2800" b="1" dirty="0" smtClean="0"/>
              <a:t>W skład Straży Praw (rządu) wchodził król i pięciu ministrów. </a:t>
            </a:r>
          </a:p>
          <a:p>
            <a:pPr lvl="2"/>
            <a:r>
              <a:rPr lang="pl-PL" altLang="pl-PL" sz="2800" b="1" dirty="0" smtClean="0"/>
              <a:t>Ministrów powoływał król lecz zwolnić ich mógł jedynie Sejm. </a:t>
            </a:r>
          </a:p>
          <a:p>
            <a:pPr lvl="2"/>
            <a:r>
              <a:rPr lang="pl-PL" altLang="pl-PL" sz="2800" b="1" dirty="0" smtClean="0"/>
              <a:t>Król został głową Straży Praw. </a:t>
            </a:r>
          </a:p>
          <a:p>
            <a:pPr lvl="2"/>
            <a:r>
              <a:rPr lang="pl-PL" altLang="pl-PL" sz="2800" b="1" dirty="0" smtClean="0"/>
              <a:t>Król nie był odpowiedzialny prawnie ani konstytucyjnie, ale jego decyzje wymagały akceptacji ministrów.</a:t>
            </a:r>
          </a:p>
        </p:txBody>
      </p:sp>
      <p:pic>
        <p:nvPicPr>
          <p:cNvPr id="31748" name="Picture 6" descr="z3432859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80063" y="908050"/>
            <a:ext cx="3044825" cy="41148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3600"/>
            <a:ext cx="7772400" cy="2286000"/>
          </a:xfrm>
        </p:spPr>
        <p:txBody>
          <a:bodyPr/>
          <a:lstStyle/>
          <a:p>
            <a:r>
              <a:rPr lang="pl-PL" altLang="pl-PL" sz="5400" b="1" dirty="0" smtClean="0"/>
              <a:t>Sylwetki najbardziej znanych współtwórców </a:t>
            </a:r>
            <a:br>
              <a:rPr lang="pl-PL" altLang="pl-PL" sz="5400" b="1" dirty="0" smtClean="0"/>
            </a:br>
            <a:r>
              <a:rPr lang="pl-PL" altLang="pl-PL" sz="5400" b="1" dirty="0" smtClean="0"/>
              <a:t>Konstytucji </a:t>
            </a:r>
            <a:br>
              <a:rPr lang="pl-PL" altLang="pl-PL" sz="5400" b="1" dirty="0" smtClean="0"/>
            </a:br>
            <a:r>
              <a:rPr lang="pl-PL" altLang="pl-PL" sz="5400" b="1" dirty="0" smtClean="0"/>
              <a:t>3 maja 1791 roku.</a:t>
            </a:r>
            <a:endParaRPr lang="pl-PL" altLang="pl-PL" b="1" dirty="0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pl-PL" altLang="pl-PL" sz="2800" smtClean="0"/>
          </a:p>
        </p:txBody>
      </p:sp>
      <p:pic>
        <p:nvPicPr>
          <p:cNvPr id="33796" name="Picture 5" descr="Poniatowski"/>
          <p:cNvPicPr>
            <a:picLocks noChangeAspect="1" noChangeArrowheads="1"/>
          </p:cNvPicPr>
          <p:nvPr/>
        </p:nvPicPr>
        <p:blipFill>
          <a:blip r:embed="rId2"/>
          <a:srcRect b="2397"/>
          <a:stretch>
            <a:fillRect/>
          </a:stretch>
        </p:blipFill>
        <p:spPr bwMode="auto">
          <a:xfrm>
            <a:off x="304800" y="304800"/>
            <a:ext cx="4159250" cy="542925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33797" name="Picture 7" descr="Malachowski_Stanislaw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304800"/>
            <a:ext cx="4254500" cy="54102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33798" name="Comment 9"/>
          <p:cNvSpPr>
            <a:spLocks noChangeArrowheads="1"/>
          </p:cNvSpPr>
          <p:nvPr/>
        </p:nvSpPr>
        <p:spPr bwMode="auto">
          <a:xfrm flipH="1">
            <a:off x="228600" y="6032500"/>
            <a:ext cx="4267200" cy="46672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b="1">
                <a:solidFill>
                  <a:srgbClr val="000000"/>
                </a:solidFill>
              </a:rPr>
              <a:t>Stanisław August Poniatowski</a:t>
            </a:r>
            <a:endParaRPr lang="pl-PL" altLang="pl-PL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799" name="Comment 10"/>
          <p:cNvSpPr>
            <a:spLocks noChangeArrowheads="1"/>
          </p:cNvSpPr>
          <p:nvPr/>
        </p:nvSpPr>
        <p:spPr bwMode="auto">
          <a:xfrm>
            <a:off x="5076825" y="6021388"/>
            <a:ext cx="3429000" cy="46672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b="1">
                <a:solidFill>
                  <a:srgbClr val="000000"/>
                </a:solidFill>
              </a:rPr>
              <a:t>Stanisław Małachowski</a:t>
            </a:r>
            <a:endParaRPr lang="pl-PL" altLang="pl-PL" sz="16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pl-PL" altLang="pl-PL" sz="2800" smtClean="0"/>
          </a:p>
        </p:txBody>
      </p:sp>
      <p:pic>
        <p:nvPicPr>
          <p:cNvPr id="34820" name="Picture 5" descr="180px-ANaruszewi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3886200" cy="51816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34821" name="Picture 7" descr="35_sztuka-rajecka174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 b="2142"/>
          <a:stretch>
            <a:fillRect/>
          </a:stretch>
        </p:blipFill>
        <p:spPr>
          <a:xfrm>
            <a:off x="4694238" y="228600"/>
            <a:ext cx="4183062" cy="5145088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34822" name="Comment 8"/>
          <p:cNvSpPr>
            <a:spLocks noChangeArrowheads="1"/>
          </p:cNvSpPr>
          <p:nvPr/>
        </p:nvSpPr>
        <p:spPr bwMode="auto">
          <a:xfrm>
            <a:off x="990600" y="5638800"/>
            <a:ext cx="2743200" cy="46672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b="1">
                <a:solidFill>
                  <a:srgbClr val="000000"/>
                </a:solidFill>
              </a:rPr>
              <a:t>Adam Naruszewicz</a:t>
            </a:r>
          </a:p>
        </p:txBody>
      </p:sp>
      <p:sp>
        <p:nvSpPr>
          <p:cNvPr id="34823" name="Comment 9"/>
          <p:cNvSpPr>
            <a:spLocks noChangeArrowheads="1"/>
          </p:cNvSpPr>
          <p:nvPr/>
        </p:nvSpPr>
        <p:spPr bwMode="auto">
          <a:xfrm>
            <a:off x="5580063" y="5516563"/>
            <a:ext cx="2209800" cy="46672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b="1">
                <a:solidFill>
                  <a:srgbClr val="000000"/>
                </a:solidFill>
              </a:rPr>
              <a:t>Ignacy Potocki</a:t>
            </a:r>
            <a:endParaRPr lang="pl-PL" altLang="pl-PL" sz="16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pl-PL" altLang="pl-PL" sz="2800" smtClean="0"/>
          </a:p>
          <a:p>
            <a:endParaRPr lang="pl-PL" altLang="pl-PL" sz="2800" smtClean="0"/>
          </a:p>
          <a:p>
            <a:endParaRPr lang="pl-PL" altLang="pl-PL" sz="2800" smtClean="0"/>
          </a:p>
        </p:txBody>
      </p:sp>
      <p:pic>
        <p:nvPicPr>
          <p:cNvPr id="36868" name="Picture 6" descr="Hugo_Kolontaj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 l="4216" r="3748"/>
          <a:stretch>
            <a:fillRect/>
          </a:stretch>
        </p:blipFill>
        <p:spPr>
          <a:xfrm>
            <a:off x="323850" y="152400"/>
            <a:ext cx="3743325" cy="5334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36869" name="Picture 7" descr="230px-Julian_Ursyn_Niemcewicz_2"/>
          <p:cNvPicPr>
            <a:picLocks noChangeAspect="1" noChangeArrowheads="1"/>
          </p:cNvPicPr>
          <p:nvPr/>
        </p:nvPicPr>
        <p:blipFill>
          <a:blip r:embed="rId3"/>
          <a:srcRect l="-6166"/>
          <a:stretch>
            <a:fillRect/>
          </a:stretch>
        </p:blipFill>
        <p:spPr bwMode="auto">
          <a:xfrm>
            <a:off x="4859338" y="152400"/>
            <a:ext cx="3744912" cy="53340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36870" name="Comment 8"/>
          <p:cNvSpPr>
            <a:spLocks noChangeArrowheads="1"/>
          </p:cNvSpPr>
          <p:nvPr/>
        </p:nvSpPr>
        <p:spPr bwMode="auto">
          <a:xfrm flipH="1">
            <a:off x="762000" y="5791200"/>
            <a:ext cx="2362200" cy="46672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b="1">
                <a:solidFill>
                  <a:srgbClr val="000000"/>
                </a:solidFill>
              </a:rPr>
              <a:t>Hugo Kołłątaj</a:t>
            </a:r>
            <a:endParaRPr lang="pl-PL" altLang="pl-PL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71" name="Comment 9"/>
          <p:cNvSpPr>
            <a:spLocks noChangeArrowheads="1"/>
          </p:cNvSpPr>
          <p:nvPr/>
        </p:nvSpPr>
        <p:spPr bwMode="auto">
          <a:xfrm>
            <a:off x="5181600" y="5791200"/>
            <a:ext cx="3505200" cy="46672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b="1">
                <a:solidFill>
                  <a:srgbClr val="000000"/>
                </a:solidFill>
              </a:rPr>
              <a:t>Julian Ursyn Niemcewicz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pl-PL" altLang="pl-PL" sz="9600" b="1" smtClean="0"/>
              <a:t>Konstytucja</a:t>
            </a:r>
            <a:endParaRPr lang="pl-PL" altLang="pl-PL" b="1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altLang="pl-PL" sz="9600" b="1" smtClean="0"/>
              <a:t>3 Maja</a:t>
            </a:r>
            <a:endParaRPr lang="pl-PL" altLang="pl-PL" b="1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pl-PL" altLang="pl-PL" sz="2800" smtClean="0"/>
          </a:p>
        </p:txBody>
      </p:sp>
      <p:pic>
        <p:nvPicPr>
          <p:cNvPr id="37892" name="Picture 6" descr="potoc_s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04800"/>
            <a:ext cx="3857625" cy="54102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37893" name="Picture 7" descr="230px-AKCzartorysk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81000"/>
            <a:ext cx="3919538" cy="53340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37894" name="Comment 8"/>
          <p:cNvSpPr>
            <a:spLocks noChangeArrowheads="1"/>
          </p:cNvSpPr>
          <p:nvPr/>
        </p:nvSpPr>
        <p:spPr bwMode="auto">
          <a:xfrm>
            <a:off x="468313" y="6021388"/>
            <a:ext cx="3733800" cy="46672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b="1">
                <a:solidFill>
                  <a:srgbClr val="000000"/>
                </a:solidFill>
              </a:rPr>
              <a:t>Stanisław Kostka Potocki</a:t>
            </a:r>
            <a:endParaRPr lang="pl-PL" altLang="pl-PL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5" name="Comment 9"/>
          <p:cNvSpPr>
            <a:spLocks noChangeArrowheads="1"/>
          </p:cNvSpPr>
          <p:nvPr/>
        </p:nvSpPr>
        <p:spPr bwMode="auto">
          <a:xfrm>
            <a:off x="4716463" y="6021388"/>
            <a:ext cx="4191000" cy="46672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b="1">
                <a:solidFill>
                  <a:srgbClr val="000000"/>
                </a:solidFill>
              </a:rPr>
              <a:t>Adam Kazimierz Czartoryski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sz="5400" b="1" dirty="0" smtClean="0"/>
              <a:t>Uchwalenie Konstytucji </a:t>
            </a:r>
            <a:br>
              <a:rPr lang="pl-PL" altLang="pl-PL" sz="5400" b="1" dirty="0" smtClean="0"/>
            </a:br>
            <a:r>
              <a:rPr lang="pl-PL" altLang="pl-PL" sz="5400" b="1" dirty="0" smtClean="0"/>
              <a:t>3 Maja dowiodło, że mieszkańcy Rzeczypospolitej mogą </a:t>
            </a:r>
            <a:br>
              <a:rPr lang="pl-PL" altLang="pl-PL" sz="5400" b="1" dirty="0" smtClean="0"/>
            </a:br>
            <a:r>
              <a:rPr lang="pl-PL" altLang="pl-PL" sz="5400" b="1" dirty="0" smtClean="0"/>
              <a:t>i potrafią zreformować swoje państwo.</a:t>
            </a:r>
            <a:endParaRPr lang="pl-PL" altLang="pl-PL" b="1" dirty="0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flag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6000"/>
          </a:blip>
          <a:srcRect/>
          <a:stretch>
            <a:fillRect/>
          </a:stretch>
        </p:blipFill>
        <p:spPr bwMode="auto">
          <a:xfrm>
            <a:off x="0" y="908050"/>
            <a:ext cx="70723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442913" y="460375"/>
            <a:ext cx="826135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pl-PL" altLang="pl-PL" sz="3200" b="1" i="1" dirty="0" smtClean="0"/>
              <a:t>O ty dniu radosny,</a:t>
            </a:r>
            <a:br>
              <a:rPr lang="pl-PL" altLang="pl-PL" sz="3200" b="1" i="1" dirty="0" smtClean="0"/>
            </a:br>
            <a:r>
              <a:rPr lang="pl-PL" altLang="pl-PL" sz="3200" b="1" i="1" dirty="0" smtClean="0"/>
              <a:t>O ty Trzeci Maju, </a:t>
            </a:r>
          </a:p>
          <a:p>
            <a:pPr algn="ctr"/>
            <a:r>
              <a:rPr lang="pl-PL" altLang="pl-PL" sz="3200" b="1" i="1" dirty="0" smtClean="0"/>
              <a:t>zapachniałeś </a:t>
            </a:r>
            <a:r>
              <a:rPr lang="pl-PL" altLang="pl-PL" sz="3200" b="1" i="1" dirty="0" err="1"/>
              <a:t>kwieciem</a:t>
            </a:r>
            <a:r>
              <a:rPr lang="pl-PL" altLang="pl-PL" sz="3200" b="1" i="1" dirty="0"/>
              <a:t> w całym polskim kraju! </a:t>
            </a:r>
            <a:endParaRPr lang="pl-PL" altLang="pl-PL" sz="3200" b="1" dirty="0"/>
          </a:p>
          <a:p>
            <a:pPr algn="ctr"/>
            <a:r>
              <a:rPr lang="pl-PL" altLang="pl-PL" sz="3200" b="1" i="1" dirty="0"/>
              <a:t>Jak tu ciebie Trzeci Maju dziś powitać</a:t>
            </a:r>
            <a:br>
              <a:rPr lang="pl-PL" altLang="pl-PL" sz="3200" b="1" i="1" dirty="0"/>
            </a:br>
            <a:r>
              <a:rPr lang="pl-PL" altLang="pl-PL" sz="3200" b="1" i="1" dirty="0"/>
              <a:t>Gdy tak wschodzisz w promienistych błękitach?!</a:t>
            </a:r>
            <a:endParaRPr lang="pl-PL" altLang="pl-PL" sz="3200" b="1" dirty="0"/>
          </a:p>
          <a:p>
            <a:pPr algn="ctr"/>
            <a:r>
              <a:rPr lang="pl-PL" altLang="pl-PL" sz="3200" b="1" i="1" dirty="0"/>
              <a:t>Prawda, </a:t>
            </a:r>
            <a:r>
              <a:rPr lang="pl-PL" altLang="pl-PL" sz="3200" b="1" i="1" dirty="0" err="1"/>
              <a:t>prawda</a:t>
            </a:r>
            <a:r>
              <a:rPr lang="pl-PL" altLang="pl-PL" sz="3200" b="1" i="1" dirty="0"/>
              <a:t> Czarnoleski Janie:</a:t>
            </a:r>
            <a:br>
              <a:rPr lang="pl-PL" altLang="pl-PL" sz="3200" b="1" i="1" dirty="0"/>
            </a:br>
            <a:r>
              <a:rPr lang="pl-PL" altLang="pl-PL" sz="3200" b="1" i="1" dirty="0"/>
              <a:t>"Serce rośnie patrząc na te czasy!"</a:t>
            </a:r>
            <a:br>
              <a:rPr lang="pl-PL" altLang="pl-PL" sz="3200" b="1" i="1" dirty="0"/>
            </a:br>
            <a:r>
              <a:rPr lang="pl-PL" altLang="pl-PL" sz="3200" b="1" i="1" dirty="0"/>
              <a:t>Tętnem krwi zaszumiały nasze miasta jak lasy</a:t>
            </a:r>
            <a:br>
              <a:rPr lang="pl-PL" altLang="pl-PL" sz="3200" b="1" i="1" dirty="0"/>
            </a:br>
            <a:r>
              <a:rPr lang="pl-PL" altLang="pl-PL" sz="3200" b="1" i="1" dirty="0"/>
              <a:t>Ludzki wzrok oddawszy marzeniom</a:t>
            </a:r>
            <a:br>
              <a:rPr lang="pl-PL" altLang="pl-PL" sz="3200" b="1" i="1" dirty="0"/>
            </a:br>
            <a:r>
              <a:rPr lang="pl-PL" altLang="pl-PL" sz="3200" b="1" i="1" dirty="0"/>
              <a:t>Planują co jeszcze zmienią</a:t>
            </a:r>
            <a:br>
              <a:rPr lang="pl-PL" altLang="pl-PL" sz="3200" b="1" i="1" dirty="0"/>
            </a:br>
            <a:r>
              <a:rPr lang="pl-PL" altLang="pl-PL" sz="3200" b="1" i="1" dirty="0"/>
              <a:t>By trwalsze, piękniejsze było życie Polaka</a:t>
            </a:r>
            <a:br>
              <a:rPr lang="pl-PL" altLang="pl-PL" sz="3200" b="1" i="1" dirty="0"/>
            </a:br>
            <a:r>
              <a:rPr lang="pl-PL" altLang="pl-PL" sz="3200" b="1" i="1" dirty="0"/>
              <a:t>By potomni trud ich wspominali po wiekach.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857232"/>
            <a:ext cx="7772400" cy="1143000"/>
          </a:xfrm>
        </p:spPr>
        <p:txBody>
          <a:bodyPr/>
          <a:lstStyle/>
          <a:p>
            <a:r>
              <a:rPr lang="pl-PL" altLang="pl-PL" sz="2800" b="1" dirty="0" smtClean="0"/>
              <a:t>Konstytucja 3 Maja obowiązywała zaledwie</a:t>
            </a:r>
            <a:br>
              <a:rPr lang="pl-PL" altLang="pl-PL" sz="2800" b="1" dirty="0" smtClean="0"/>
            </a:br>
            <a:r>
              <a:rPr lang="pl-PL" altLang="pl-PL" sz="2800" b="1" dirty="0" smtClean="0"/>
              <a:t> 15 miesięcy. Zapoczątkowała reformę ustroju, ale nigdy nie została w pełni wprowadzona </a:t>
            </a:r>
            <a:br>
              <a:rPr lang="pl-PL" altLang="pl-PL" sz="2800" b="1" dirty="0" smtClean="0"/>
            </a:br>
            <a:r>
              <a:rPr lang="pl-PL" altLang="pl-PL" sz="2800" b="1" dirty="0" smtClean="0"/>
              <a:t>w życie,  a mimo to przeszła do historii jako najważniejsze wydarzenie w dziejach</a:t>
            </a:r>
            <a:br>
              <a:rPr lang="pl-PL" altLang="pl-PL" sz="2800" b="1" dirty="0" smtClean="0"/>
            </a:br>
            <a:r>
              <a:rPr lang="pl-PL" altLang="pl-PL" sz="2800" b="1" dirty="0" smtClean="0"/>
              <a:t> I Rzeczypospolitej.</a:t>
            </a:r>
            <a:endParaRPr lang="pl-PL" altLang="pl-PL" b="1" dirty="0" smtClean="0"/>
          </a:p>
        </p:txBody>
      </p:sp>
      <p:pic>
        <p:nvPicPr>
          <p:cNvPr id="45059" name="Picture 5" descr="300px-Wieszanie_zdrajco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46" y="2745690"/>
            <a:ext cx="5202254" cy="388371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2133600"/>
          </a:xfrm>
        </p:spPr>
        <p:txBody>
          <a:bodyPr/>
          <a:lstStyle/>
          <a:p>
            <a:r>
              <a:rPr lang="pl-PL" altLang="pl-PL" sz="2800" smtClean="0"/>
              <a:t/>
            </a:r>
            <a:br>
              <a:rPr lang="pl-PL" altLang="pl-PL" sz="2800" smtClean="0"/>
            </a:br>
            <a:r>
              <a:rPr lang="pl-PL" altLang="pl-PL" sz="2800" smtClean="0"/>
              <a:t/>
            </a:r>
            <a:br>
              <a:rPr lang="pl-PL" altLang="pl-PL" sz="2800" smtClean="0"/>
            </a:br>
            <a:r>
              <a:rPr lang="pl-PL" altLang="pl-PL" sz="2800" b="1" smtClean="0"/>
              <a:t>Dzieło Konstytucji zostało udaremnione. Nastąpiły rządy targowiczan - prześladowanie reformatorów i ich zwolenników. Wielu patriotów musiało uciekać z kraju.</a:t>
            </a:r>
            <a:br>
              <a:rPr lang="pl-PL" altLang="pl-PL" sz="2800" b="1" smtClean="0"/>
            </a:br>
            <a:r>
              <a:rPr lang="pl-PL" altLang="pl-PL" sz="2800" b="1" smtClean="0"/>
              <a:t>Konsekwencją przegranej Polaków był II rozbiór Polski w 1793 roku, a następnie w 1795 roku III rozbiór, który zlikwidował niepodległe państwo polskie na 123 lata.</a:t>
            </a:r>
          </a:p>
        </p:txBody>
      </p:sp>
      <p:pic>
        <p:nvPicPr>
          <p:cNvPr id="46083" name="Picture 5" descr="objazd1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4170363"/>
            <a:ext cx="3429000" cy="231775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7988300" cy="1143000"/>
          </a:xfrm>
        </p:spPr>
        <p:txBody>
          <a:bodyPr/>
          <a:lstStyle/>
          <a:p>
            <a:r>
              <a:rPr lang="pl-PL" altLang="pl-PL" sz="3200" smtClean="0"/>
              <a:t/>
            </a:r>
            <a:br>
              <a:rPr lang="pl-PL" altLang="pl-PL" sz="3200" smtClean="0"/>
            </a:br>
            <a:r>
              <a:rPr lang="pl-PL" altLang="pl-PL" sz="3200" smtClean="0"/>
              <a:t/>
            </a:r>
            <a:br>
              <a:rPr lang="pl-PL" altLang="pl-PL" sz="3200" smtClean="0"/>
            </a:br>
            <a:r>
              <a:rPr lang="pl-PL" altLang="pl-PL" sz="3200" b="1" smtClean="0"/>
              <a:t>Tamte dni to pożółkłe, ale bezcenne karty historii pisane także z myślą o nas. Karty stare, ale żywe, bo nie można o nich zapomnieć, bo to one swoim kolorytem zabarwiły teraźniejszość; odsłaniając słońce z chmur, zostawiły blask tamtych dni.</a:t>
            </a:r>
            <a:endParaRPr lang="pl-PL" altLang="pl-PL" sz="1800" b="1" smtClean="0"/>
          </a:p>
        </p:txBody>
      </p:sp>
      <p:pic>
        <p:nvPicPr>
          <p:cNvPr id="47107" name="Picture 5" descr="Oryginal_Konstytucji_3_maj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62200" y="3429000"/>
            <a:ext cx="4805363" cy="3198813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4000" b="1" dirty="0" smtClean="0"/>
              <a:t>Pamiętajmy, że naród, który zapomina o historii własnej ojczyzny traci swoją tożsamość </a:t>
            </a:r>
            <a:br>
              <a:rPr lang="pl-PL" altLang="pl-PL" sz="4000" b="1" dirty="0" smtClean="0"/>
            </a:br>
            <a:r>
              <a:rPr lang="pl-PL" altLang="pl-PL" sz="4000" b="1" dirty="0" smtClean="0"/>
              <a:t>i skazany jest na zagładę.</a:t>
            </a:r>
            <a:endParaRPr lang="pl-PL" altLang="pl-PL" b="1" dirty="0" smtClean="0"/>
          </a:p>
        </p:txBody>
      </p:sp>
      <p:pic>
        <p:nvPicPr>
          <p:cNvPr id="48131" name="Picture 5" descr="flp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9338" y="2514600"/>
            <a:ext cx="7043737" cy="35814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819400"/>
            <a:ext cx="8496300" cy="762000"/>
          </a:xfrm>
        </p:spPr>
        <p:txBody>
          <a:bodyPr/>
          <a:lstStyle/>
          <a:p>
            <a:r>
              <a:rPr lang="pl-PL" altLang="pl-PL" b="1" dirty="0" smtClean="0"/>
              <a:t>Żyjemy w wolnej Polsce. </a:t>
            </a:r>
            <a:br>
              <a:rPr lang="pl-PL" altLang="pl-PL" b="1" dirty="0" smtClean="0"/>
            </a:br>
            <a:r>
              <a:rPr lang="pl-PL" altLang="pl-PL" b="1" dirty="0" smtClean="0"/>
              <a:t>Patrzymy w przyszłość, </a:t>
            </a:r>
            <a:br>
              <a:rPr lang="pl-PL" altLang="pl-PL" b="1" dirty="0" smtClean="0"/>
            </a:br>
            <a:r>
              <a:rPr lang="pl-PL" altLang="pl-PL" b="1" dirty="0" smtClean="0"/>
              <a:t>pamiętając jednak </a:t>
            </a:r>
            <a:br>
              <a:rPr lang="pl-PL" altLang="pl-PL" b="1" dirty="0" smtClean="0"/>
            </a:br>
            <a:r>
              <a:rPr lang="pl-PL" altLang="pl-PL" b="1" dirty="0" smtClean="0"/>
              <a:t>o doświadczeniach minionych lat. Dlatego dziś zatrzymajmy się na chwilę i spójrzmy w przeszłość.</a:t>
            </a:r>
            <a:r>
              <a:rPr lang="pl-PL" altLang="pl-PL" dirty="0" smtClean="0"/>
              <a:t>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005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495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428860" y="0"/>
            <a:ext cx="4760912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l-PL" altLang="pl-PL" sz="3200" b="1" i="1" dirty="0"/>
              <a:t>Hej, nad tą polską ziemią,</a:t>
            </a:r>
            <a:br>
              <a:rPr lang="pl-PL" altLang="pl-PL" sz="3200" b="1" i="1" dirty="0"/>
            </a:br>
            <a:r>
              <a:rPr lang="pl-PL" altLang="pl-PL" sz="3200" b="1" i="1" dirty="0"/>
              <a:t>Hej czarne krążą kruki,</a:t>
            </a:r>
            <a:br>
              <a:rPr lang="pl-PL" altLang="pl-PL" sz="3200" b="1" i="1" dirty="0"/>
            </a:br>
            <a:r>
              <a:rPr lang="pl-PL" altLang="pl-PL" sz="3200" b="1" i="1" dirty="0"/>
              <a:t>Rozerwać chcą Ojczyznę.</a:t>
            </a:r>
            <a:br>
              <a:rPr lang="pl-PL" altLang="pl-PL" sz="3200" b="1" i="1" dirty="0"/>
            </a:br>
            <a:r>
              <a:rPr lang="pl-PL" altLang="pl-PL" sz="3200" b="1" i="1" dirty="0"/>
              <a:t>Hej, na trzy krwawe sztuki!</a:t>
            </a:r>
            <a:br>
              <a:rPr lang="pl-PL" altLang="pl-PL" sz="3200" b="1" i="1" dirty="0"/>
            </a:br>
            <a:r>
              <a:rPr lang="pl-PL" altLang="pl-PL" sz="3200" b="1" i="1" dirty="0"/>
              <a:t>Tę jedną Katarzyna,</a:t>
            </a:r>
            <a:br>
              <a:rPr lang="pl-PL" altLang="pl-PL" sz="3200" b="1" i="1" dirty="0"/>
            </a:br>
            <a:r>
              <a:rPr lang="pl-PL" altLang="pl-PL" sz="3200" b="1" i="1" dirty="0"/>
              <a:t>Tę drugą Prusak chwyta,</a:t>
            </a:r>
            <a:br>
              <a:rPr lang="pl-PL" altLang="pl-PL" sz="3200" b="1" i="1" dirty="0"/>
            </a:br>
            <a:r>
              <a:rPr lang="pl-PL" altLang="pl-PL" sz="3200" b="1" i="1" dirty="0"/>
              <a:t>A ta znów Małopolska,</a:t>
            </a:r>
            <a:br>
              <a:rPr lang="pl-PL" altLang="pl-PL" sz="3200" b="1" i="1" dirty="0"/>
            </a:br>
            <a:r>
              <a:rPr lang="pl-PL" altLang="pl-PL" sz="3200" b="1" i="1" dirty="0"/>
              <a:t>Na trzeci krzyż przybita.</a:t>
            </a:r>
            <a:br>
              <a:rPr lang="pl-PL" altLang="pl-PL" sz="3200" b="1" i="1" dirty="0"/>
            </a:br>
            <a:r>
              <a:rPr lang="pl-PL" altLang="pl-PL" sz="3200" b="1" i="1" dirty="0"/>
              <a:t>Zapłaczcie rosą niwy,</a:t>
            </a:r>
            <a:br>
              <a:rPr lang="pl-PL" altLang="pl-PL" sz="3200" b="1" i="1" dirty="0"/>
            </a:br>
            <a:r>
              <a:rPr lang="pl-PL" altLang="pl-PL" sz="3200" b="1" i="1" dirty="0"/>
              <a:t>Zaszumcie kłosem pola,</a:t>
            </a:r>
            <a:br>
              <a:rPr lang="pl-PL" altLang="pl-PL" sz="3200" b="1" i="1" dirty="0"/>
            </a:br>
            <a:r>
              <a:rPr lang="pl-PL" altLang="pl-PL" sz="3200" b="1" i="1" dirty="0"/>
              <a:t>Że na kraj nieszczęśliwy</a:t>
            </a:r>
            <a:br>
              <a:rPr lang="pl-PL" altLang="pl-PL" sz="3200" b="1" i="1" dirty="0"/>
            </a:br>
            <a:r>
              <a:rPr lang="pl-PL" altLang="pl-PL" sz="3200" b="1" i="1" dirty="0"/>
              <a:t>Zapadła już niewola</a:t>
            </a:r>
            <a:r>
              <a:rPr lang="pl-PL" altLang="pl-PL" sz="3200" b="1" i="1" dirty="0" smtClean="0"/>
              <a:t>!</a:t>
            </a:r>
            <a:r>
              <a:rPr lang="pl-PL" sz="3200" b="1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altLang="pl-PL" sz="3200" b="1" i="1" dirty="0"/>
              <a:t/>
            </a:r>
            <a:br>
              <a:rPr lang="pl-PL" altLang="pl-PL" sz="3200" b="1" i="1" dirty="0"/>
            </a:br>
            <a:r>
              <a:rPr lang="pl-PL" altLang="pl-PL" i="1" dirty="0"/>
              <a:t/>
            </a:r>
            <a:br>
              <a:rPr lang="pl-PL" altLang="pl-PL" i="1" dirty="0"/>
            </a:br>
            <a:endParaRPr lang="pl-PL" altLang="pl-PL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929058" y="6143644"/>
            <a:ext cx="3908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i="1" dirty="0" smtClean="0">
                <a:solidFill>
                  <a:schemeClr val="bg1"/>
                </a:solidFill>
              </a:rPr>
              <a:t>Maria Konopnicka „Rozbiór 1772”</a:t>
            </a:r>
            <a:endParaRPr lang="pl-PL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dirty="0" smtClean="0"/>
              <a:t>Polska po I rozbiorze 1772 rok</a:t>
            </a:r>
          </a:p>
        </p:txBody>
      </p:sp>
      <p:pic>
        <p:nvPicPr>
          <p:cNvPr id="8195" name="Picture 8" descr="rozbiory_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1714488"/>
            <a:ext cx="7410252" cy="4310082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4" name="Elipsa 3"/>
          <p:cNvSpPr/>
          <p:nvPr/>
        </p:nvSpPr>
        <p:spPr bwMode="auto">
          <a:xfrm>
            <a:off x="2714612" y="5214950"/>
            <a:ext cx="214314" cy="214314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928926" y="5072074"/>
            <a:ext cx="872868" cy="461665"/>
          </a:xfrm>
          <a:prstGeom prst="rect">
            <a:avLst/>
          </a:prstGeom>
          <a:solidFill>
            <a:srgbClr val="FF3300"/>
          </a:solidFill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Rytro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solidFill>
                  <a:schemeClr val="tx1"/>
                </a:solidFill>
              </a:rPr>
              <a:t/>
            </a:r>
            <a:br>
              <a:rPr lang="pl-PL" altLang="pl-PL" smtClean="0">
                <a:solidFill>
                  <a:schemeClr val="tx1"/>
                </a:solidFill>
              </a:rPr>
            </a:br>
            <a:endParaRPr lang="pl-PL" altLang="pl-PL" smtClean="0">
              <a:solidFill>
                <a:schemeClr val="tx1"/>
              </a:solidFill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404813"/>
            <a:ext cx="4284662" cy="5181600"/>
          </a:xfrm>
        </p:spPr>
        <p:txBody>
          <a:bodyPr/>
          <a:lstStyle/>
          <a:p>
            <a:pPr>
              <a:buFontTx/>
              <a:buNone/>
            </a:pPr>
            <a:r>
              <a:rPr lang="pl-PL" altLang="pl-PL" sz="4000" b="1" dirty="0" smtClean="0"/>
              <a:t>  Władzę </a:t>
            </a:r>
          </a:p>
          <a:p>
            <a:pPr>
              <a:buFontTx/>
              <a:buNone/>
            </a:pPr>
            <a:r>
              <a:rPr lang="pl-PL" altLang="pl-PL" sz="4000" b="1" dirty="0" smtClean="0"/>
              <a:t>   w Polsce sprawuje </a:t>
            </a:r>
          </a:p>
          <a:p>
            <a:pPr>
              <a:buFontTx/>
              <a:buNone/>
            </a:pPr>
            <a:r>
              <a:rPr lang="pl-PL" altLang="pl-PL" sz="4000" b="1" dirty="0" smtClean="0"/>
              <a:t>  </a:t>
            </a:r>
            <a:r>
              <a:rPr lang="pl-PL" altLang="pl-PL" sz="3600" b="1" dirty="0" smtClean="0"/>
              <a:t>KRÓL POLSKI </a:t>
            </a:r>
          </a:p>
          <a:p>
            <a:pPr>
              <a:buFontTx/>
              <a:buNone/>
            </a:pPr>
            <a:r>
              <a:rPr lang="pl-PL" altLang="pl-PL" sz="3600" b="1" dirty="0" smtClean="0"/>
              <a:t>  I WIELKI KSIĄŻE LITEWSKI </a:t>
            </a:r>
            <a:r>
              <a:rPr lang="pl-PL" altLang="pl-PL" sz="4000" b="1" dirty="0" smtClean="0"/>
              <a:t>Stanisław August Poniatowski</a:t>
            </a:r>
            <a:endParaRPr lang="pl-PL" altLang="pl-PL" sz="2800" b="1" dirty="0" smtClean="0"/>
          </a:p>
          <a:p>
            <a:endParaRPr lang="pl-PL" altLang="pl-PL" sz="2800" b="1" dirty="0" smtClean="0"/>
          </a:p>
          <a:p>
            <a:endParaRPr lang="pl-PL" altLang="pl-PL" sz="2800" dirty="0" smtClean="0"/>
          </a:p>
        </p:txBody>
      </p:sp>
      <p:pic>
        <p:nvPicPr>
          <p:cNvPr id="9220" name="Picture 6" descr="Stanislaw_August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6988" y="0"/>
            <a:ext cx="4598988" cy="6858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l-PL" altLang="pl-PL" sz="3600" b="1" dirty="0" smtClean="0"/>
              <a:t>Godło Rzeczypospolitej Obojga  Narodów</a:t>
            </a:r>
            <a:endParaRPr lang="pl-PL" altLang="pl-PL" sz="2800" b="1" dirty="0" smtClean="0"/>
          </a:p>
        </p:txBody>
      </p:sp>
      <p:pic>
        <p:nvPicPr>
          <p:cNvPr id="10244" name="Picture 6" descr="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48200" y="152400"/>
            <a:ext cx="4065588" cy="6705600"/>
          </a:xfr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mtClean="0"/>
              <a:t>  </a:t>
            </a:r>
            <a:br>
              <a:rPr lang="pl-PL" altLang="pl-PL" smtClean="0"/>
            </a:b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z="11000" b="1" smtClean="0"/>
              <a:t>Wiosna</a:t>
            </a:r>
            <a:br>
              <a:rPr lang="pl-PL" altLang="pl-PL" sz="11000" b="1" smtClean="0"/>
            </a:br>
            <a:r>
              <a:rPr lang="pl-PL" altLang="pl-PL" sz="11000" b="1" smtClean="0"/>
              <a:t>1791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383</Words>
  <Application>Microsoft Office PowerPoint</Application>
  <PresentationFormat>Pokaz na ekranie (4:3)</PresentationFormat>
  <Paragraphs>63</Paragraphs>
  <Slides>36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7" baseType="lpstr">
      <vt:lpstr>Projekt domyślny</vt:lpstr>
      <vt:lpstr>Slajd 1</vt:lpstr>
      <vt:lpstr>Slajd 2</vt:lpstr>
      <vt:lpstr>Konstytucja</vt:lpstr>
      <vt:lpstr>Żyjemy w wolnej Polsce.  Patrzymy w przyszłość,  pamiętając jednak  o doświadczeniach minionych lat. Dlatego dziś zatrzymajmy się na chwilę i spójrzmy w przeszłość. </vt:lpstr>
      <vt:lpstr>Slajd 5</vt:lpstr>
      <vt:lpstr>Polska po I rozbiorze 1772 rok</vt:lpstr>
      <vt:lpstr> </vt:lpstr>
      <vt:lpstr>Slajd 8</vt:lpstr>
      <vt:lpstr>        Wiosna 1791</vt:lpstr>
      <vt:lpstr>        1778-1792  Obraduje Sejm Czteroletni zwany „Wielkim”</vt:lpstr>
      <vt:lpstr> </vt:lpstr>
      <vt:lpstr>Slajd 12</vt:lpstr>
      <vt:lpstr>Slajd 13</vt:lpstr>
      <vt:lpstr>Slajd 14</vt:lpstr>
      <vt:lpstr>Tak w oryginale wygląda konstytucja 3 Maja</vt:lpstr>
      <vt:lpstr>Slajd 16</vt:lpstr>
      <vt:lpstr>Slajd 17</vt:lpstr>
      <vt:lpstr>      Postanowienia Konstytucji  3 Maja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Sylwetki najbardziej znanych współtwórców  Konstytucji  3 maja 1791 roku.</vt:lpstr>
      <vt:lpstr>Slajd 27</vt:lpstr>
      <vt:lpstr>Slajd 28</vt:lpstr>
      <vt:lpstr>Slajd 29</vt:lpstr>
      <vt:lpstr>Slajd 30</vt:lpstr>
      <vt:lpstr>      Uchwalenie Konstytucji  3 Maja dowiodło, że mieszkańcy Rzeczypospolitej mogą  i potrafią zreformować swoje państwo.</vt:lpstr>
      <vt:lpstr>Slajd 32</vt:lpstr>
      <vt:lpstr>Konstytucja 3 Maja obowiązywała zaledwie  15 miesięcy. Zapoczątkowała reformę ustroju, ale nigdy nie została w pełni wprowadzona  w życie,  a mimo to przeszła do historii jako najważniejsze wydarzenie w dziejach  I Rzeczypospolitej.</vt:lpstr>
      <vt:lpstr>  Dzieło Konstytucji zostało udaremnione. Nastąpiły rządy targowiczan - prześladowanie reformatorów i ich zwolenników. Wielu patriotów musiało uciekać z kraju. Konsekwencją przegranej Polaków był II rozbiór Polski w 1793 roku, a następnie w 1795 roku III rozbiór, który zlikwidował niepodległe państwo polskie na 123 lata.</vt:lpstr>
      <vt:lpstr>  Tamte dni to pożółkłe, ale bezcenne karty historii pisane także z myślą o nas. Karty stare, ale żywe, bo nie można o nich zapomnieć, bo to one swoim kolorytem zabarwiły teraźniejszość; odsłaniając słońce z chmur, zostawiły blask tamtych dni.</vt:lpstr>
      <vt:lpstr>Pamiętajmy, że naród, który zapomina o historii własnej ojczyzny traci swoją tożsamość  i skazany jest na zagładę.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Konstytucja</dc:title>
  <dc:creator>Monika Kojder</dc:creator>
  <cp:lastModifiedBy>User</cp:lastModifiedBy>
  <cp:revision>62</cp:revision>
  <dcterms:created xsi:type="dcterms:W3CDTF">2008-03-08T12:26:12Z</dcterms:created>
  <dcterms:modified xsi:type="dcterms:W3CDTF">2018-04-30T05:57:57Z</dcterms:modified>
</cp:coreProperties>
</file>