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5" r:id="rId2"/>
    <p:sldId id="283" r:id="rId3"/>
    <p:sldId id="281" r:id="rId4"/>
    <p:sldId id="296" r:id="rId5"/>
    <p:sldId id="277" r:id="rId6"/>
    <p:sldId id="291" r:id="rId7"/>
    <p:sldId id="259" r:id="rId8"/>
    <p:sldId id="275" r:id="rId9"/>
    <p:sldId id="286" r:id="rId10"/>
    <p:sldId id="288" r:id="rId11"/>
    <p:sldId id="285" r:id="rId12"/>
    <p:sldId id="284" r:id="rId13"/>
    <p:sldId id="272" r:id="rId14"/>
    <p:sldId id="297" r:id="rId15"/>
    <p:sldId id="299" r:id="rId16"/>
    <p:sldId id="269" r:id="rId17"/>
    <p:sldId id="276" r:id="rId18"/>
    <p:sldId id="298" r:id="rId19"/>
    <p:sldId id="264" r:id="rId20"/>
    <p:sldId id="261" r:id="rId21"/>
    <p:sldId id="304" r:id="rId22"/>
    <p:sldId id="271" r:id="rId23"/>
    <p:sldId id="289" r:id="rId24"/>
    <p:sldId id="302" r:id="rId25"/>
    <p:sldId id="290" r:id="rId26"/>
    <p:sldId id="305" r:id="rId27"/>
    <p:sldId id="295" r:id="rId28"/>
    <p:sldId id="301" r:id="rId29"/>
    <p:sldId id="262" r:id="rId30"/>
    <p:sldId id="256" r:id="rId31"/>
    <p:sldId id="294" r:id="rId32"/>
    <p:sldId id="267" r:id="rId33"/>
    <p:sldId id="263" r:id="rId34"/>
    <p:sldId id="300" r:id="rId35"/>
    <p:sldId id="268" r:id="rId36"/>
    <p:sldId id="260" r:id="rId37"/>
    <p:sldId id="307" r:id="rId38"/>
    <p:sldId id="266" r:id="rId39"/>
    <p:sldId id="282" r:id="rId40"/>
    <p:sldId id="303" r:id="rId41"/>
    <p:sldId id="274" r:id="rId42"/>
    <p:sldId id="306" r:id="rId43"/>
    <p:sldId id="273" r:id="rId44"/>
    <p:sldId id="293" r:id="rId45"/>
    <p:sldId id="278" r:id="rId46"/>
    <p:sldId id="279" r:id="rId47"/>
    <p:sldId id="308" r:id="rId48"/>
    <p:sldId id="280" r:id="rId49"/>
    <p:sldId id="270" r:id="rId50"/>
    <p:sldId id="258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4618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BE64A-B9B8-4CCD-9C3E-A78D09391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75836-F339-4B5E-B637-8A2CCAB832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AB8E-DB37-4BE4-A3F2-C2CCAC911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3E130A-09DC-4553-B155-837316128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3D1A29-5B59-4FA3-989A-711479364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E5160-8010-4E19-95C2-931D05974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EBB04-8E26-4BC5-81C4-8E34CDFA7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4E074-137A-4024-A12D-80D2467D1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F83DE-4094-44B8-9605-9ACA135F8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7090-3F60-497B-A99B-659147E89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15FD2-DCA8-491C-8211-54DD043AC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FF36D-7D15-4C7B-AF94-6E9CA7E6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A27C2-FC20-4EDC-A8E9-9DAE38E28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8ED11381-A56D-4067-99FA-5F03616AFB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africa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StealAway.mp3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audio" Target="deLawd.mp3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audio" Target="jacobsladder.mp3" TargetMode="Externa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audio" Target="amazinggrace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audio" Target="death.mp3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Plight of a People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95400"/>
            <a:ext cx="38481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afric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2000" b="1">
                <a:solidFill>
                  <a:srgbClr val="330000"/>
                </a:solidFill>
                <a:latin typeface="Arial" charset="0"/>
              </a:rPr>
              <a:t>Published in the June 2, 1860 issue of Harper's Weekly, </a:t>
            </a:r>
            <a:br>
              <a:rPr lang="en-US" sz="2000" b="1">
                <a:solidFill>
                  <a:srgbClr val="330000"/>
                </a:solidFill>
                <a:latin typeface="Arial" charset="0"/>
              </a:rPr>
            </a:br>
            <a:r>
              <a:rPr lang="en-US" sz="2000" b="1" i="1">
                <a:solidFill>
                  <a:srgbClr val="330000"/>
                </a:solidFill>
                <a:latin typeface="Arial" charset="0"/>
              </a:rPr>
              <a:t>The Slave Deck of the Bark "Wildfire"</a:t>
            </a:r>
            <a:r>
              <a:rPr lang="en-US" sz="2000" b="1">
                <a:solidFill>
                  <a:srgbClr val="330000"/>
                </a:solidFill>
                <a:latin typeface="Arial" charset="0"/>
              </a:rPr>
              <a:t> </a:t>
            </a:r>
            <a:br>
              <a:rPr lang="en-US" sz="2000" b="1">
                <a:solidFill>
                  <a:srgbClr val="330000"/>
                </a:solidFill>
                <a:latin typeface="Arial" charset="0"/>
              </a:rPr>
            </a:br>
            <a:r>
              <a:rPr lang="en-US" sz="2000" b="1">
                <a:solidFill>
                  <a:srgbClr val="330000"/>
                </a:solidFill>
                <a:latin typeface="Arial" charset="0"/>
              </a:rPr>
              <a:t>illustrated how Africans traveled on the upper deck of the ship.</a:t>
            </a:r>
            <a:r>
              <a:rPr lang="en-US" sz="1600">
                <a:solidFill>
                  <a:srgbClr val="33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44600"/>
            <a:ext cx="452596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/>
              <a:t>Throwing Diseased People Overboard</a:t>
            </a:r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63880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330000"/>
                </a:solidFill>
                <a:latin typeface="Arial" charset="0"/>
              </a:rPr>
              <a:t>     Dejected, depressed, and despondent, captives aboard slave ships felt they had nothing to lose and so took any opportunity to revolt. Here the crew fires upon the uprising slaves.</a:t>
            </a:r>
            <a:endParaRPr lang="en-US" sz="1600">
              <a:solidFill>
                <a:srgbClr val="330000"/>
              </a:solidFill>
              <a:latin typeface="Times New Roman" pitchFamily="18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81000"/>
            <a:ext cx="7620000" cy="4762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6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6248400" y="304800"/>
            <a:ext cx="2667000" cy="5791200"/>
          </a:xfrm>
        </p:spPr>
        <p:txBody>
          <a:bodyPr/>
          <a:lstStyle/>
          <a:p>
            <a:r>
              <a:rPr lang="en-US"/>
              <a:t>A</a:t>
            </a:r>
            <a:br>
              <a:rPr lang="en-US"/>
            </a:br>
            <a:r>
              <a:rPr lang="en-US"/>
              <a:t>Broadside</a:t>
            </a:r>
            <a:br>
              <a:rPr lang="en-US"/>
            </a:br>
            <a:r>
              <a:rPr lang="en-US"/>
              <a:t>for</a:t>
            </a:r>
            <a:br>
              <a:rPr lang="en-US"/>
            </a:br>
            <a:r>
              <a:rPr lang="en-US"/>
              <a:t>Sale of</a:t>
            </a:r>
            <a:br>
              <a:rPr lang="en-US"/>
            </a:br>
            <a:r>
              <a:rPr lang="en-US"/>
              <a:t>Slaves</a:t>
            </a:r>
            <a:br>
              <a:rPr lang="en-US"/>
            </a:br>
            <a:endParaRPr lang="en-US"/>
          </a:p>
        </p:txBody>
      </p:sp>
      <p:pic>
        <p:nvPicPr>
          <p:cNvPr id="18440" name="StealAw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34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Slave Pens in Alexandria, VA</a:t>
            </a:r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46760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0"/>
            <a:ext cx="2667000" cy="3886200"/>
          </a:xfrm>
        </p:spPr>
        <p:txBody>
          <a:bodyPr/>
          <a:lstStyle/>
          <a:p>
            <a:pPr algn="l"/>
            <a:r>
              <a:rPr lang="en-US" sz="3200">
                <a:latin typeface="Arial" charset="0"/>
              </a:rPr>
              <a:t>Slave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Auction</a:t>
            </a:r>
            <a:br>
              <a:rPr lang="en-US" sz="3200">
                <a:latin typeface="Arial" charset="0"/>
              </a:rPr>
            </a:br>
            <a:r>
              <a:rPr lang="en-US" sz="3200">
                <a:latin typeface="Arial" charset="0"/>
              </a:rPr>
              <a:t>House</a:t>
            </a:r>
            <a:endParaRPr lang="en-US" sz="2400">
              <a:latin typeface="Arial" charset="0"/>
            </a:endParaRP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04800"/>
            <a:ext cx="48164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Slave Auction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51387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400800" y="1219200"/>
            <a:ext cx="2743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330000"/>
                </a:solidFill>
                <a:effectLst/>
                <a:latin typeface="Helvetica" charset="0"/>
              </a:rPr>
              <a:t>American illustrator Howard Pyle, illustrator of many historical and adventure stories for periodicals, created this depiction of a 1655 slave auction in New Amsterdam (later to be named New York.)</a:t>
            </a:r>
            <a:endParaRPr lang="en-US" sz="1600" b="0">
              <a:solidFill>
                <a:srgbClr val="330000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Dealers Inspecting an African American </a:t>
            </a:r>
            <a:br>
              <a:rPr 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sz="2000" b="1">
                <a:solidFill>
                  <a:srgbClr val="000000"/>
                </a:solidFill>
                <a:latin typeface="Arial" charset="0"/>
              </a:rPr>
              <a:t>at a Slave Auction in Virginia</a:t>
            </a:r>
            <a:br>
              <a:rPr 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sz="2000" b="1" i="1">
                <a:solidFill>
                  <a:srgbClr val="000000"/>
                </a:solidFill>
                <a:latin typeface="Arial" charset="0"/>
              </a:rPr>
              <a:t>Harper's Weekly; February 16, 1861</a:t>
            </a:r>
            <a:endParaRPr lang="en-US" sz="1300" i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59436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Slave Auction in Virginia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91440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Receipt given Judge S. Williams of Eufaula by Eliza Wallace in payment of $500.00 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for a man, Jan. 20, 1840.</a:t>
            </a:r>
            <a:endParaRPr lang="en-US" sz="1600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5344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 sz="2800"/>
              <a:t>“The Slave Trade”</a:t>
            </a:r>
            <a:br>
              <a:rPr lang="en-US" sz="2800"/>
            </a:br>
            <a:r>
              <a:rPr lang="en-US" sz="2800"/>
              <a:t> Painted in 1791 by George Morland</a:t>
            </a:r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600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sz="2800"/>
              <a:t>Picking Cotton</a:t>
            </a:r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8077200" cy="716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deLaw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7600" y="64516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lipArt" sz="half" idx="1"/>
          </p:nvPr>
        </p:nvSpPr>
        <p:spPr/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1425" y="1774825"/>
            <a:ext cx="41275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197600" cy="774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457200"/>
          </a:xfrm>
        </p:spPr>
        <p:txBody>
          <a:bodyPr/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Slaves preparing cotton for the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cotton gin on a plantation 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near Beaufort, S.C., 1862</a:t>
            </a: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sz="2000" b="1">
                <a:solidFill>
                  <a:schemeClr val="tx1"/>
                </a:solidFill>
                <a:latin typeface="Arial" charset="0"/>
              </a:rPr>
              <a:t>E. Degas, </a:t>
            </a:r>
            <a:r>
              <a:rPr lang="en-US" sz="2000" b="1" i="1">
                <a:solidFill>
                  <a:schemeClr val="tx1"/>
                </a:solidFill>
                <a:latin typeface="Arial" charset="0"/>
              </a:rPr>
              <a:t>New Orleans Cotton Exchange</a:t>
            </a:r>
            <a:r>
              <a:rPr lang="en-US" sz="2000" b="1">
                <a:solidFill>
                  <a:schemeClr val="tx1"/>
                </a:solidFill>
                <a:latin typeface="Arial" charset="0"/>
              </a:rPr>
              <a:t/>
            </a:r>
            <a:br>
              <a:rPr lang="en-US" sz="2000" b="1">
                <a:solidFill>
                  <a:schemeClr val="tx1"/>
                </a:solidFill>
                <a:latin typeface="Arial" charset="0"/>
              </a:rPr>
            </a:br>
            <a:endParaRPr lang="en-U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5659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0"/>
            <a:ext cx="4445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/>
              <a:t>A Sugar Plantation in 1823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91540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Slave Quarters, c. 1860</a:t>
            </a:r>
            <a:br>
              <a:rPr lang="en-US" sz="2000" b="1">
                <a:solidFill>
                  <a:srgbClr val="000000"/>
                </a:solidFill>
                <a:latin typeface="Arial" charset="0"/>
              </a:rPr>
            </a:br>
            <a:r>
              <a:rPr lang="en-US" sz="2000" b="1">
                <a:solidFill>
                  <a:srgbClr val="000000"/>
                </a:solidFill>
                <a:latin typeface="Arial" charset="0"/>
              </a:rPr>
              <a:t>This slave quarter complex was located on a plantation near Bunkie, Louisiana. In the background is a large sugar house.</a:t>
            </a:r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1300" b="1">
                <a:solidFill>
                  <a:srgbClr val="000000"/>
                </a:solidFill>
                <a:latin typeface="Times New Roman" pitchFamily="18" charset="0"/>
              </a:rPr>
            </a:br>
            <a:endParaRPr lang="en-US" sz="13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3253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2390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/>
              <a:t>A Slave Family Outside Their Cabin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609600"/>
            <a:ext cx="64008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33400" y="55626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ED181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the words of a slave: “</a:t>
            </a:r>
            <a:r>
              <a:rPr lang="en-US" sz="2000">
                <a:solidFill>
                  <a:srgbClr val="ED181E"/>
                </a:solidFill>
                <a:effectLst/>
                <a:latin typeface="Arial" charset="0"/>
              </a:rPr>
              <a:t>We lodged in log huts, and on the bare ground. Wooden floors were an unknown luxury. “</a:t>
            </a:r>
            <a:endParaRPr lang="en-US" sz="1600" b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43016" name="jacobsladde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0"/>
            <a:ext cx="76327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latin typeface="Arial" charset="0"/>
              </a:rPr>
              <a:t>Abraham Jones' Back Yard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5715000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ED181E"/>
                </a:solidFill>
                <a:effectLst/>
                <a:latin typeface="Arial" charset="0"/>
              </a:rPr>
              <a:t>“We had neither bedsteads, nor furniture of any description. Our beds were collections of straw and old rags, thrown down in the corners and boxed in with boards; a single blanket the only covering.”</a:t>
            </a:r>
            <a:endParaRPr lang="en-US" sz="1600" b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sz="2000" b="1">
                <a:solidFill>
                  <a:srgbClr val="330000"/>
                </a:solidFill>
                <a:latin typeface="Arial" charset="0"/>
              </a:rPr>
              <a:t>A long march lasting several months was not uncommon</a:t>
            </a:r>
            <a:br>
              <a:rPr lang="en-US" sz="2000" b="1">
                <a:solidFill>
                  <a:srgbClr val="330000"/>
                </a:solidFill>
                <a:latin typeface="Arial" charset="0"/>
              </a:rPr>
            </a:br>
            <a:r>
              <a:rPr lang="en-US" sz="2000" b="1">
                <a:solidFill>
                  <a:srgbClr val="330000"/>
                </a:solidFill>
                <a:latin typeface="Arial" charset="0"/>
              </a:rPr>
              <a:t> for slaved headed to the New World.</a:t>
            </a:r>
            <a:r>
              <a:rPr lang="en-US" sz="1600" b="1">
                <a:solidFill>
                  <a:srgbClr val="330000"/>
                </a:solidFill>
                <a:latin typeface="Arial" charset="0"/>
              </a:rPr>
              <a:t> </a:t>
            </a:r>
            <a:endParaRPr lang="en-US" sz="1600">
              <a:solidFill>
                <a:srgbClr val="330000"/>
              </a:solidFill>
              <a:latin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0000"/>
                </a:solidFill>
                <a:effectLst/>
                <a:latin typeface="Arial" charset="0"/>
              </a:rPr>
              <a:t>Captives being Driven by Black Slave Traders</a:t>
            </a:r>
            <a:endParaRPr lang="en-US" sz="1600">
              <a:solidFill>
                <a:srgbClr val="33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/>
              <a:t>Slave Quarters on a South Carolina Plantation, 1860</a:t>
            </a:r>
            <a:endParaRPr lang="en-US" sz="2800"/>
          </a:p>
        </p:txBody>
      </p:sp>
      <p:pic>
        <p:nvPicPr>
          <p:cNvPr id="2054" name="Picture 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76275"/>
            <a:ext cx="6553200" cy="6181725"/>
          </a:xfrm>
          <a:noFill/>
          <a:ln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553200" y="1143000"/>
            <a:ext cx="2590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“Our favorite way of sleeping, however,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was on a plank, our heads raised on an old jacket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and our feet toasting before the smoldering fire.”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Five Generations at the Smith Plantation</a:t>
            </a:r>
            <a:endParaRPr lang="en-US"/>
          </a:p>
        </p:txBody>
      </p:sp>
      <p:pic>
        <p:nvPicPr>
          <p:cNvPr id="41990" name="Picture 1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5648325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1" name="Text Box 1031"/>
          <p:cNvSpPr txBox="1">
            <a:spLocks noChangeArrowheads="1"/>
          </p:cNvSpPr>
          <p:nvPr/>
        </p:nvSpPr>
        <p:spPr bwMode="auto">
          <a:xfrm>
            <a:off x="6248400" y="2057400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“The wind whistled and the rain and snow blew in through the cracks, and the damp earth soaked in the moisture till the floor was miry as a pig- sty.”</a:t>
            </a:r>
            <a:endParaRPr lang="en-US" sz="1600" b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128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400" b="1"/>
              <a:t>A Slave Cabin in Barbour County, near Eufala, Alabama</a:t>
            </a:r>
            <a:endParaRPr lang="en-US" sz="24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" y="5410200"/>
            <a:ext cx="891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“Such were our houses. In these wretched hovels were we penned at night, and fed by day; here were the children born and the sick- - neglected.”</a:t>
            </a:r>
            <a:endParaRPr lang="en-US" sz="160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839200" cy="5856288"/>
          </a:xfrm>
          <a:noFill/>
          <a:ln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sz="2000" b="1">
                <a:solidFill>
                  <a:srgbClr val="000000"/>
                </a:solidFill>
                <a:latin typeface="Geneva"/>
              </a:rPr>
              <a:t>She uses the large battered tin can for a stove and does her cooking on it. Aunt Julia Ann is an ex-slave and </a:t>
            </a:r>
            <a:br>
              <a:rPr lang="en-US" sz="2000" b="1">
                <a:solidFill>
                  <a:srgbClr val="000000"/>
                </a:solidFill>
                <a:latin typeface="Geneva"/>
              </a:rPr>
            </a:br>
            <a:r>
              <a:rPr lang="en-US" sz="2000" b="1">
                <a:solidFill>
                  <a:srgbClr val="000000"/>
                </a:solidFill>
                <a:latin typeface="Geneva"/>
              </a:rPr>
              <a:t>was grown when the Civil "Wah broke out."</a:t>
            </a:r>
            <a:r>
              <a:rPr lang="en-US" sz="1600">
                <a:solidFill>
                  <a:srgbClr val="000000"/>
                </a:solidFill>
                <a:latin typeface="Geneva"/>
              </a:rPr>
              <a:t>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Geneva"/>
              </a:rPr>
              <a:t>Julia Ann Jackson, Age 102 and the Corn Crib Where She Lives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-762000"/>
            <a:ext cx="82296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Rectangle 1030"/>
          <p:cNvSpPr>
            <a:spLocks noChangeArrowheads="1"/>
          </p:cNvSpPr>
          <p:nvPr/>
        </p:nvSpPr>
        <p:spPr bwMode="auto">
          <a:xfrm>
            <a:off x="609600" y="59436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“In a single room were huddled, like cattle, ten or a dozen persons, men, women, and children.”</a:t>
            </a:r>
            <a:endParaRPr lang="en-US" sz="2000">
              <a:solidFill>
                <a:srgbClr val="ED181E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0"/>
            <a:ext cx="2743200" cy="21336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Charlie Crump and Granddaughter</a:t>
            </a:r>
            <a:endParaRPr lang="en-US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B4B4B"/>
              </a:clrFrom>
              <a:clrTo>
                <a:srgbClr val="4B4B4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0"/>
            <a:ext cx="55245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248400" y="2590800"/>
            <a:ext cx="2895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“Our dress was of tow-cloth; for the children, nothing but a shirt; for the older ones a pair of pantaloons or a gown in addition, according to the sex.”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685800"/>
          </a:xfrm>
        </p:spPr>
        <p:txBody>
          <a:bodyPr/>
          <a:lstStyle/>
          <a:p>
            <a:r>
              <a:rPr lang="en-US"/>
              <a:t>Slave Quarters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5988050" cy="7620000"/>
          </a:xfrm>
          <a:noFill/>
          <a:ln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400800" y="990600"/>
            <a:ext cx="2514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ED181E"/>
                </a:solidFill>
                <a:effectLst/>
                <a:latin typeface="Arial" charset="0"/>
              </a:rPr>
              <a:t>“Besides these, in the winter a round jacket or overcoat, a wool-hat once in two or three years, for the males, and a pair of coarse shoes once a year.”</a:t>
            </a:r>
            <a:endParaRPr lang="en-US" sz="1600" b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4876800"/>
            <a:ext cx="7772400" cy="1524000"/>
          </a:xfrm>
        </p:spPr>
        <p:txBody>
          <a:bodyPr/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An African American Family, Outside the Slave Quarters </a:t>
            </a:r>
            <a:br>
              <a:rPr lang="en-US" sz="2400" b="1">
                <a:solidFill>
                  <a:srgbClr val="000000"/>
                </a:solidFill>
                <a:latin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</a:rPr>
              <a:t>The Hermitage Plantation, Savannah, Georgia</a:t>
            </a:r>
            <a:endParaRPr lang="en-US" sz="1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5301" name="Picture 1029" descr="&#10;hermitage.jpg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-990600"/>
            <a:ext cx="7010400" cy="567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45116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0"/>
            <a:ext cx="8382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Geneva"/>
              </a:rPr>
              <a:t>A Receipt for Six Hundred Dollars</a:t>
            </a:r>
            <a:endParaRPr lang="en-US" sz="1600" b="0">
              <a:solidFill>
                <a:srgbClr val="000000"/>
              </a:solidFill>
              <a:effectLst/>
              <a:latin typeface="Geneva"/>
            </a:endParaRP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Geneva"/>
              </a:rPr>
              <a:t>For Children Who Might be Born in the Future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sz="1600" b="1">
                <a:solidFill>
                  <a:srgbClr val="000000"/>
                </a:solidFill>
                <a:latin typeface="Geneva"/>
              </a:rPr>
              <a:t>Paid by Judge S. Williams of Eufaula Dec. 20, 1849</a:t>
            </a:r>
            <a:br>
              <a:rPr lang="en-US" sz="1600" b="1">
                <a:solidFill>
                  <a:srgbClr val="000000"/>
                </a:solidFill>
                <a:latin typeface="Geneva"/>
              </a:rPr>
            </a:br>
            <a:r>
              <a:rPr lang="en-US" sz="1600" b="1">
                <a:solidFill>
                  <a:srgbClr val="000000"/>
                </a:solidFill>
                <a:latin typeface="Geneva"/>
              </a:rPr>
              <a:t> for Jane, a woman aged 18 and her son Henry, one year old.</a:t>
            </a:r>
            <a:r>
              <a:rPr lang="en-US" sz="1600">
                <a:solidFill>
                  <a:srgbClr val="000000"/>
                </a:solidFill>
                <a:latin typeface="Genev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2819400"/>
            <a:ext cx="2133600" cy="3581400"/>
          </a:xfrm>
        </p:spPr>
        <p:txBody>
          <a:bodyPr/>
          <a:lstStyle/>
          <a:p>
            <a:r>
              <a:rPr lang="en-US" sz="2800"/>
              <a:t>Muzzle used to prevent slave from eating or drinking too much.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3050" y="304800"/>
            <a:ext cx="5473700" cy="6248400"/>
          </a:xfrm>
          <a:noFill/>
          <a:ln/>
        </p:spPr>
      </p:pic>
      <p:pic>
        <p:nvPicPr>
          <p:cNvPr id="29703" name="amazinggra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61722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609600"/>
          </a:xfrm>
        </p:spPr>
        <p:txBody>
          <a:bodyPr/>
          <a:lstStyle/>
          <a:p>
            <a:r>
              <a:rPr lang="en-US" sz="2400">
                <a:latin typeface="Arial" charset="0"/>
              </a:rPr>
              <a:t>Slave Being Inspected</a:t>
            </a:r>
          </a:p>
        </p:txBody>
      </p:sp>
      <p:pic>
        <p:nvPicPr>
          <p:cNvPr id="44037" name="Picture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128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Wilson Chin, a branded slave in chains with various torture devices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4865688" cy="759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066800"/>
            <a:ext cx="36576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	Rev. Thomas Johnson, who spent 28 years as a slave, holding the type of whip and chains that were used on him during his captivity.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04800"/>
            <a:ext cx="4881563" cy="792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&#10;slave3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533400"/>
            <a:ext cx="4473575" cy="769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42672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-68263" y="533400"/>
            <a:ext cx="92122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Slave Collar</a:t>
            </a:r>
            <a:endParaRPr lang="en-US" sz="2000">
              <a:solidFill>
                <a:srgbClr val="000000"/>
              </a:solidFill>
              <a:effectLst/>
              <a:latin typeface="Arial" charset="0"/>
            </a:endParaRPr>
          </a:p>
          <a:p>
            <a:pPr algn="ctr"/>
            <a:r>
              <a:rPr lang="en-US" sz="2000">
                <a:solidFill>
                  <a:srgbClr val="000000"/>
                </a:solidFill>
                <a:effectLst/>
                <a:latin typeface="Arial" charset="0"/>
              </a:rPr>
              <a:t>c. 1840 </a:t>
            </a:r>
          </a:p>
          <a:p>
            <a:pPr algn="ctr"/>
            <a:r>
              <a:rPr lang="en-US" sz="2000">
                <a:solidFill>
                  <a:srgbClr val="000000"/>
                </a:solidFill>
                <a:effectLst/>
                <a:latin typeface="Arial" charset="0"/>
              </a:rPr>
              <a:t>The sound of this belled collar made any slave wearing it easier to locate. Resourceful slaves silenced the bells by stuffing them with mud.</a:t>
            </a:r>
            <a:endParaRPr lang="en-US" sz="130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 Youth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086600" cy="5954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1600" b="1">
                <a:solidFill>
                  <a:srgbClr val="000000"/>
                </a:solidFill>
                <a:latin typeface="Geneva"/>
              </a:rPr>
              <a:t>Richard and Drucilla Martin, Ages 92 and 102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280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0"/>
            <a:ext cx="2209800" cy="5867400"/>
          </a:xfrm>
        </p:spPr>
        <p:txBody>
          <a:bodyPr/>
          <a:lstStyle/>
          <a:p>
            <a:r>
              <a:rPr lang="en-US" sz="3200" b="1">
                <a:solidFill>
                  <a:srgbClr val="000000"/>
                </a:solidFill>
                <a:latin typeface="Arial" charset="0"/>
              </a:rPr>
              <a:t>Mollie Williams, </a:t>
            </a:r>
            <a:br>
              <a:rPr lang="en-US" sz="3200" b="1">
                <a:solidFill>
                  <a:srgbClr val="000000"/>
                </a:solidFill>
                <a:latin typeface="Arial" charset="0"/>
              </a:rPr>
            </a:br>
            <a:r>
              <a:rPr lang="en-US" sz="3200" b="1">
                <a:solidFill>
                  <a:srgbClr val="000000"/>
                </a:solidFill>
                <a:latin typeface="Arial" charset="0"/>
              </a:rPr>
              <a:t>Age 84</a:t>
            </a:r>
            <a:endParaRPr lang="en-US" sz="1600" b="1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48895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&#10;HoleInHat.jpg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-277813"/>
            <a:ext cx="5175250" cy="7135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533400"/>
            <a:ext cx="3124200" cy="6096000"/>
          </a:xfrm>
        </p:spPr>
        <p:txBody>
          <a:bodyPr/>
          <a:lstStyle/>
          <a:p>
            <a:r>
              <a:rPr lang="en-US" sz="2400" b="1">
                <a:solidFill>
                  <a:srgbClr val="000000"/>
                </a:solidFill>
                <a:latin typeface="Geneva"/>
              </a:rPr>
              <a:t>Tempie Herndon Durham, </a:t>
            </a:r>
            <a:br>
              <a:rPr lang="en-US" sz="2400" b="1">
                <a:solidFill>
                  <a:srgbClr val="000000"/>
                </a:solidFill>
                <a:latin typeface="Geneva"/>
              </a:rPr>
            </a:br>
            <a:r>
              <a:rPr lang="en-US" sz="2400" b="1">
                <a:solidFill>
                  <a:srgbClr val="000000"/>
                </a:solidFill>
                <a:latin typeface="Geneva"/>
              </a:rPr>
              <a:t>Age 103</a:t>
            </a:r>
            <a:endParaRPr lang="en-US" sz="1600" b="1">
              <a:solidFill>
                <a:srgbClr val="000000"/>
              </a:solidFill>
              <a:latin typeface="Geneva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3400"/>
            <a:ext cx="4581525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gravestone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-1752600"/>
            <a:ext cx="6413500" cy="914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Devices used in Capture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525" y="1157288"/>
            <a:ext cx="4292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/>
              <a:t>Bibliography</a:t>
            </a:r>
          </a:p>
        </p:txBody>
      </p:sp>
      <p:graphicFrame>
        <p:nvGraphicFramePr>
          <p:cNvPr id="4163" name="Group 67"/>
          <p:cNvGraphicFramePr>
            <a:graphicFrameLocks noGrp="1"/>
          </p:cNvGraphicFramePr>
          <p:nvPr>
            <p:ph type="tbl" idx="1"/>
          </p:nvPr>
        </p:nvGraphicFramePr>
        <p:xfrm>
          <a:off x="304800" y="1254125"/>
          <a:ext cx="8610600" cy="5627371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http://blackhistory.eb.com/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http://www.rev.net/~hmcmanus/slave.html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http://memory.loc.gov/ammem/snhtml/snintro01.html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http://lsm.crt.state.la.us/education/lesson9.htm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http://www.eca.com.ve/wtutor/juli/gallery.htm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http://www.pbs.org/wgbh/aia/part1/1h300.html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http://149.123.1.8/schomburg/images_aa19/slavery.cfm?sozl0636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http://www.spartacus.schoolnet.co.uk/USAShenson.htm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http://www.manznet.com/sycamore/newcivilpicturesofslavery.html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http://www.cms.ccsd.k12.co.us/ss/SONY/psbeta2/slavpho2.htm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</a:rPr>
                        <a:t>http://www.angelfire.com/pa/doindunbar/slaves.html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Captives in Africa</a:t>
            </a:r>
          </a:p>
        </p:txBody>
      </p:sp>
      <p:pic>
        <p:nvPicPr>
          <p:cNvPr id="38919" name="Picture 1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28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400800"/>
            <a:ext cx="7772400" cy="457200"/>
          </a:xfrm>
        </p:spPr>
        <p:txBody>
          <a:bodyPr/>
          <a:lstStyle/>
          <a:p>
            <a:r>
              <a:rPr lang="en-US" sz="1800">
                <a:latin typeface="Arial" charset="0"/>
              </a:rPr>
              <a:t>Plans of a ship for transporting slaves, 1790</a:t>
            </a:r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59801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deat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406400" cy="40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Placing into the Hold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38263"/>
            <a:ext cx="7848600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2000" b="1" i="1">
                <a:solidFill>
                  <a:srgbClr val="330000"/>
                </a:solidFill>
                <a:latin typeface="Arial" charset="0"/>
              </a:rPr>
              <a:t>Interior of a Slave Ship</a:t>
            </a:r>
            <a:r>
              <a:rPr lang="en-US" sz="2000" b="1">
                <a:solidFill>
                  <a:srgbClr val="330000"/>
                </a:solidFill>
                <a:latin typeface="Arial" charset="0"/>
              </a:rPr>
              <a:t/>
            </a:r>
            <a:br>
              <a:rPr lang="en-US" sz="2000" b="1">
                <a:solidFill>
                  <a:srgbClr val="330000"/>
                </a:solidFill>
                <a:latin typeface="Arial" charset="0"/>
              </a:rPr>
            </a:br>
            <a:r>
              <a:rPr lang="en-US" sz="2000" b="1">
                <a:solidFill>
                  <a:srgbClr val="330000"/>
                </a:solidFill>
                <a:latin typeface="Arial" charset="0"/>
              </a:rPr>
              <a:t>reveals how hundreds of slaves could be held.</a:t>
            </a:r>
            <a:br>
              <a:rPr lang="en-US" sz="2000" b="1">
                <a:solidFill>
                  <a:srgbClr val="330000"/>
                </a:solidFill>
                <a:latin typeface="Arial" charset="0"/>
              </a:rPr>
            </a:br>
            <a:endParaRPr lang="en-US" sz="1600">
              <a:solidFill>
                <a:srgbClr val="330000"/>
              </a:solidFill>
              <a:latin typeface="Times New Roman" pitchFamily="18" charset="0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524000"/>
            <a:ext cx="7848600" cy="3597275"/>
          </a:xfrm>
          <a:noFill/>
          <a:ln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38200" y="5562600"/>
            <a:ext cx="769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330000"/>
                </a:solidFill>
                <a:effectLst/>
                <a:latin typeface="Arial" charset="0"/>
              </a:rPr>
              <a:t>Tightly packed and confined in an area</a:t>
            </a:r>
            <a:br>
              <a:rPr lang="en-US" sz="2000">
                <a:solidFill>
                  <a:srgbClr val="330000"/>
                </a:solidFill>
                <a:effectLst/>
                <a:latin typeface="Arial" charset="0"/>
              </a:rPr>
            </a:br>
            <a:r>
              <a:rPr lang="en-US" sz="2000">
                <a:solidFill>
                  <a:srgbClr val="330000"/>
                </a:solidFill>
                <a:effectLst/>
                <a:latin typeface="Arial" charset="0"/>
              </a:rPr>
              <a:t> with just barely enough room to sit up, </a:t>
            </a:r>
            <a:br>
              <a:rPr lang="en-US" sz="2000">
                <a:solidFill>
                  <a:srgbClr val="330000"/>
                </a:solidFill>
                <a:effectLst/>
                <a:latin typeface="Arial" charset="0"/>
              </a:rPr>
            </a:br>
            <a:r>
              <a:rPr lang="en-US" sz="2000">
                <a:solidFill>
                  <a:srgbClr val="330000"/>
                </a:solidFill>
                <a:effectLst/>
                <a:latin typeface="Arial" charset="0"/>
              </a:rPr>
              <a:t>slaves were known to die from a lack of breathable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677</Words>
  <Application>Microsoft PowerPoint</Application>
  <PresentationFormat>Pokaz na ekranie (4:3)</PresentationFormat>
  <Paragraphs>72</Paragraphs>
  <Slides>50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6" baseType="lpstr">
      <vt:lpstr>Times</vt:lpstr>
      <vt:lpstr>Arial</vt:lpstr>
      <vt:lpstr>Times New Roman</vt:lpstr>
      <vt:lpstr>Helvetica</vt:lpstr>
      <vt:lpstr>Geneva</vt:lpstr>
      <vt:lpstr>Blank</vt:lpstr>
      <vt:lpstr>Plight of a People</vt:lpstr>
      <vt:lpstr>“The Slave Trade”  Painted in 1791 by George Morland</vt:lpstr>
      <vt:lpstr>A long march lasting several months was not uncommon  for slaved headed to the New World. </vt:lpstr>
      <vt:lpstr>Slave Being Inspected</vt:lpstr>
      <vt:lpstr>Devices used in Capture</vt:lpstr>
      <vt:lpstr>Fresh Captives in Africa</vt:lpstr>
      <vt:lpstr>Plans of a ship for transporting slaves, 1790</vt:lpstr>
      <vt:lpstr>Placing into the Hold</vt:lpstr>
      <vt:lpstr>Interior of a Slave Ship reveals how hundreds of slaves could be held. </vt:lpstr>
      <vt:lpstr>Published in the June 2, 1860 issue of Harper's Weekly,  The Slave Deck of the Bark "Wildfire"  illustrated how Africans traveled on the upper deck of the ship. </vt:lpstr>
      <vt:lpstr>Throwing Diseased People Overboard</vt:lpstr>
      <vt:lpstr>Slajd 12</vt:lpstr>
      <vt:lpstr>A Broadside for Sale of Slaves </vt:lpstr>
      <vt:lpstr>Slave Pens in Alexandria, VA</vt:lpstr>
      <vt:lpstr>Slave Auction House</vt:lpstr>
      <vt:lpstr>Slave Auction</vt:lpstr>
      <vt:lpstr>Dealers Inspecting an African American  at a Slave Auction in Virginia Harper's Weekly; February 16, 1861</vt:lpstr>
      <vt:lpstr>Slave Auction in Virginia</vt:lpstr>
      <vt:lpstr>Receipt given Judge S. Williams of Eufaula by Eliza Wallace in payment of $500.00  for a man, Jan. 20, 1840.</vt:lpstr>
      <vt:lpstr>Picking Cotton</vt:lpstr>
      <vt:lpstr>Slajd 21</vt:lpstr>
      <vt:lpstr>  Slaves preparing cotton for the cotton gin on a plantation  near Beaufort, S.C., 1862</vt:lpstr>
      <vt:lpstr>E. Degas, New Orleans Cotton Exchange </vt:lpstr>
      <vt:lpstr>Slajd 24</vt:lpstr>
      <vt:lpstr>A Sugar Plantation in 1823</vt:lpstr>
      <vt:lpstr>Slave Quarters, c. 1860 This slave quarter complex was located on a plantation near Bunkie, Louisiana. In the background is a large sugar house. </vt:lpstr>
      <vt:lpstr>A Slave Family Outside Their Cabin</vt:lpstr>
      <vt:lpstr>Slajd 28</vt:lpstr>
      <vt:lpstr>Abraham Jones' Back Yard </vt:lpstr>
      <vt:lpstr>Slajd 30</vt:lpstr>
      <vt:lpstr>Five Generations at the Smith Plantation</vt:lpstr>
      <vt:lpstr>A Slave Cabin in Barbour County, near Eufala, Alabama</vt:lpstr>
      <vt:lpstr>She uses the large battered tin can for a stove and does her cooking on it. Aunt Julia Ann is an ex-slave and  was grown when the Civil "Wah broke out." </vt:lpstr>
      <vt:lpstr>Slajd 34</vt:lpstr>
      <vt:lpstr>Charlie Crump and Granddaughter</vt:lpstr>
      <vt:lpstr>Slave Quarters</vt:lpstr>
      <vt:lpstr> An African American Family, Outside the Slave Quarters  The Hermitage Plantation, Savannah, Georgia</vt:lpstr>
      <vt:lpstr>Paid by Judge S. Williams of Eufaula Dec. 20, 1849  for Jane, a woman aged 18 and her son Henry, one year old. </vt:lpstr>
      <vt:lpstr>Slajd 39</vt:lpstr>
      <vt:lpstr>Slajd 40</vt:lpstr>
      <vt:lpstr>Slajd 41</vt:lpstr>
      <vt:lpstr>Slajd 42</vt:lpstr>
      <vt:lpstr>Slajd 43</vt:lpstr>
      <vt:lpstr>Slajd 44</vt:lpstr>
      <vt:lpstr>Richard and Drucilla Martin, Ages 92 and 102</vt:lpstr>
      <vt:lpstr>Mollie Williams,  Age 84</vt:lpstr>
      <vt:lpstr>Slajd 47</vt:lpstr>
      <vt:lpstr>Tempie Herndon Durham,  Age 103</vt:lpstr>
      <vt:lpstr>gravestone</vt:lpstr>
      <vt:lpstr>Bibliography</vt:lpstr>
    </vt:vector>
  </TitlesOfParts>
  <Company>pcsd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pcsd</dc:creator>
  <cp:lastModifiedBy>User</cp:lastModifiedBy>
  <cp:revision>34</cp:revision>
  <dcterms:created xsi:type="dcterms:W3CDTF">2001-06-26T04:18:11Z</dcterms:created>
  <dcterms:modified xsi:type="dcterms:W3CDTF">2018-01-01T14:34:02Z</dcterms:modified>
</cp:coreProperties>
</file>