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62" r:id="rId3"/>
    <p:sldId id="264" r:id="rId4"/>
    <p:sldId id="263" r:id="rId5"/>
    <p:sldId id="257" r:id="rId6"/>
    <p:sldId id="258" r:id="rId7"/>
    <p:sldId id="259" r:id="rId8"/>
    <p:sldId id="260" r:id="rId9"/>
    <p:sldId id="261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4915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pl-PL" sz="2400">
                <a:latin typeface="Times New Roman" pitchFamily="18" charset="0"/>
              </a:endParaRPr>
            </a:p>
          </p:txBody>
        </p:sp>
        <p:sp>
          <p:nvSpPr>
            <p:cNvPr id="4915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pl-PL" sz="2400">
                <a:latin typeface="Times New Roman" pitchFamily="18" charset="0"/>
              </a:endParaRPr>
            </a:p>
          </p:txBody>
        </p:sp>
        <p:sp>
          <p:nvSpPr>
            <p:cNvPr id="4915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sp>
        <p:nvSpPr>
          <p:cNvPr id="4915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9161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9162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E30037C-D4B5-4D3B-89CF-D527C560F4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22220-BCAE-4DCC-897B-A94B96D254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5F545-8DC3-4DE3-AEB7-489AAC08A1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334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2385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CBCBF59-C315-47A5-BADF-F9D9FB82F3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86300" y="1828800"/>
            <a:ext cx="4000500" cy="19431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86300" y="3924300"/>
            <a:ext cx="4000500" cy="19431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5334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2385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BFE7AF7-35E7-4F5C-AB59-E42B63E85B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048680-5200-4A8E-9878-EC490B4AD3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D1740-E8C4-4AC7-90ED-8AE86B931C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7C3E5E-4BB0-4A62-B74A-3E2B74F0E6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C22DA-3B69-486C-9276-23AEC69048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2F67F-46C2-4059-84F8-219582332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8154E-77BC-45BC-BA40-BF0B6A6659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23B8F-31C2-4818-A812-50FDA17360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66EBA-6C58-4136-8463-9263FFF130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48131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pl-PL" sz="2400">
                <a:latin typeface="Times New Roman" pitchFamily="18" charset="0"/>
              </a:endParaRPr>
            </a:p>
          </p:txBody>
        </p:sp>
        <p:sp>
          <p:nvSpPr>
            <p:cNvPr id="48132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pl-PL" sz="2400">
                <a:latin typeface="Times New Roman" pitchFamily="18" charset="0"/>
              </a:endParaRPr>
            </a:p>
          </p:txBody>
        </p:sp>
        <p:sp>
          <p:nvSpPr>
            <p:cNvPr id="48133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4813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813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813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1AB09CB-7D40-46FF-ADC2-D1854E55D3D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hitchcock.itc.virginia.edu/SlaveTrade/collection/large/NW0075.JPG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hitchcock.itc.virginia.edu/SlaveTrade/collection/large/NW0107.JPG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hitchcock.itc.virginia.edu/SlaveTrade/collection/large/HW0051.JPG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jpeg"/><Relationship Id="rId4" Type="http://schemas.openxmlformats.org/officeDocument/2006/relationships/hyperlink" Target="http://hitchcock.itc.virginia.edu/SlaveTrade/collection/large/NW0030.JPG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hitchcock.itc.virginia.edu/SlaveTrade/collection/large/E017.JPG" TargetMode="Externa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hitchcock.itc.virginia.edu/SlaveTrade/collection/large/H009.JPG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Slavery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Effects of the American Revolution and the Constitution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700"/>
              <a:t>Gradual abolition of slavery in the northern colonies</a:t>
            </a:r>
          </a:p>
          <a:p>
            <a:pPr>
              <a:lnSpc>
                <a:spcPct val="90000"/>
              </a:lnSpc>
            </a:pPr>
            <a:r>
              <a:rPr lang="en-US" sz="2700"/>
              <a:t>End of the Atlantic Slave Trade in 1808</a:t>
            </a:r>
          </a:p>
          <a:p>
            <a:pPr>
              <a:lnSpc>
                <a:spcPct val="90000"/>
              </a:lnSpc>
            </a:pPr>
            <a:r>
              <a:rPr lang="en-US" sz="2700"/>
              <a:t>Entrenchment of slavery in the South with the invention of the cotton gin in 1793 by Eli Whitney</a:t>
            </a:r>
          </a:p>
          <a:p>
            <a:pPr>
              <a:lnSpc>
                <a:spcPct val="90000"/>
              </a:lnSpc>
            </a:pPr>
            <a:endParaRPr lang="en-US" sz="2700"/>
          </a:p>
        </p:txBody>
      </p:sp>
      <p:sp>
        <p:nvSpPr>
          <p:cNvPr id="13316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l-PL" sz="2700"/>
          </a:p>
        </p:txBody>
      </p:sp>
      <p:pic>
        <p:nvPicPr>
          <p:cNvPr id="13320" name="Picture 8" descr="NW0075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752600"/>
            <a:ext cx="3962400" cy="426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Life of a Slave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700"/>
              <a:t>Most slaves had Sundays off and they went to church.</a:t>
            </a:r>
          </a:p>
          <a:p>
            <a:r>
              <a:rPr lang="en-US" sz="2700"/>
              <a:t>Most slaves could not read or write, and it was illegal for them to learn.</a:t>
            </a:r>
          </a:p>
          <a:p>
            <a:r>
              <a:rPr lang="en-US" sz="2700"/>
              <a:t>Slave Codes-They could not:  leave their home without a pass, carry a weapon, gather in groups,  own property, legally marry, defend themselves against a white person, or speak in court.</a:t>
            </a:r>
          </a:p>
          <a:p>
            <a:endParaRPr lang="en-US" sz="27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Resistance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Flight-Slaves would runaway.</a:t>
            </a:r>
          </a:p>
          <a:p>
            <a:pPr>
              <a:lnSpc>
                <a:spcPct val="90000"/>
              </a:lnSpc>
            </a:pPr>
            <a:r>
              <a:rPr lang="en-US" sz="2100"/>
              <a:t>Truancy-Flight for a short amount of time and then the slave came back.</a:t>
            </a:r>
          </a:p>
          <a:p>
            <a:pPr>
              <a:lnSpc>
                <a:spcPct val="90000"/>
              </a:lnSpc>
            </a:pPr>
            <a:r>
              <a:rPr lang="en-US" sz="2100"/>
              <a:t>Refusal to reproduce-Women refused to have children.</a:t>
            </a:r>
          </a:p>
          <a:p>
            <a:pPr>
              <a:lnSpc>
                <a:spcPct val="90000"/>
              </a:lnSpc>
            </a:pPr>
            <a:r>
              <a:rPr lang="en-US" sz="2100"/>
              <a:t>Covert Action-Slaves would sometimes kill animals, destroy crops, start fires, steal stuff, break tools, poison food.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l-PL" sz="2000"/>
          </a:p>
        </p:txBody>
      </p:sp>
      <p:pic>
        <p:nvPicPr>
          <p:cNvPr id="16390" name="Picture 6" descr="NW0107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676400"/>
            <a:ext cx="41910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Violence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4 major slave revolts-</a:t>
            </a:r>
          </a:p>
          <a:p>
            <a:pPr lvl="1">
              <a:lnSpc>
                <a:spcPct val="90000"/>
              </a:lnSpc>
            </a:pPr>
            <a:r>
              <a:rPr lang="en-US"/>
              <a:t>Stono Rebellion-failed revolt in South Carolina in 1739</a:t>
            </a:r>
          </a:p>
          <a:p>
            <a:pPr lvl="1">
              <a:lnSpc>
                <a:spcPct val="90000"/>
              </a:lnSpc>
            </a:pPr>
            <a:r>
              <a:rPr lang="en-US"/>
              <a:t>Gabriel Prosser-led failed revolt in Virginia in 1800</a:t>
            </a:r>
          </a:p>
          <a:p>
            <a:pPr lvl="1">
              <a:lnSpc>
                <a:spcPct val="90000"/>
              </a:lnSpc>
            </a:pPr>
            <a:r>
              <a:rPr lang="en-US"/>
              <a:t>Denmark Vessey-led failed revolt in South Carolina in 1822</a:t>
            </a:r>
          </a:p>
          <a:p>
            <a:pPr lvl="1">
              <a:lnSpc>
                <a:spcPct val="90000"/>
              </a:lnSpc>
            </a:pPr>
            <a:r>
              <a:rPr lang="en-US"/>
              <a:t>Nat Turner-killed 60 white people in Virginia in 1831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Punishment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700"/>
              <a:t>Slaves were often brutally punished for misbehaving.</a:t>
            </a:r>
          </a:p>
          <a:p>
            <a:r>
              <a:rPr lang="en-US" sz="2700"/>
              <a:t>Punishments included:  whipping, branding, being sold, gagged (silence), and other torturous methods were used.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sz="quarter" idx="3"/>
          </p:nvPr>
        </p:nvSpPr>
        <p:spPr>
          <a:xfrm>
            <a:off x="4686300" y="3916363"/>
            <a:ext cx="4000500" cy="1951037"/>
          </a:xfrm>
        </p:spPr>
        <p:txBody>
          <a:bodyPr/>
          <a:lstStyle/>
          <a:p>
            <a:endParaRPr lang="pl-PL" sz="2200"/>
          </a:p>
        </p:txBody>
      </p:sp>
      <p:pic>
        <p:nvPicPr>
          <p:cNvPr id="19463" name="Picture 7" descr="HW005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286000"/>
            <a:ext cx="3886200" cy="3733800"/>
          </a:xfrm>
          <a:prstGeom prst="rect">
            <a:avLst/>
          </a:prstGeom>
          <a:noFill/>
        </p:spPr>
      </p:pic>
      <p:pic>
        <p:nvPicPr>
          <p:cNvPr id="19465" name="Picture 9" descr="NW0030">
            <a:hlinkClick r:id="rId4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6477000" y="304800"/>
            <a:ext cx="1465263" cy="18811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Compromise of 1850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California comes in the Union (United States) as a free state</a:t>
            </a:r>
          </a:p>
          <a:p>
            <a:r>
              <a:rPr lang="en-US"/>
              <a:t>Utah and New Mexico territories are created-no mention of slavery </a:t>
            </a:r>
          </a:p>
          <a:p>
            <a:r>
              <a:rPr lang="en-US"/>
              <a:t>Outlaws slave trade in Washington, D.C.</a:t>
            </a:r>
          </a:p>
          <a:p>
            <a:r>
              <a:rPr lang="en-US"/>
              <a:t>Fugitive Slave Act-requires northerners to return escaped slaves to masters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Dred Scott Decision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700"/>
              <a:t>Dred Scott was a slave who was taken to a free territory by his owner.  </a:t>
            </a:r>
          </a:p>
          <a:p>
            <a:r>
              <a:rPr lang="en-US" sz="2700"/>
              <a:t>He sued for his freedom because he lived in the free territory.</a:t>
            </a:r>
          </a:p>
          <a:p>
            <a:r>
              <a:rPr lang="en-US" sz="2700"/>
              <a:t>His case went all the way to the Supreme Court, where Scott loses because he was not considered a citizen, thus could not sue in federal court.  (He was “property” and could be taken anywhere.)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Election of 1860 and the Start of the Civil War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Abraham Lincoln was elected president in 1860 without any southern electoral votes.</a:t>
            </a:r>
          </a:p>
          <a:p>
            <a:pPr>
              <a:lnSpc>
                <a:spcPct val="90000"/>
              </a:lnSpc>
            </a:pPr>
            <a:r>
              <a:rPr lang="en-US" sz="2000"/>
              <a:t>Many southern states quickly seceded from the Union, South Carolina leading the way.</a:t>
            </a:r>
          </a:p>
          <a:p>
            <a:pPr>
              <a:lnSpc>
                <a:spcPct val="90000"/>
              </a:lnSpc>
            </a:pPr>
            <a:r>
              <a:rPr lang="en-US" sz="2000"/>
              <a:t>Southern troops fired upon Fort Sumter, starting the Civil War.</a:t>
            </a:r>
          </a:p>
          <a:p>
            <a:pPr>
              <a:lnSpc>
                <a:spcPct val="90000"/>
              </a:lnSpc>
            </a:pPr>
            <a:r>
              <a:rPr lang="en-US" sz="2000"/>
              <a:t>The North fought to preserve the Union, while the South fought to preserve slavery.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</p:txBody>
      </p:sp>
      <p:sp>
        <p:nvSpPr>
          <p:cNvPr id="51204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l-PL" sz="2000"/>
          </a:p>
        </p:txBody>
      </p:sp>
      <p:pic>
        <p:nvPicPr>
          <p:cNvPr id="51206" name="Picture 6" descr="sum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1752600"/>
            <a:ext cx="4267200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Civil War and the Emancipation Proclamation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Early in the war, Lincoln began to think about ending slavery in the South to help end the war.</a:t>
            </a:r>
          </a:p>
          <a:p>
            <a:pPr>
              <a:lnSpc>
                <a:spcPct val="90000"/>
              </a:lnSpc>
            </a:pPr>
            <a:r>
              <a:rPr lang="en-US" sz="2000"/>
              <a:t>On September 22, 1862 he issued the Emancipation Proclamation which declared an end to slavery in the states in rebellion on January 1, 1863.</a:t>
            </a:r>
          </a:p>
          <a:p>
            <a:pPr>
              <a:lnSpc>
                <a:spcPct val="90000"/>
              </a:lnSpc>
            </a:pPr>
            <a:r>
              <a:rPr lang="en-US" sz="2000"/>
              <a:t>What did it do?  Nothing.  It only freed slaves in the states that had seceded.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  <p:pic>
        <p:nvPicPr>
          <p:cNvPr id="52232" name="Picture 8" descr="LINC0508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21275" y="1828800"/>
            <a:ext cx="3128963" cy="40386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End of the Civil War and the 13</a:t>
            </a:r>
            <a:r>
              <a:rPr lang="en-US" sz="4000" baseline="30000"/>
              <a:t>th</a:t>
            </a:r>
            <a:r>
              <a:rPr lang="en-US" sz="4000"/>
              <a:t> Amendment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300"/>
              <a:t>The South lost, and the states were forced to accept the 13</a:t>
            </a:r>
            <a:r>
              <a:rPr lang="en-US" sz="2300" baseline="30000"/>
              <a:t>th</a:t>
            </a:r>
            <a:r>
              <a:rPr lang="en-US" sz="2300"/>
              <a:t> Amendment to the Constitution before they could be readmitted into the Union.</a:t>
            </a:r>
          </a:p>
          <a:p>
            <a:pPr>
              <a:lnSpc>
                <a:spcPct val="90000"/>
              </a:lnSpc>
            </a:pPr>
            <a:r>
              <a:rPr lang="en-US" sz="2300"/>
              <a:t>13</a:t>
            </a:r>
            <a:r>
              <a:rPr lang="en-US" sz="2300" baseline="30000"/>
              <a:t>th</a:t>
            </a:r>
            <a:r>
              <a:rPr lang="en-US" sz="2300"/>
              <a:t> Amendment-It abolished slavery in the United States.</a:t>
            </a:r>
          </a:p>
          <a:p>
            <a:pPr>
              <a:lnSpc>
                <a:spcPct val="90000"/>
              </a:lnSpc>
            </a:pPr>
            <a:r>
              <a:rPr lang="en-US" sz="2300"/>
              <a:t>It was ratified in 1865.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l-PL" sz="2300"/>
          </a:p>
        </p:txBody>
      </p:sp>
      <p:pic>
        <p:nvPicPr>
          <p:cNvPr id="59398" name="Picture 6" descr="The 13th Amendment of the U.S. Constitutio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828800"/>
            <a:ext cx="4572000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Capture and the Middle Passage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sz="2700"/>
          </a:p>
          <a:p>
            <a:r>
              <a:rPr lang="en-US" sz="2700"/>
              <a:t>After capture, Africans were packed tightly into slave ships.</a:t>
            </a:r>
          </a:p>
          <a:p>
            <a:r>
              <a:rPr lang="en-US" sz="2700"/>
              <a:t>The death rate of the “passengers” was 50%.</a:t>
            </a:r>
          </a:p>
          <a:p>
            <a:endParaRPr lang="en-US" sz="2700"/>
          </a:p>
          <a:p>
            <a:endParaRPr lang="en-US" sz="2700"/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524000"/>
            <a:ext cx="4038600" cy="4525963"/>
          </a:xfrm>
        </p:spPr>
        <p:txBody>
          <a:bodyPr/>
          <a:lstStyle/>
          <a:p>
            <a:endParaRPr lang="pl-PL" sz="2700"/>
          </a:p>
        </p:txBody>
      </p:sp>
      <p:pic>
        <p:nvPicPr>
          <p:cNvPr id="9222" name="Picture 6" descr="E017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676400"/>
            <a:ext cx="39624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End</a:t>
            </a:r>
          </a:p>
        </p:txBody>
      </p:sp>
      <p:pic>
        <p:nvPicPr>
          <p:cNvPr id="61445" name="Picture 5" descr="MMAG00373_0000[1]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743200" y="1828800"/>
            <a:ext cx="3810000" cy="3663950"/>
          </a:xfrm>
        </p:spPr>
      </p:pic>
      <p:pic>
        <p:nvPicPr>
          <p:cNvPr id="61447" name="Picture 7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wavAudioFile r:embed="rId1" name="MSSN00497A0000[1].wav"/>
          </p:nvPr>
        </p:nvPicPr>
        <p:blipFill>
          <a:blip r:embed="rId4"/>
          <a:srcRect/>
          <a:stretch>
            <a:fillRect/>
          </a:stretch>
        </p:blipFill>
        <p:spPr>
          <a:xfrm>
            <a:off x="4343400" y="57150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83" fill="hold"/>
                                        <p:tgtEl>
                                          <p:spTgt spid="614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4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/>
              <a:t>The Middle Passage</a:t>
            </a:r>
          </a:p>
        </p:txBody>
      </p:sp>
      <p:pic>
        <p:nvPicPr>
          <p:cNvPr id="12292" name="Picture 4" descr="map1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447800"/>
            <a:ext cx="7467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Destination, Auction, and Seasoning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700"/>
              <a:t>Most Africans landed in Brazil with the least number landing in North America.</a:t>
            </a:r>
          </a:p>
          <a:p>
            <a:r>
              <a:rPr lang="en-US" sz="2700"/>
              <a:t>Slaves were auctioned off to the highest bidder.</a:t>
            </a:r>
          </a:p>
          <a:p>
            <a:r>
              <a:rPr lang="en-US" sz="2700"/>
              <a:t>Slaves were put through a process of “seasoning” to get them ready for work.</a:t>
            </a:r>
          </a:p>
          <a:p>
            <a:r>
              <a:rPr lang="en-US" sz="2700"/>
              <a:t>They learned an European language, were named an European name, and were shown labor requirements.</a:t>
            </a:r>
          </a:p>
          <a:p>
            <a:endParaRPr lang="en-US" sz="2700"/>
          </a:p>
          <a:p>
            <a:endParaRPr lang="en-US" sz="27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Beginnings of Slavery in the United States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sz="2300"/>
          </a:p>
          <a:p>
            <a:r>
              <a:rPr lang="en-US" sz="2300"/>
              <a:t>The Portuguese and Spanish had already brought Africans to South and Latin America.</a:t>
            </a:r>
          </a:p>
          <a:p>
            <a:r>
              <a:rPr lang="en-US" sz="2300"/>
              <a:t>In 1619, the first Africans were brought to the colony Jamestown, Virginia by the Dutch.</a:t>
            </a:r>
          </a:p>
          <a:p>
            <a:endParaRPr lang="en-US" sz="2300"/>
          </a:p>
        </p:txBody>
      </p:sp>
      <p:sp>
        <p:nvSpPr>
          <p:cNvPr id="3076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pl-PL" sz="2300"/>
          </a:p>
        </p:txBody>
      </p:sp>
      <p:pic>
        <p:nvPicPr>
          <p:cNvPr id="3078" name="Picture 6" descr="H009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524000"/>
            <a:ext cx="411480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Why Not Enslave the Native Population?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Native Americans were highly likely to catch European diseases.</a:t>
            </a:r>
          </a:p>
          <a:p>
            <a:r>
              <a:rPr lang="en-US"/>
              <a:t>They were familiar with the terrain and could escape easier.</a:t>
            </a:r>
          </a:p>
          <a:p>
            <a:r>
              <a:rPr lang="en-US"/>
              <a:t>They had political allies that could fight against the “owners.”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Reasons for Using Enslaved African Labor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700"/>
              <a:t>Proximity-It only took 2-6 weeks to get to the colonies from the Caribbean at first.</a:t>
            </a:r>
          </a:p>
          <a:p>
            <a:pPr>
              <a:lnSpc>
                <a:spcPct val="90000"/>
              </a:lnSpc>
            </a:pPr>
            <a:r>
              <a:rPr lang="en-US" sz="2700"/>
              <a:t>Experience-They had previous experience and knowledge working in sugar and rice production.</a:t>
            </a:r>
          </a:p>
          <a:p>
            <a:pPr>
              <a:lnSpc>
                <a:spcPct val="90000"/>
              </a:lnSpc>
            </a:pPr>
            <a:r>
              <a:rPr lang="en-US" sz="2700"/>
              <a:t>Immunity from diseases-Less likely to get sick due to prolonged contact over centuries.</a:t>
            </a:r>
          </a:p>
          <a:p>
            <a:pPr>
              <a:lnSpc>
                <a:spcPct val="90000"/>
              </a:lnSpc>
            </a:pPr>
            <a:r>
              <a:rPr lang="en-US" sz="2700"/>
              <a:t>Low escape possibilities-They did not know the land, had no allies, and were highly visible because of skin color.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7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Anthony Johnson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He was an African brought to the colonies in the 1620s.</a:t>
            </a:r>
          </a:p>
          <a:p>
            <a:pPr>
              <a:lnSpc>
                <a:spcPct val="90000"/>
              </a:lnSpc>
            </a:pPr>
            <a:r>
              <a:rPr lang="en-US"/>
              <a:t>He obtained his freedom, and purchased 250 acres of land in Virginia. </a:t>
            </a:r>
          </a:p>
          <a:p>
            <a:pPr>
              <a:lnSpc>
                <a:spcPct val="90000"/>
              </a:lnSpc>
            </a:pPr>
            <a:r>
              <a:rPr lang="en-US"/>
              <a:t>He owned at least one slave and white indentured servants.</a:t>
            </a:r>
          </a:p>
          <a:p>
            <a:pPr>
              <a:lnSpc>
                <a:spcPct val="90000"/>
              </a:lnSpc>
            </a:pPr>
            <a:r>
              <a:rPr lang="en-US"/>
              <a:t>This shows that blacks were not thought of strictly as slaves until the 1660s.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Slavery in the Colonies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New England colonies-no large plantation systems; slaves lived in cities and small farms</a:t>
            </a:r>
          </a:p>
          <a:p>
            <a:pPr>
              <a:lnSpc>
                <a:spcPct val="90000"/>
              </a:lnSpc>
            </a:pPr>
            <a:r>
              <a:rPr lang="en-US"/>
              <a:t>Chesapeake Bay colonies-large tobacco plantations; center of the domestic slave trade</a:t>
            </a:r>
          </a:p>
          <a:p>
            <a:pPr>
              <a:lnSpc>
                <a:spcPct val="90000"/>
              </a:lnSpc>
            </a:pPr>
            <a:r>
              <a:rPr lang="en-US"/>
              <a:t>Carolinas and Georgia-large rice and cotton plantations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136</TotalTime>
  <Words>878</Words>
  <Application>Microsoft PowerPoint</Application>
  <PresentationFormat>Pokaz na ekranie (4:3)</PresentationFormat>
  <Paragraphs>78</Paragraphs>
  <Slides>20</Slides>
  <Notes>0</Notes>
  <HiddenSlides>0</HiddenSlides>
  <MMClips>1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4" baseType="lpstr">
      <vt:lpstr>Arial</vt:lpstr>
      <vt:lpstr>Times New Roman</vt:lpstr>
      <vt:lpstr>Wingdings</vt:lpstr>
      <vt:lpstr>Refined</vt:lpstr>
      <vt:lpstr>Slavery</vt:lpstr>
      <vt:lpstr>Capture and the Middle Passage</vt:lpstr>
      <vt:lpstr>The Middle Passage</vt:lpstr>
      <vt:lpstr>Destination, Auction, and Seasoning</vt:lpstr>
      <vt:lpstr>The Beginnings of Slavery in the United States</vt:lpstr>
      <vt:lpstr>Why Not Enslave the Native Population?</vt:lpstr>
      <vt:lpstr>Reasons for Using Enslaved African Labor</vt:lpstr>
      <vt:lpstr>Anthony Johnson</vt:lpstr>
      <vt:lpstr>Slavery in the Colonies</vt:lpstr>
      <vt:lpstr>The Effects of the American Revolution and the Constitution</vt:lpstr>
      <vt:lpstr>Life of a Slave</vt:lpstr>
      <vt:lpstr>Resistance</vt:lpstr>
      <vt:lpstr>Violence</vt:lpstr>
      <vt:lpstr>Punishment</vt:lpstr>
      <vt:lpstr>Compromise of 1850</vt:lpstr>
      <vt:lpstr>The Dred Scott Decision</vt:lpstr>
      <vt:lpstr>Election of 1860 and the Start of the Civil War</vt:lpstr>
      <vt:lpstr>The Civil War and the Emancipation Proclamation</vt:lpstr>
      <vt:lpstr>End of the Civil War and the 13th Amendment</vt:lpstr>
      <vt:lpstr>The End</vt:lpstr>
    </vt:vector>
  </TitlesOfParts>
  <Company>The University of Alabama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Slavery</dc:title>
  <dc:creator>gr-lab</dc:creator>
  <cp:lastModifiedBy>User</cp:lastModifiedBy>
  <cp:revision>3</cp:revision>
  <dcterms:created xsi:type="dcterms:W3CDTF">2005-01-28T00:11:35Z</dcterms:created>
  <dcterms:modified xsi:type="dcterms:W3CDTF">2018-01-01T14:23:55Z</dcterms:modified>
</cp:coreProperties>
</file>