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en-US"/>
    </a:defPPr>
    <a:lvl1pPr algn="l" rtl="0" eaLnBrk="0" fontAlgn="base" hangingPunct="0">
      <a:spcBef>
        <a:spcPct val="0"/>
      </a:spcBef>
      <a:spcAft>
        <a:spcPct val="0"/>
      </a:spcAft>
      <a:defRPr sz="4000" kern="1200">
        <a:solidFill>
          <a:schemeClr val="tx1"/>
        </a:solidFill>
        <a:latin typeface="Verdana" pitchFamily="1" charset="0"/>
        <a:ea typeface="+mn-ea"/>
        <a:cs typeface="+mn-cs"/>
      </a:defRPr>
    </a:lvl1pPr>
    <a:lvl2pPr marL="457200" algn="l" rtl="0" eaLnBrk="0" fontAlgn="base" hangingPunct="0">
      <a:spcBef>
        <a:spcPct val="0"/>
      </a:spcBef>
      <a:spcAft>
        <a:spcPct val="0"/>
      </a:spcAft>
      <a:defRPr sz="4000" kern="1200">
        <a:solidFill>
          <a:schemeClr val="tx1"/>
        </a:solidFill>
        <a:latin typeface="Verdana" pitchFamily="1" charset="0"/>
        <a:ea typeface="+mn-ea"/>
        <a:cs typeface="+mn-cs"/>
      </a:defRPr>
    </a:lvl2pPr>
    <a:lvl3pPr marL="914400" algn="l" rtl="0" eaLnBrk="0" fontAlgn="base" hangingPunct="0">
      <a:spcBef>
        <a:spcPct val="0"/>
      </a:spcBef>
      <a:spcAft>
        <a:spcPct val="0"/>
      </a:spcAft>
      <a:defRPr sz="4000" kern="1200">
        <a:solidFill>
          <a:schemeClr val="tx1"/>
        </a:solidFill>
        <a:latin typeface="Verdana" pitchFamily="1" charset="0"/>
        <a:ea typeface="+mn-ea"/>
        <a:cs typeface="+mn-cs"/>
      </a:defRPr>
    </a:lvl3pPr>
    <a:lvl4pPr marL="1371600" algn="l" rtl="0" eaLnBrk="0" fontAlgn="base" hangingPunct="0">
      <a:spcBef>
        <a:spcPct val="0"/>
      </a:spcBef>
      <a:spcAft>
        <a:spcPct val="0"/>
      </a:spcAft>
      <a:defRPr sz="4000" kern="1200">
        <a:solidFill>
          <a:schemeClr val="tx1"/>
        </a:solidFill>
        <a:latin typeface="Verdana" pitchFamily="1" charset="0"/>
        <a:ea typeface="+mn-ea"/>
        <a:cs typeface="+mn-cs"/>
      </a:defRPr>
    </a:lvl4pPr>
    <a:lvl5pPr marL="1828800" algn="l" rtl="0" eaLnBrk="0" fontAlgn="base" hangingPunct="0">
      <a:spcBef>
        <a:spcPct val="0"/>
      </a:spcBef>
      <a:spcAft>
        <a:spcPct val="0"/>
      </a:spcAft>
      <a:defRPr sz="4000" kern="1200">
        <a:solidFill>
          <a:schemeClr val="tx1"/>
        </a:solidFill>
        <a:latin typeface="Verdana" pitchFamily="1" charset="0"/>
        <a:ea typeface="+mn-ea"/>
        <a:cs typeface="+mn-cs"/>
      </a:defRPr>
    </a:lvl5pPr>
    <a:lvl6pPr marL="2286000" algn="l" defTabSz="914400" rtl="0" eaLnBrk="1" latinLnBrk="0" hangingPunct="1">
      <a:defRPr sz="4000" kern="1200">
        <a:solidFill>
          <a:schemeClr val="tx1"/>
        </a:solidFill>
        <a:latin typeface="Verdana" pitchFamily="1" charset="0"/>
        <a:ea typeface="+mn-ea"/>
        <a:cs typeface="+mn-cs"/>
      </a:defRPr>
    </a:lvl6pPr>
    <a:lvl7pPr marL="2743200" algn="l" defTabSz="914400" rtl="0" eaLnBrk="1" latinLnBrk="0" hangingPunct="1">
      <a:defRPr sz="4000" kern="1200">
        <a:solidFill>
          <a:schemeClr val="tx1"/>
        </a:solidFill>
        <a:latin typeface="Verdana" pitchFamily="1" charset="0"/>
        <a:ea typeface="+mn-ea"/>
        <a:cs typeface="+mn-cs"/>
      </a:defRPr>
    </a:lvl7pPr>
    <a:lvl8pPr marL="3200400" algn="l" defTabSz="914400" rtl="0" eaLnBrk="1" latinLnBrk="0" hangingPunct="1">
      <a:defRPr sz="4000" kern="1200">
        <a:solidFill>
          <a:schemeClr val="tx1"/>
        </a:solidFill>
        <a:latin typeface="Verdana" pitchFamily="1" charset="0"/>
        <a:ea typeface="+mn-ea"/>
        <a:cs typeface="+mn-cs"/>
      </a:defRPr>
    </a:lvl8pPr>
    <a:lvl9pPr marL="3657600" algn="l" defTabSz="914400" rtl="0" eaLnBrk="1" latinLnBrk="0" hangingPunct="1">
      <a:defRPr sz="4000" kern="1200">
        <a:solidFill>
          <a:schemeClr val="tx1"/>
        </a:solidFill>
        <a:latin typeface="Verdana"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73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734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73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73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73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90BCF40-5533-4D31-B190-5725804992C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75BB5A-A324-4AC8-9FCE-8C7BB529C5B8}" type="slidenum">
              <a:rPr lang="en-US"/>
              <a:pPr/>
              <a:t>1</a:t>
            </a:fld>
            <a:endParaRPr lang="en-US"/>
          </a:p>
        </p:txBody>
      </p:sp>
      <p:sp>
        <p:nvSpPr>
          <p:cNvPr id="58370" name="Rectangle 2"/>
          <p:cNvSpPr>
            <a:spLocks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3973BE-2C10-4D5B-9637-ADE72CA16F4D}" type="slidenum">
              <a:rPr lang="en-US"/>
              <a:pPr/>
              <a:t>10</a:t>
            </a:fld>
            <a:endParaRPr lang="en-US"/>
          </a:p>
        </p:txBody>
      </p:sp>
      <p:sp>
        <p:nvSpPr>
          <p:cNvPr id="67586" name="Rectangle 2"/>
          <p:cNvSpPr>
            <a:spLocks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DAA409-673B-4696-A1B9-930F769DBE78}" type="slidenum">
              <a:rPr lang="en-US"/>
              <a:pPr/>
              <a:t>11</a:t>
            </a:fld>
            <a:endParaRPr lang="en-US"/>
          </a:p>
        </p:txBody>
      </p:sp>
      <p:sp>
        <p:nvSpPr>
          <p:cNvPr id="68610" name="Rectangle 2"/>
          <p:cNvSpPr>
            <a:spLocks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2E957D-EC72-455F-9522-49CA9EB15D45}" type="slidenum">
              <a:rPr lang="en-US"/>
              <a:pPr/>
              <a:t>12</a:t>
            </a:fld>
            <a:endParaRPr lang="en-US"/>
          </a:p>
        </p:txBody>
      </p:sp>
      <p:sp>
        <p:nvSpPr>
          <p:cNvPr id="69634" name="Rectangle 2"/>
          <p:cNvSpPr>
            <a:spLocks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2DC95-C420-4688-B40E-8B40EE0483AF}" type="slidenum">
              <a:rPr lang="en-US"/>
              <a:pPr/>
              <a:t>13</a:t>
            </a:fld>
            <a:endParaRPr lang="en-US"/>
          </a:p>
        </p:txBody>
      </p:sp>
      <p:sp>
        <p:nvSpPr>
          <p:cNvPr id="70658" name="Rectangle 2"/>
          <p:cNvSpPr>
            <a:spLocks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9DEDB4-8E48-41A6-ABDD-E5D884152B12}" type="slidenum">
              <a:rPr lang="en-US"/>
              <a:pPr/>
              <a:t>14</a:t>
            </a:fld>
            <a:endParaRPr lang="en-US"/>
          </a:p>
        </p:txBody>
      </p:sp>
      <p:sp>
        <p:nvSpPr>
          <p:cNvPr id="71682" name="Rectangle 2"/>
          <p:cNvSpPr>
            <a:spLocks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7E67CD-2D07-4A46-AC5C-773123F213C9}" type="slidenum">
              <a:rPr lang="en-US"/>
              <a:pPr/>
              <a:t>15</a:t>
            </a:fld>
            <a:endParaRPr lang="en-US"/>
          </a:p>
        </p:txBody>
      </p:sp>
      <p:sp>
        <p:nvSpPr>
          <p:cNvPr id="72706" name="Rectangle 2"/>
          <p:cNvSpPr>
            <a:spLocks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620D0C-CFA5-4F51-BA49-2240466803C4}" type="slidenum">
              <a:rPr lang="en-US"/>
              <a:pPr/>
              <a:t>16</a:t>
            </a:fld>
            <a:endParaRPr lang="en-US"/>
          </a:p>
        </p:txBody>
      </p:sp>
      <p:sp>
        <p:nvSpPr>
          <p:cNvPr id="73730" name="Rectangle 2"/>
          <p:cNvSpPr>
            <a:spLocks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67DA9F-98B3-427A-B1B5-6F49B911CDCC}" type="slidenum">
              <a:rPr lang="en-US"/>
              <a:pPr/>
              <a:t>17</a:t>
            </a:fld>
            <a:endParaRPr lang="en-US"/>
          </a:p>
        </p:txBody>
      </p:sp>
      <p:sp>
        <p:nvSpPr>
          <p:cNvPr id="74754" name="Rectangle 2"/>
          <p:cNvSpPr>
            <a:spLocks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626855-FE0E-4430-BF7E-4BAB68CFA376}" type="slidenum">
              <a:rPr lang="en-US"/>
              <a:pPr/>
              <a:t>18</a:t>
            </a:fld>
            <a:endParaRPr lang="en-US"/>
          </a:p>
        </p:txBody>
      </p:sp>
      <p:sp>
        <p:nvSpPr>
          <p:cNvPr id="75778" name="Rectangle 2"/>
          <p:cNvSpPr>
            <a:spLocks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pl-P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E86312-B400-44BD-9366-A8593E33E17E}" type="slidenum">
              <a:rPr lang="en-US"/>
              <a:pPr/>
              <a:t>19</a:t>
            </a:fld>
            <a:endParaRPr lang="en-US"/>
          </a:p>
        </p:txBody>
      </p:sp>
      <p:sp>
        <p:nvSpPr>
          <p:cNvPr id="76802" name="Rectangle 2"/>
          <p:cNvSpPr>
            <a:spLocks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F19987-375E-4FD5-8694-C2BF80AB9583}" type="slidenum">
              <a:rPr lang="en-US"/>
              <a:pPr/>
              <a:t>2</a:t>
            </a:fld>
            <a:endParaRPr lang="en-US"/>
          </a:p>
        </p:txBody>
      </p:sp>
      <p:sp>
        <p:nvSpPr>
          <p:cNvPr id="59394" name="Rectangle 2"/>
          <p:cNvSpPr>
            <a:spLocks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D52DA2-AD6C-4D2A-A12F-BD3374FF05BD}" type="slidenum">
              <a:rPr lang="en-US"/>
              <a:pPr/>
              <a:t>20</a:t>
            </a:fld>
            <a:endParaRPr lang="en-US"/>
          </a:p>
        </p:txBody>
      </p:sp>
      <p:sp>
        <p:nvSpPr>
          <p:cNvPr id="77826" name="Rectangle 2"/>
          <p:cNvSpPr>
            <a:spLocks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0ECAAC-5F8B-4E42-8681-4C1856EB8914}" type="slidenum">
              <a:rPr lang="en-US"/>
              <a:pPr/>
              <a:t>21</a:t>
            </a:fld>
            <a:endParaRPr lang="en-US"/>
          </a:p>
        </p:txBody>
      </p:sp>
      <p:sp>
        <p:nvSpPr>
          <p:cNvPr id="78850" name="Rectangle 2"/>
          <p:cNvSpPr>
            <a:spLocks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9B25E5-E1E4-4F8E-A904-7B79FD6A43E7}" type="slidenum">
              <a:rPr lang="en-US"/>
              <a:pPr/>
              <a:t>22</a:t>
            </a:fld>
            <a:endParaRPr lang="en-US"/>
          </a:p>
        </p:txBody>
      </p:sp>
      <p:sp>
        <p:nvSpPr>
          <p:cNvPr id="79874" name="Rectangle 2"/>
          <p:cNvSpPr>
            <a:spLocks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A8EFAC-172D-466E-9DEE-4CC554BCC664}" type="slidenum">
              <a:rPr lang="en-US"/>
              <a:pPr/>
              <a:t>23</a:t>
            </a:fld>
            <a:endParaRPr lang="en-US"/>
          </a:p>
        </p:txBody>
      </p:sp>
      <p:sp>
        <p:nvSpPr>
          <p:cNvPr id="80898" name="Rectangle 2"/>
          <p:cNvSpPr>
            <a:spLocks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9C5755-15E0-48D0-8D8D-8D2919EBB246}" type="slidenum">
              <a:rPr lang="en-US"/>
              <a:pPr/>
              <a:t>24</a:t>
            </a:fld>
            <a:endParaRPr lang="en-US"/>
          </a:p>
        </p:txBody>
      </p:sp>
      <p:sp>
        <p:nvSpPr>
          <p:cNvPr id="81922" name="Rectangle 2"/>
          <p:cNvSpPr>
            <a:spLocks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4989CB-E4C1-4E26-9D56-2219374DF464}" type="slidenum">
              <a:rPr lang="en-US"/>
              <a:pPr/>
              <a:t>25</a:t>
            </a:fld>
            <a:endParaRPr lang="en-US"/>
          </a:p>
        </p:txBody>
      </p:sp>
      <p:sp>
        <p:nvSpPr>
          <p:cNvPr id="82946" name="Rectangle 2"/>
          <p:cNvSpPr>
            <a:spLocks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D8545F-A207-4945-A409-11E62A4C0CC3}" type="slidenum">
              <a:rPr lang="en-US"/>
              <a:pPr/>
              <a:t>26</a:t>
            </a:fld>
            <a:endParaRPr lang="en-US"/>
          </a:p>
        </p:txBody>
      </p:sp>
      <p:sp>
        <p:nvSpPr>
          <p:cNvPr id="83970" name="Rectangle 2"/>
          <p:cNvSpPr>
            <a:spLocks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85DAB5-A452-42F9-9347-919519205F48}" type="slidenum">
              <a:rPr lang="en-US"/>
              <a:pPr/>
              <a:t>27</a:t>
            </a:fld>
            <a:endParaRPr lang="en-US"/>
          </a:p>
        </p:txBody>
      </p:sp>
      <p:sp>
        <p:nvSpPr>
          <p:cNvPr id="84994" name="Rectangle 2"/>
          <p:cNvSpPr>
            <a:spLocks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C3F73D-47ED-40FD-B7EE-5068FBC8613A}" type="slidenum">
              <a:rPr lang="en-US"/>
              <a:pPr/>
              <a:t>28</a:t>
            </a:fld>
            <a:endParaRPr lang="en-US"/>
          </a:p>
        </p:txBody>
      </p:sp>
      <p:sp>
        <p:nvSpPr>
          <p:cNvPr id="86018" name="Rectangle 2"/>
          <p:cNvSpPr>
            <a:spLocks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pl-PL"/>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C7047A-E758-4BFC-924E-E9E27496F0BD}" type="slidenum">
              <a:rPr lang="en-US"/>
              <a:pPr/>
              <a:t>29</a:t>
            </a:fld>
            <a:endParaRPr lang="en-US"/>
          </a:p>
        </p:txBody>
      </p:sp>
      <p:sp>
        <p:nvSpPr>
          <p:cNvPr id="87042" name="Rectangle 2"/>
          <p:cNvSpPr>
            <a:spLocks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66B7EF-BA17-4F31-A691-C62C59DCC6D7}" type="slidenum">
              <a:rPr lang="en-US"/>
              <a:pPr/>
              <a:t>3</a:t>
            </a:fld>
            <a:endParaRPr lang="en-US"/>
          </a:p>
        </p:txBody>
      </p:sp>
      <p:sp>
        <p:nvSpPr>
          <p:cNvPr id="60418" name="Rectangle 2"/>
          <p:cNvSpPr>
            <a:spLocks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pl-PL"/>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246596-0F67-4C53-B934-96A1105636BA}" type="slidenum">
              <a:rPr lang="en-US"/>
              <a:pPr/>
              <a:t>30</a:t>
            </a:fld>
            <a:endParaRPr lang="en-US"/>
          </a:p>
        </p:txBody>
      </p:sp>
      <p:sp>
        <p:nvSpPr>
          <p:cNvPr id="88066" name="Rectangle 2"/>
          <p:cNvSpPr>
            <a:spLocks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pl-PL"/>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BE755F-5D6C-490A-860D-250581A23096}" type="slidenum">
              <a:rPr lang="en-US"/>
              <a:pPr/>
              <a:t>31</a:t>
            </a:fld>
            <a:endParaRPr lang="en-US"/>
          </a:p>
        </p:txBody>
      </p:sp>
      <p:sp>
        <p:nvSpPr>
          <p:cNvPr id="89090" name="Rectangle 2"/>
          <p:cNvSpPr>
            <a:spLocks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pl-PL"/>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2530A-D81B-40ED-9E13-F1E007616445}" type="slidenum">
              <a:rPr lang="en-US"/>
              <a:pPr/>
              <a:t>32</a:t>
            </a:fld>
            <a:endParaRPr lang="en-US"/>
          </a:p>
        </p:txBody>
      </p:sp>
      <p:sp>
        <p:nvSpPr>
          <p:cNvPr id="90114" name="Rectangle 2"/>
          <p:cNvSpPr>
            <a:spLocks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pl-PL"/>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DD7AE6-885F-41A3-94A9-6046A080A2A0}" type="slidenum">
              <a:rPr lang="en-US"/>
              <a:pPr/>
              <a:t>33</a:t>
            </a:fld>
            <a:endParaRPr lang="en-US"/>
          </a:p>
        </p:txBody>
      </p:sp>
      <p:sp>
        <p:nvSpPr>
          <p:cNvPr id="91138" name="Rectangle 2"/>
          <p:cNvSpPr>
            <a:spLocks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EABD61-9ED5-4C99-8906-DC02DDE637A7}" type="slidenum">
              <a:rPr lang="en-US"/>
              <a:pPr/>
              <a:t>4</a:t>
            </a:fld>
            <a:endParaRPr lang="en-US"/>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B1F2AE-5A73-49E4-9088-B9437324B2B7}" type="slidenum">
              <a:rPr lang="en-US"/>
              <a:pPr/>
              <a:t>5</a:t>
            </a:fld>
            <a:endParaRPr lang="en-US"/>
          </a:p>
        </p:txBody>
      </p:sp>
      <p:sp>
        <p:nvSpPr>
          <p:cNvPr id="62466" name="Rectangle 2"/>
          <p:cNvSpPr>
            <a:spLocks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59ED03-2790-4F7B-8567-99E27DE83167}" type="slidenum">
              <a:rPr lang="en-US"/>
              <a:pPr/>
              <a:t>6</a:t>
            </a:fld>
            <a:endParaRPr lang="en-US"/>
          </a:p>
        </p:txBody>
      </p:sp>
      <p:sp>
        <p:nvSpPr>
          <p:cNvPr id="63490" name="Rectangle 2"/>
          <p:cNvSpPr>
            <a:spLocks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A38558-C2F3-4245-98EE-D2251317ED9C}" type="slidenum">
              <a:rPr lang="en-US"/>
              <a:pPr/>
              <a:t>7</a:t>
            </a:fld>
            <a:endParaRPr lang="en-US"/>
          </a:p>
        </p:txBody>
      </p:sp>
      <p:sp>
        <p:nvSpPr>
          <p:cNvPr id="64514" name="Rectangle 2"/>
          <p:cNvSpPr>
            <a:spLocks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A6716E-A4DF-498C-9A50-28FEBC667202}" type="slidenum">
              <a:rPr lang="en-US"/>
              <a:pPr/>
              <a:t>8</a:t>
            </a:fld>
            <a:endParaRPr lang="en-US"/>
          </a:p>
        </p:txBody>
      </p:sp>
      <p:sp>
        <p:nvSpPr>
          <p:cNvPr id="65538" name="Rectangle 2"/>
          <p:cNvSpPr>
            <a:spLocks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E0B479-8F2D-4B95-9846-9AF3F7C12068}" type="slidenum">
              <a:rPr lang="en-US"/>
              <a:pPr/>
              <a:t>9</a:t>
            </a:fld>
            <a:endParaRPr lang="en-US"/>
          </a:p>
        </p:txBody>
      </p:sp>
      <p:sp>
        <p:nvSpPr>
          <p:cNvPr id="66562" name="Rectangle 2"/>
          <p:cNvSpPr>
            <a:spLocks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23554" name="Group 2"/>
          <p:cNvGrpSpPr>
            <a:grpSpLocks/>
          </p:cNvGrpSpPr>
          <p:nvPr/>
        </p:nvGrpSpPr>
        <p:grpSpPr bwMode="auto">
          <a:xfrm>
            <a:off x="4716463" y="5345113"/>
            <a:ext cx="4427537" cy="1512887"/>
            <a:chOff x="2971" y="3367"/>
            <a:chExt cx="2789" cy="953"/>
          </a:xfrm>
        </p:grpSpPr>
        <p:sp>
          <p:nvSpPr>
            <p:cNvPr id="2355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pl-PL"/>
            </a:p>
          </p:txBody>
        </p:sp>
        <p:sp>
          <p:nvSpPr>
            <p:cNvPr id="2355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5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5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5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356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grpSp>
      <p:sp>
        <p:nvSpPr>
          <p:cNvPr id="23570"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23571"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3572" name="Rectangle 20"/>
          <p:cNvSpPr>
            <a:spLocks noGrp="1" noChangeArrowheads="1"/>
          </p:cNvSpPr>
          <p:nvPr>
            <p:ph type="dt" sz="quarter" idx="2"/>
          </p:nvPr>
        </p:nvSpPr>
        <p:spPr/>
        <p:txBody>
          <a:bodyPr/>
          <a:lstStyle>
            <a:lvl1pPr>
              <a:defRPr/>
            </a:lvl1pPr>
          </a:lstStyle>
          <a:p>
            <a:endParaRPr lang="en-US"/>
          </a:p>
        </p:txBody>
      </p:sp>
      <p:sp>
        <p:nvSpPr>
          <p:cNvPr id="23573" name="Rectangle 21"/>
          <p:cNvSpPr>
            <a:spLocks noGrp="1" noChangeArrowheads="1"/>
          </p:cNvSpPr>
          <p:nvPr>
            <p:ph type="ftr" sz="quarter" idx="3"/>
          </p:nvPr>
        </p:nvSpPr>
        <p:spPr/>
        <p:txBody>
          <a:bodyPr/>
          <a:lstStyle>
            <a:lvl1pPr>
              <a:defRPr/>
            </a:lvl1pPr>
          </a:lstStyle>
          <a:p>
            <a:endParaRPr lang="en-US"/>
          </a:p>
        </p:txBody>
      </p:sp>
      <p:sp>
        <p:nvSpPr>
          <p:cNvPr id="23574" name="Rectangle 22"/>
          <p:cNvSpPr>
            <a:spLocks noGrp="1" noChangeArrowheads="1"/>
          </p:cNvSpPr>
          <p:nvPr>
            <p:ph type="sldNum" sz="quarter" idx="4"/>
          </p:nvPr>
        </p:nvSpPr>
        <p:spPr/>
        <p:txBody>
          <a:bodyPr/>
          <a:lstStyle>
            <a:lvl1pPr>
              <a:defRPr/>
            </a:lvl1pPr>
          </a:lstStyle>
          <a:p>
            <a:fld id="{541391DE-A370-4D80-84FB-7985847ACAE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en-US"/>
          </a:p>
        </p:txBody>
      </p:sp>
      <p:sp>
        <p:nvSpPr>
          <p:cNvPr id="5" name="Symbol zastępczy stopki 4"/>
          <p:cNvSpPr>
            <a:spLocks noGrp="1"/>
          </p:cNvSpPr>
          <p:nvPr>
            <p:ph type="ftr" sz="quarter" idx="11"/>
          </p:nvPr>
        </p:nvSpPr>
        <p:spPr/>
        <p:txBody>
          <a:bodyPr/>
          <a:lstStyle>
            <a:lvl1pPr>
              <a:defRPr/>
            </a:lvl1pPr>
          </a:lstStyle>
          <a:p>
            <a:endParaRPr lang="en-US"/>
          </a:p>
        </p:txBody>
      </p:sp>
      <p:sp>
        <p:nvSpPr>
          <p:cNvPr id="6" name="Symbol zastępczy numeru slajdu 5"/>
          <p:cNvSpPr>
            <a:spLocks noGrp="1"/>
          </p:cNvSpPr>
          <p:nvPr>
            <p:ph type="sldNum" sz="quarter" idx="12"/>
          </p:nvPr>
        </p:nvSpPr>
        <p:spPr/>
        <p:txBody>
          <a:bodyPr/>
          <a:lstStyle>
            <a:lvl1pPr>
              <a:defRPr/>
            </a:lvl1pPr>
          </a:lstStyle>
          <a:p>
            <a:fld id="{AFB4F7EA-63F0-4957-A0AD-E9F18310EDB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7813"/>
            <a:ext cx="2057400" cy="5853112"/>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7813"/>
            <a:ext cx="6019800" cy="5853112"/>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en-US"/>
          </a:p>
        </p:txBody>
      </p:sp>
      <p:sp>
        <p:nvSpPr>
          <p:cNvPr id="5" name="Symbol zastępczy stopki 4"/>
          <p:cNvSpPr>
            <a:spLocks noGrp="1"/>
          </p:cNvSpPr>
          <p:nvPr>
            <p:ph type="ftr" sz="quarter" idx="11"/>
          </p:nvPr>
        </p:nvSpPr>
        <p:spPr/>
        <p:txBody>
          <a:bodyPr/>
          <a:lstStyle>
            <a:lvl1pPr>
              <a:defRPr/>
            </a:lvl1pPr>
          </a:lstStyle>
          <a:p>
            <a:endParaRPr lang="en-US"/>
          </a:p>
        </p:txBody>
      </p:sp>
      <p:sp>
        <p:nvSpPr>
          <p:cNvPr id="6" name="Symbol zastępczy numeru slajdu 5"/>
          <p:cNvSpPr>
            <a:spLocks noGrp="1"/>
          </p:cNvSpPr>
          <p:nvPr>
            <p:ph type="sldNum" sz="quarter" idx="12"/>
          </p:nvPr>
        </p:nvSpPr>
        <p:spPr/>
        <p:txBody>
          <a:bodyPr/>
          <a:lstStyle>
            <a:lvl1pPr>
              <a:defRPr/>
            </a:lvl1pPr>
          </a:lstStyle>
          <a:p>
            <a:fld id="{7079E0D1-72C6-4678-9615-CF3C8043EEA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en-US"/>
          </a:p>
        </p:txBody>
      </p:sp>
      <p:sp>
        <p:nvSpPr>
          <p:cNvPr id="5" name="Symbol zastępczy stopki 4"/>
          <p:cNvSpPr>
            <a:spLocks noGrp="1"/>
          </p:cNvSpPr>
          <p:nvPr>
            <p:ph type="ftr" sz="quarter" idx="11"/>
          </p:nvPr>
        </p:nvSpPr>
        <p:spPr/>
        <p:txBody>
          <a:bodyPr/>
          <a:lstStyle>
            <a:lvl1pPr>
              <a:defRPr/>
            </a:lvl1pPr>
          </a:lstStyle>
          <a:p>
            <a:endParaRPr lang="en-US"/>
          </a:p>
        </p:txBody>
      </p:sp>
      <p:sp>
        <p:nvSpPr>
          <p:cNvPr id="6" name="Symbol zastępczy numeru slajdu 5"/>
          <p:cNvSpPr>
            <a:spLocks noGrp="1"/>
          </p:cNvSpPr>
          <p:nvPr>
            <p:ph type="sldNum" sz="quarter" idx="12"/>
          </p:nvPr>
        </p:nvSpPr>
        <p:spPr/>
        <p:txBody>
          <a:bodyPr/>
          <a:lstStyle>
            <a:lvl1pPr>
              <a:defRPr/>
            </a:lvl1pPr>
          </a:lstStyle>
          <a:p>
            <a:fld id="{EAEADBC8-3718-40E1-BDB0-CB504CCAF20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lvl1pPr>
              <a:defRPr/>
            </a:lvl1pPr>
          </a:lstStyle>
          <a:p>
            <a:endParaRPr lang="en-US"/>
          </a:p>
        </p:txBody>
      </p:sp>
      <p:sp>
        <p:nvSpPr>
          <p:cNvPr id="5" name="Symbol zastępczy stopki 4"/>
          <p:cNvSpPr>
            <a:spLocks noGrp="1"/>
          </p:cNvSpPr>
          <p:nvPr>
            <p:ph type="ftr" sz="quarter" idx="11"/>
          </p:nvPr>
        </p:nvSpPr>
        <p:spPr/>
        <p:txBody>
          <a:bodyPr/>
          <a:lstStyle>
            <a:lvl1pPr>
              <a:defRPr/>
            </a:lvl1pPr>
          </a:lstStyle>
          <a:p>
            <a:endParaRPr lang="en-US"/>
          </a:p>
        </p:txBody>
      </p:sp>
      <p:sp>
        <p:nvSpPr>
          <p:cNvPr id="6" name="Symbol zastępczy numeru slajdu 5"/>
          <p:cNvSpPr>
            <a:spLocks noGrp="1"/>
          </p:cNvSpPr>
          <p:nvPr>
            <p:ph type="sldNum" sz="quarter" idx="12"/>
          </p:nvPr>
        </p:nvSpPr>
        <p:spPr/>
        <p:txBody>
          <a:bodyPr/>
          <a:lstStyle>
            <a:lvl1pPr>
              <a:defRPr/>
            </a:lvl1pPr>
          </a:lstStyle>
          <a:p>
            <a:fld id="{C0500B69-3A23-4E48-8B72-F2B1057AE29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lvl1pPr>
              <a:defRPr/>
            </a:lvl1pPr>
          </a:lstStyle>
          <a:p>
            <a:endParaRPr lang="en-US"/>
          </a:p>
        </p:txBody>
      </p:sp>
      <p:sp>
        <p:nvSpPr>
          <p:cNvPr id="6" name="Symbol zastępczy stopki 5"/>
          <p:cNvSpPr>
            <a:spLocks noGrp="1"/>
          </p:cNvSpPr>
          <p:nvPr>
            <p:ph type="ftr" sz="quarter" idx="11"/>
          </p:nvPr>
        </p:nvSpPr>
        <p:spPr/>
        <p:txBody>
          <a:bodyPr/>
          <a:lstStyle>
            <a:lvl1pPr>
              <a:defRPr/>
            </a:lvl1pPr>
          </a:lstStyle>
          <a:p>
            <a:endParaRPr lang="en-US"/>
          </a:p>
        </p:txBody>
      </p:sp>
      <p:sp>
        <p:nvSpPr>
          <p:cNvPr id="7" name="Symbol zastępczy numeru slajdu 6"/>
          <p:cNvSpPr>
            <a:spLocks noGrp="1"/>
          </p:cNvSpPr>
          <p:nvPr>
            <p:ph type="sldNum" sz="quarter" idx="12"/>
          </p:nvPr>
        </p:nvSpPr>
        <p:spPr/>
        <p:txBody>
          <a:bodyPr/>
          <a:lstStyle>
            <a:lvl1pPr>
              <a:defRPr/>
            </a:lvl1pPr>
          </a:lstStyle>
          <a:p>
            <a:fld id="{BCC6AF53-A3C5-4C2A-844B-24ABEF1F646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lvl1pPr>
              <a:defRPr/>
            </a:lvl1pPr>
          </a:lstStyle>
          <a:p>
            <a:endParaRPr lang="en-US"/>
          </a:p>
        </p:txBody>
      </p:sp>
      <p:sp>
        <p:nvSpPr>
          <p:cNvPr id="8" name="Symbol zastępczy stopki 7"/>
          <p:cNvSpPr>
            <a:spLocks noGrp="1"/>
          </p:cNvSpPr>
          <p:nvPr>
            <p:ph type="ftr" sz="quarter" idx="11"/>
          </p:nvPr>
        </p:nvSpPr>
        <p:spPr/>
        <p:txBody>
          <a:bodyPr/>
          <a:lstStyle>
            <a:lvl1pPr>
              <a:defRPr/>
            </a:lvl1pPr>
          </a:lstStyle>
          <a:p>
            <a:endParaRPr lang="en-US"/>
          </a:p>
        </p:txBody>
      </p:sp>
      <p:sp>
        <p:nvSpPr>
          <p:cNvPr id="9" name="Symbol zastępczy numeru slajdu 8"/>
          <p:cNvSpPr>
            <a:spLocks noGrp="1"/>
          </p:cNvSpPr>
          <p:nvPr>
            <p:ph type="sldNum" sz="quarter" idx="12"/>
          </p:nvPr>
        </p:nvSpPr>
        <p:spPr/>
        <p:txBody>
          <a:bodyPr/>
          <a:lstStyle>
            <a:lvl1pPr>
              <a:defRPr/>
            </a:lvl1pPr>
          </a:lstStyle>
          <a:p>
            <a:fld id="{1F370AB6-4C17-4F0B-9494-CEFF9C0FA42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lvl1pPr>
              <a:defRPr/>
            </a:lvl1pPr>
          </a:lstStyle>
          <a:p>
            <a:endParaRPr lang="en-US"/>
          </a:p>
        </p:txBody>
      </p:sp>
      <p:sp>
        <p:nvSpPr>
          <p:cNvPr id="4" name="Symbol zastępczy stopki 3"/>
          <p:cNvSpPr>
            <a:spLocks noGrp="1"/>
          </p:cNvSpPr>
          <p:nvPr>
            <p:ph type="ftr" sz="quarter" idx="11"/>
          </p:nvPr>
        </p:nvSpPr>
        <p:spPr/>
        <p:txBody>
          <a:bodyPr/>
          <a:lstStyle>
            <a:lvl1pPr>
              <a:defRPr/>
            </a:lvl1pPr>
          </a:lstStyle>
          <a:p>
            <a:endParaRPr lang="en-US"/>
          </a:p>
        </p:txBody>
      </p:sp>
      <p:sp>
        <p:nvSpPr>
          <p:cNvPr id="5" name="Symbol zastępczy numeru slajdu 4"/>
          <p:cNvSpPr>
            <a:spLocks noGrp="1"/>
          </p:cNvSpPr>
          <p:nvPr>
            <p:ph type="sldNum" sz="quarter" idx="12"/>
          </p:nvPr>
        </p:nvSpPr>
        <p:spPr/>
        <p:txBody>
          <a:bodyPr/>
          <a:lstStyle>
            <a:lvl1pPr>
              <a:defRPr/>
            </a:lvl1pPr>
          </a:lstStyle>
          <a:p>
            <a:fld id="{C99DC825-C098-433B-A654-96C2E27BCF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lvl1pPr>
              <a:defRPr/>
            </a:lvl1pPr>
          </a:lstStyle>
          <a:p>
            <a:endParaRPr lang="en-US"/>
          </a:p>
        </p:txBody>
      </p:sp>
      <p:sp>
        <p:nvSpPr>
          <p:cNvPr id="3" name="Symbol zastępczy stopki 2"/>
          <p:cNvSpPr>
            <a:spLocks noGrp="1"/>
          </p:cNvSpPr>
          <p:nvPr>
            <p:ph type="ftr" sz="quarter" idx="11"/>
          </p:nvPr>
        </p:nvSpPr>
        <p:spPr/>
        <p:txBody>
          <a:bodyPr/>
          <a:lstStyle>
            <a:lvl1pPr>
              <a:defRPr/>
            </a:lvl1pPr>
          </a:lstStyle>
          <a:p>
            <a:endParaRPr lang="en-US"/>
          </a:p>
        </p:txBody>
      </p:sp>
      <p:sp>
        <p:nvSpPr>
          <p:cNvPr id="4" name="Symbol zastępczy numeru slajdu 3"/>
          <p:cNvSpPr>
            <a:spLocks noGrp="1"/>
          </p:cNvSpPr>
          <p:nvPr>
            <p:ph type="sldNum" sz="quarter" idx="12"/>
          </p:nvPr>
        </p:nvSpPr>
        <p:spPr/>
        <p:txBody>
          <a:bodyPr/>
          <a:lstStyle>
            <a:lvl1pPr>
              <a:defRPr/>
            </a:lvl1pPr>
          </a:lstStyle>
          <a:p>
            <a:fld id="{F228B1F6-143A-4CB9-B103-BCD8E478022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lvl1pPr>
              <a:defRPr/>
            </a:lvl1pPr>
          </a:lstStyle>
          <a:p>
            <a:endParaRPr lang="en-US"/>
          </a:p>
        </p:txBody>
      </p:sp>
      <p:sp>
        <p:nvSpPr>
          <p:cNvPr id="6" name="Symbol zastępczy stopki 5"/>
          <p:cNvSpPr>
            <a:spLocks noGrp="1"/>
          </p:cNvSpPr>
          <p:nvPr>
            <p:ph type="ftr" sz="quarter" idx="11"/>
          </p:nvPr>
        </p:nvSpPr>
        <p:spPr/>
        <p:txBody>
          <a:bodyPr/>
          <a:lstStyle>
            <a:lvl1pPr>
              <a:defRPr/>
            </a:lvl1pPr>
          </a:lstStyle>
          <a:p>
            <a:endParaRPr lang="en-US"/>
          </a:p>
        </p:txBody>
      </p:sp>
      <p:sp>
        <p:nvSpPr>
          <p:cNvPr id="7" name="Symbol zastępczy numeru slajdu 6"/>
          <p:cNvSpPr>
            <a:spLocks noGrp="1"/>
          </p:cNvSpPr>
          <p:nvPr>
            <p:ph type="sldNum" sz="quarter" idx="12"/>
          </p:nvPr>
        </p:nvSpPr>
        <p:spPr/>
        <p:txBody>
          <a:bodyPr/>
          <a:lstStyle>
            <a:lvl1pPr>
              <a:defRPr/>
            </a:lvl1pPr>
          </a:lstStyle>
          <a:p>
            <a:fld id="{049E0471-0FA7-4BCA-917F-56A8A48A382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lvl1pPr>
              <a:defRPr/>
            </a:lvl1pPr>
          </a:lstStyle>
          <a:p>
            <a:endParaRPr lang="en-US"/>
          </a:p>
        </p:txBody>
      </p:sp>
      <p:sp>
        <p:nvSpPr>
          <p:cNvPr id="6" name="Symbol zastępczy stopki 5"/>
          <p:cNvSpPr>
            <a:spLocks noGrp="1"/>
          </p:cNvSpPr>
          <p:nvPr>
            <p:ph type="ftr" sz="quarter" idx="11"/>
          </p:nvPr>
        </p:nvSpPr>
        <p:spPr/>
        <p:txBody>
          <a:bodyPr/>
          <a:lstStyle>
            <a:lvl1pPr>
              <a:defRPr/>
            </a:lvl1pPr>
          </a:lstStyle>
          <a:p>
            <a:endParaRPr lang="en-US"/>
          </a:p>
        </p:txBody>
      </p:sp>
      <p:sp>
        <p:nvSpPr>
          <p:cNvPr id="7" name="Symbol zastępczy numeru slajdu 6"/>
          <p:cNvSpPr>
            <a:spLocks noGrp="1"/>
          </p:cNvSpPr>
          <p:nvPr>
            <p:ph type="sldNum" sz="quarter" idx="12"/>
          </p:nvPr>
        </p:nvSpPr>
        <p:spPr/>
        <p:txBody>
          <a:bodyPr/>
          <a:lstStyle>
            <a:lvl1pPr>
              <a:defRPr/>
            </a:lvl1pPr>
          </a:lstStyle>
          <a:p>
            <a:fld id="{F3D0A506-F643-47C0-AD54-82FBA7B8DDE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22530" name="Group 2"/>
          <p:cNvGrpSpPr>
            <a:grpSpLocks/>
          </p:cNvGrpSpPr>
          <p:nvPr/>
        </p:nvGrpSpPr>
        <p:grpSpPr bwMode="auto">
          <a:xfrm>
            <a:off x="4716463" y="5345113"/>
            <a:ext cx="4427537" cy="1512887"/>
            <a:chOff x="2971" y="3367"/>
            <a:chExt cx="2789" cy="953"/>
          </a:xfrm>
        </p:grpSpPr>
        <p:sp>
          <p:nvSpPr>
            <p:cNvPr id="22531"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pl-PL"/>
            </a:p>
          </p:txBody>
        </p:sp>
        <p:sp>
          <p:nvSpPr>
            <p:cNvPr id="22532"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33"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34"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35"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36"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37"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38"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39"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40"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41"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42"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43"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44"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sp>
          <p:nvSpPr>
            <p:cNvPr id="22545"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pl-PL"/>
            </a:p>
          </p:txBody>
        </p:sp>
      </p:grpSp>
      <p:sp>
        <p:nvSpPr>
          <p:cNvPr id="22546"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22547"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22548"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22549"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E8ED2867-4A94-47AB-BA66-3EDB20C83A74}" type="slidenum">
              <a:rPr lang="en-US"/>
              <a:pPr/>
              <a:t>‹#›</a:t>
            </a:fld>
            <a:endParaRPr lang="en-US"/>
          </a:p>
        </p:txBody>
      </p:sp>
      <p:sp>
        <p:nvSpPr>
          <p:cNvPr id="22550"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memory.loc.gov/ammem/vfshtml/vfscaption.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herokeerose.com/Whitehall_Street_Slave_Trader.jp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304800"/>
            <a:ext cx="7772400" cy="1371600"/>
          </a:xfrm>
        </p:spPr>
        <p:txBody>
          <a:bodyPr/>
          <a:lstStyle/>
          <a:p>
            <a:r>
              <a:rPr lang="en-US" sz="8000">
                <a:solidFill>
                  <a:srgbClr val="FF0000"/>
                </a:solidFill>
              </a:rPr>
              <a:t>SLAVERY</a:t>
            </a:r>
          </a:p>
        </p:txBody>
      </p:sp>
      <p:sp>
        <p:nvSpPr>
          <p:cNvPr id="2051" name="Rectangle 3"/>
          <p:cNvSpPr>
            <a:spLocks noGrp="1" noChangeArrowheads="1"/>
          </p:cNvSpPr>
          <p:nvPr>
            <p:ph type="subTitle" idx="1"/>
          </p:nvPr>
        </p:nvSpPr>
        <p:spPr>
          <a:xfrm>
            <a:off x="1371600" y="3505200"/>
            <a:ext cx="6400800" cy="1981200"/>
          </a:xfrm>
        </p:spPr>
        <p:txBody>
          <a:bodyPr/>
          <a:lstStyle/>
          <a:p>
            <a:endParaRPr lang="pl-PL"/>
          </a:p>
        </p:txBody>
      </p:sp>
      <p:pic>
        <p:nvPicPr>
          <p:cNvPr id="2053" name="Picture 5" descr="Voices from the Days of Slavery">
            <a:hlinkClick r:id="rId3"/>
          </p:cNvPr>
          <p:cNvPicPr>
            <a:picLocks noChangeAspect="1" noChangeArrowheads="1"/>
          </p:cNvPicPr>
          <p:nvPr/>
        </p:nvPicPr>
        <p:blipFill>
          <a:blip r:embed="rId4"/>
          <a:srcRect/>
          <a:stretch>
            <a:fillRect/>
          </a:stretch>
        </p:blipFill>
        <p:spPr bwMode="auto">
          <a:xfrm>
            <a:off x="0" y="2133600"/>
            <a:ext cx="8839200" cy="47244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flipV="1">
            <a:off x="457200" y="0"/>
            <a:ext cx="8229600" cy="277813"/>
          </a:xfrm>
        </p:spPr>
        <p:txBody>
          <a:bodyPr/>
          <a:lstStyle/>
          <a:p>
            <a:endParaRPr lang="pl-PL" sz="4000"/>
          </a:p>
        </p:txBody>
      </p:sp>
      <p:sp>
        <p:nvSpPr>
          <p:cNvPr id="32771" name="Rectangle 3"/>
          <p:cNvSpPr>
            <a:spLocks noGrp="1" noChangeArrowheads="1"/>
          </p:cNvSpPr>
          <p:nvPr>
            <p:ph type="body" idx="1"/>
          </p:nvPr>
        </p:nvSpPr>
        <p:spPr>
          <a:xfrm>
            <a:off x="0" y="0"/>
            <a:ext cx="9144000" cy="6858000"/>
          </a:xfrm>
        </p:spPr>
        <p:txBody>
          <a:bodyPr/>
          <a:lstStyle/>
          <a:p>
            <a:r>
              <a:rPr lang="en-US" sz="3600"/>
              <a:t>In 1790 GA had 29,264 slaves.  By 1860, 70 years later, GA had 462, 198 slaves.  Almost ½ of GA’s population were slaves.</a:t>
            </a:r>
          </a:p>
          <a:p>
            <a:r>
              <a:rPr lang="en-US" sz="3600"/>
              <a:t>Most people did not own very many slaves.  Only one plantation in GA owned 500 or more slaves.  Most people only owned 1-2.  Only about 40% owned slaves.</a:t>
            </a:r>
          </a:p>
          <a:p>
            <a:r>
              <a:rPr lang="en-US" sz="3600"/>
              <a:t>GA ranked 2</a:t>
            </a:r>
            <a:r>
              <a:rPr lang="en-US" sz="3600" baseline="30000"/>
              <a:t>nd</a:t>
            </a:r>
            <a:r>
              <a:rPr lang="en-US" sz="3600"/>
              <a:t> behind VA in # of slaves.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DAILY LIFE OF SLAVES</a:t>
            </a:r>
          </a:p>
        </p:txBody>
      </p:sp>
      <p:sp>
        <p:nvSpPr>
          <p:cNvPr id="33795" name="Rectangle 3"/>
          <p:cNvSpPr>
            <a:spLocks noGrp="1" noChangeArrowheads="1"/>
          </p:cNvSpPr>
          <p:nvPr>
            <p:ph type="body" idx="1"/>
          </p:nvPr>
        </p:nvSpPr>
        <p:spPr/>
        <p:txBody>
          <a:bodyPr/>
          <a:lstStyle/>
          <a:p>
            <a:pPr>
              <a:lnSpc>
                <a:spcPct val="90000"/>
              </a:lnSpc>
            </a:pPr>
            <a:r>
              <a:rPr lang="en-US" sz="4000"/>
              <a:t>Slaves usually ate fatback, molasses, and cornbread. Some could grow a vegetable garden or fish in a stream or pond.  Sometimes the owners gave them rabbits, opossums, squirrels, or other small game.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flipV="1">
            <a:off x="457200" y="0"/>
            <a:ext cx="8229600" cy="277813"/>
          </a:xfrm>
        </p:spPr>
        <p:txBody>
          <a:bodyPr/>
          <a:lstStyle/>
          <a:p>
            <a:endParaRPr lang="pl-PL" sz="4000"/>
          </a:p>
        </p:txBody>
      </p:sp>
      <p:sp>
        <p:nvSpPr>
          <p:cNvPr id="34819" name="Rectangle 3"/>
          <p:cNvSpPr>
            <a:spLocks noGrp="1" noChangeArrowheads="1"/>
          </p:cNvSpPr>
          <p:nvPr>
            <p:ph type="body" idx="1"/>
          </p:nvPr>
        </p:nvSpPr>
        <p:spPr>
          <a:xfrm>
            <a:off x="0" y="0"/>
            <a:ext cx="9144000" cy="6553200"/>
          </a:xfrm>
        </p:spPr>
        <p:txBody>
          <a:bodyPr/>
          <a:lstStyle/>
          <a:p>
            <a:r>
              <a:rPr lang="en-US" sz="4000">
                <a:solidFill>
                  <a:schemeClr val="tx2"/>
                </a:solidFill>
              </a:rPr>
              <a:t>They wore clothing that would last a long time.  Clothes did not always fit and many times the slaves worked barefoot.  House slaves were sometimes given clothing that the owners no longer wore.  These were much better than the clothing of the field hands.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flipV="1">
            <a:off x="457200" y="0"/>
            <a:ext cx="8229600" cy="277813"/>
          </a:xfrm>
        </p:spPr>
        <p:txBody>
          <a:bodyPr/>
          <a:lstStyle/>
          <a:p>
            <a:endParaRPr lang="pl-PL" sz="4000"/>
          </a:p>
        </p:txBody>
      </p:sp>
      <p:sp>
        <p:nvSpPr>
          <p:cNvPr id="35843" name="Rectangle 3"/>
          <p:cNvSpPr>
            <a:spLocks noGrp="1" noChangeArrowheads="1"/>
          </p:cNvSpPr>
          <p:nvPr>
            <p:ph type="body" idx="1"/>
          </p:nvPr>
        </p:nvSpPr>
        <p:spPr>
          <a:xfrm>
            <a:off x="0" y="0"/>
            <a:ext cx="9144000" cy="6858000"/>
          </a:xfrm>
        </p:spPr>
        <p:txBody>
          <a:bodyPr/>
          <a:lstStyle/>
          <a:p>
            <a:r>
              <a:rPr lang="en-US" sz="4000"/>
              <a:t>Most slave housing was a one room wooden cabin with one door and one window with no glass.  The floors were usually dirt and they had little furniture.  Usually only a table, some chairs and pallets to sleep on.</a:t>
            </a:r>
          </a:p>
          <a:p>
            <a:r>
              <a:rPr lang="en-US" sz="4000"/>
              <a:t>All cooking and heating was done through the fireplaces that were built with sticks and dirt.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endParaRPr lang="pl-PL"/>
          </a:p>
        </p:txBody>
      </p:sp>
      <p:sp>
        <p:nvSpPr>
          <p:cNvPr id="36867" name="Rectangle 3"/>
          <p:cNvSpPr>
            <a:spLocks noGrp="1" noChangeArrowheads="1"/>
          </p:cNvSpPr>
          <p:nvPr>
            <p:ph type="body" idx="1"/>
          </p:nvPr>
        </p:nvSpPr>
        <p:spPr/>
        <p:txBody>
          <a:bodyPr/>
          <a:lstStyle/>
          <a:p>
            <a:endParaRPr lang="pl-PL"/>
          </a:p>
        </p:txBody>
      </p:sp>
      <p:pic>
        <p:nvPicPr>
          <p:cNvPr id="36869" name="Picture 5" descr="USAShousing"/>
          <p:cNvPicPr>
            <a:picLocks noChangeAspect="1" noChangeArrowheads="1"/>
          </p:cNvPicPr>
          <p:nvPr/>
        </p:nvPicPr>
        <p:blipFill>
          <a:blip r:embed="rId3"/>
          <a:srcRect/>
          <a:stretch>
            <a:fillRect/>
          </a:stretch>
        </p:blipFill>
        <p:spPr bwMode="auto">
          <a:xfrm>
            <a:off x="228600" y="304800"/>
            <a:ext cx="8686800" cy="63246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flipV="1">
            <a:off x="457200" y="0"/>
            <a:ext cx="8229600" cy="277813"/>
          </a:xfrm>
        </p:spPr>
        <p:txBody>
          <a:bodyPr/>
          <a:lstStyle/>
          <a:p>
            <a:endParaRPr lang="pl-PL" sz="4000"/>
          </a:p>
        </p:txBody>
      </p:sp>
      <p:sp>
        <p:nvSpPr>
          <p:cNvPr id="37891" name="Rectangle 3"/>
          <p:cNvSpPr>
            <a:spLocks noGrp="1" noChangeArrowheads="1"/>
          </p:cNvSpPr>
          <p:nvPr>
            <p:ph type="body" idx="1"/>
          </p:nvPr>
        </p:nvSpPr>
        <p:spPr>
          <a:xfrm>
            <a:off x="0" y="0"/>
            <a:ext cx="9144000" cy="6858000"/>
          </a:xfrm>
        </p:spPr>
        <p:txBody>
          <a:bodyPr/>
          <a:lstStyle/>
          <a:p>
            <a:pPr>
              <a:lnSpc>
                <a:spcPct val="90000"/>
              </a:lnSpc>
            </a:pPr>
            <a:r>
              <a:rPr lang="en-US" sz="4000"/>
              <a:t>Work routines of the slaves was very demanding.  Field hands worked six days a week, from sunrise to sundown.</a:t>
            </a:r>
          </a:p>
          <a:p>
            <a:pPr>
              <a:lnSpc>
                <a:spcPct val="90000"/>
              </a:lnSpc>
            </a:pPr>
            <a:r>
              <a:rPr lang="en-US" sz="4000"/>
              <a:t>They worked in rice, cotton, and tobacco fields.</a:t>
            </a:r>
          </a:p>
          <a:p>
            <a:pPr>
              <a:lnSpc>
                <a:spcPct val="90000"/>
              </a:lnSpc>
            </a:pPr>
            <a:r>
              <a:rPr lang="en-US" sz="4000"/>
              <a:t>Each slave had a certain amount to complete each day.  If the slave did not complete this amount, the overseer might whip or punish him or her.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flipV="1">
            <a:off x="457200" y="0"/>
            <a:ext cx="8229600" cy="277813"/>
          </a:xfrm>
        </p:spPr>
        <p:txBody>
          <a:bodyPr/>
          <a:lstStyle/>
          <a:p>
            <a:endParaRPr lang="pl-PL" sz="4000"/>
          </a:p>
        </p:txBody>
      </p:sp>
      <p:sp>
        <p:nvSpPr>
          <p:cNvPr id="38915" name="Rectangle 3"/>
          <p:cNvSpPr>
            <a:spLocks noGrp="1" noChangeArrowheads="1"/>
          </p:cNvSpPr>
          <p:nvPr>
            <p:ph type="body" idx="1"/>
          </p:nvPr>
        </p:nvSpPr>
        <p:spPr>
          <a:xfrm>
            <a:off x="0" y="0"/>
            <a:ext cx="9144000" cy="6858000"/>
          </a:xfrm>
        </p:spPr>
        <p:txBody>
          <a:bodyPr/>
          <a:lstStyle/>
          <a:p>
            <a:r>
              <a:rPr lang="en-US" sz="4000"/>
              <a:t>Besides working in the fields, the slaves also had to complete other odd jobs that needed to be done on the plantation.</a:t>
            </a:r>
          </a:p>
          <a:p>
            <a:r>
              <a:rPr lang="en-US" sz="4000"/>
              <a:t>Slave women worked in the fields, spent time spinning, sewing, weaving, preparing food, and minding children.</a:t>
            </a:r>
          </a:p>
          <a:p>
            <a:pPr>
              <a:buFont typeface="Wingdings" pitchFamily="2" charset="2"/>
              <a:buNone/>
            </a:pPr>
            <a:endParaRPr lang="en-US" sz="40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flipV="1">
            <a:off x="457200" y="0"/>
            <a:ext cx="8229600" cy="277813"/>
          </a:xfrm>
        </p:spPr>
        <p:txBody>
          <a:bodyPr/>
          <a:lstStyle/>
          <a:p>
            <a:endParaRPr lang="pl-PL" sz="4000"/>
          </a:p>
        </p:txBody>
      </p:sp>
      <p:sp>
        <p:nvSpPr>
          <p:cNvPr id="39939" name="Rectangle 3"/>
          <p:cNvSpPr>
            <a:spLocks noGrp="1" noChangeArrowheads="1"/>
          </p:cNvSpPr>
          <p:nvPr>
            <p:ph type="body" idx="1"/>
          </p:nvPr>
        </p:nvSpPr>
        <p:spPr>
          <a:xfrm>
            <a:off x="0" y="0"/>
            <a:ext cx="9144000" cy="6858000"/>
          </a:xfrm>
        </p:spPr>
        <p:txBody>
          <a:bodyPr/>
          <a:lstStyle/>
          <a:p>
            <a:r>
              <a:rPr lang="en-US" sz="4000"/>
              <a:t>Children began work around 5-6 yrs. old.</a:t>
            </a:r>
          </a:p>
          <a:p>
            <a:r>
              <a:rPr lang="en-US" sz="4000"/>
              <a:t>They shooed chickens out of the garden and flies off the table, carried water to workers in the field, gathered nuts and berries, and collected firewood.</a:t>
            </a:r>
          </a:p>
          <a:p>
            <a:r>
              <a:rPr lang="en-US" sz="4000"/>
              <a:t>The overseer was hired by the owner to manage the slaves on a</a:t>
            </a:r>
          </a:p>
          <a:p>
            <a:pPr>
              <a:buFont typeface="Wingdings" pitchFamily="2" charset="2"/>
              <a:buNone/>
            </a:pPr>
            <a:r>
              <a:rPr lang="en-US" sz="4000"/>
              <a:t>day to day basis.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flipV="1">
            <a:off x="457200" y="0"/>
            <a:ext cx="8229600" cy="277813"/>
          </a:xfrm>
        </p:spPr>
        <p:txBody>
          <a:bodyPr/>
          <a:lstStyle/>
          <a:p>
            <a:endParaRPr lang="pl-PL" sz="4000"/>
          </a:p>
        </p:txBody>
      </p:sp>
      <p:sp>
        <p:nvSpPr>
          <p:cNvPr id="40963" name="Rectangle 3"/>
          <p:cNvSpPr>
            <a:spLocks noGrp="1" noChangeArrowheads="1"/>
          </p:cNvSpPr>
          <p:nvPr>
            <p:ph type="body" idx="1"/>
          </p:nvPr>
        </p:nvSpPr>
        <p:spPr>
          <a:xfrm>
            <a:off x="0" y="0"/>
            <a:ext cx="9144000" cy="6858000"/>
          </a:xfrm>
        </p:spPr>
        <p:txBody>
          <a:bodyPr/>
          <a:lstStyle/>
          <a:p>
            <a:pPr>
              <a:lnSpc>
                <a:spcPct val="90000"/>
              </a:lnSpc>
            </a:pPr>
            <a:r>
              <a:rPr lang="en-US" sz="4000"/>
              <a:t>Overseers on large plantations were paid from $200 to $1,000 a year.  They also usually got a house and a small plot of land.</a:t>
            </a:r>
          </a:p>
          <a:p>
            <a:pPr>
              <a:lnSpc>
                <a:spcPct val="90000"/>
              </a:lnSpc>
            </a:pPr>
            <a:r>
              <a:rPr lang="en-US" sz="4000"/>
              <a:t>Overseers usually carried whips and other means of punishment.  A slave would be whipped if refusing to work.</a:t>
            </a:r>
          </a:p>
          <a:p>
            <a:pPr>
              <a:lnSpc>
                <a:spcPct val="90000"/>
              </a:lnSpc>
            </a:pPr>
            <a:r>
              <a:rPr lang="en-US" sz="4000"/>
              <a:t>They had to be careful not to over punish as not to injure a worker.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flipV="1">
            <a:off x="457200" y="0"/>
            <a:ext cx="8229600" cy="277813"/>
          </a:xfrm>
        </p:spPr>
        <p:txBody>
          <a:bodyPr/>
          <a:lstStyle/>
          <a:p>
            <a:endParaRPr lang="pl-PL" sz="4000"/>
          </a:p>
        </p:txBody>
      </p:sp>
      <p:sp>
        <p:nvSpPr>
          <p:cNvPr id="41987" name="Rectangle 3"/>
          <p:cNvSpPr>
            <a:spLocks noGrp="1" noChangeArrowheads="1"/>
          </p:cNvSpPr>
          <p:nvPr>
            <p:ph type="body" idx="1"/>
          </p:nvPr>
        </p:nvSpPr>
        <p:spPr>
          <a:xfrm>
            <a:off x="0" y="0"/>
            <a:ext cx="9144000" cy="6858000"/>
          </a:xfrm>
        </p:spPr>
        <p:txBody>
          <a:bodyPr/>
          <a:lstStyle/>
          <a:p>
            <a:pPr>
              <a:lnSpc>
                <a:spcPct val="90000"/>
              </a:lnSpc>
            </a:pPr>
            <a:r>
              <a:rPr lang="en-US" sz="4000"/>
              <a:t>Overseers usually had a </a:t>
            </a:r>
            <a:r>
              <a:rPr lang="en-US" sz="4000" u="sng"/>
              <a:t>driver</a:t>
            </a:r>
            <a:r>
              <a:rPr lang="en-US" sz="4000"/>
              <a:t> to help him.  This was an older slave that could be trusted to help manage the other slaves.</a:t>
            </a:r>
          </a:p>
          <a:p>
            <a:pPr>
              <a:lnSpc>
                <a:spcPct val="90000"/>
              </a:lnSpc>
            </a:pPr>
            <a:r>
              <a:rPr lang="en-US" sz="4000"/>
              <a:t>Slaves did marry and have families.  If a slave could not find a mate on a plantation, it was encouraged that the slave marry from an adjoining plantation.  Any children became the property of the owner of the mother.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The Beginning</a:t>
            </a:r>
          </a:p>
        </p:txBody>
      </p:sp>
      <p:sp>
        <p:nvSpPr>
          <p:cNvPr id="24579" name="Rectangle 3"/>
          <p:cNvSpPr>
            <a:spLocks noGrp="1" noChangeArrowheads="1"/>
          </p:cNvSpPr>
          <p:nvPr>
            <p:ph type="body" idx="1"/>
          </p:nvPr>
        </p:nvSpPr>
        <p:spPr/>
        <p:txBody>
          <a:bodyPr/>
          <a:lstStyle/>
          <a:p>
            <a:pPr>
              <a:lnSpc>
                <a:spcPct val="90000"/>
              </a:lnSpc>
            </a:pPr>
            <a:r>
              <a:rPr lang="en-US" sz="4000"/>
              <a:t>Slavery began in the Americas in the early 1600’s.</a:t>
            </a:r>
          </a:p>
          <a:p>
            <a:pPr>
              <a:lnSpc>
                <a:spcPct val="90000"/>
              </a:lnSpc>
            </a:pPr>
            <a:r>
              <a:rPr lang="en-US" sz="4000"/>
              <a:t>Before Africans were brought over, the Native Americans were forced into slavery.</a:t>
            </a:r>
          </a:p>
          <a:p>
            <a:pPr>
              <a:lnSpc>
                <a:spcPct val="90000"/>
              </a:lnSpc>
            </a:pPr>
            <a:r>
              <a:rPr lang="en-US" sz="4000"/>
              <a:t>As most of the natives began dying out due to disease and harsh treatment, more slaves were needed.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flipV="1">
            <a:off x="457200" y="0"/>
            <a:ext cx="8229600" cy="277813"/>
          </a:xfrm>
        </p:spPr>
        <p:txBody>
          <a:bodyPr/>
          <a:lstStyle/>
          <a:p>
            <a:endParaRPr lang="pl-PL" sz="4000"/>
          </a:p>
        </p:txBody>
      </p:sp>
      <p:sp>
        <p:nvSpPr>
          <p:cNvPr id="43011" name="Rectangle 3"/>
          <p:cNvSpPr>
            <a:spLocks noGrp="1" noChangeArrowheads="1"/>
          </p:cNvSpPr>
          <p:nvPr>
            <p:ph type="body" idx="1"/>
          </p:nvPr>
        </p:nvSpPr>
        <p:spPr>
          <a:xfrm>
            <a:off x="0" y="0"/>
            <a:ext cx="9144000" cy="6858000"/>
          </a:xfrm>
        </p:spPr>
        <p:txBody>
          <a:bodyPr/>
          <a:lstStyle/>
          <a:p>
            <a:r>
              <a:rPr lang="en-US" sz="4000"/>
              <a:t>The law did not recognize slave marriages.  Many times owners would separate slave families when slaves were sold.  Slave owners would commonly threaten a slave by saying “I’m going to put you in my pocket.”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Slave Religion and Education</a:t>
            </a:r>
          </a:p>
        </p:txBody>
      </p:sp>
      <p:sp>
        <p:nvSpPr>
          <p:cNvPr id="44035" name="Rectangle 3"/>
          <p:cNvSpPr>
            <a:spLocks noGrp="1" noChangeArrowheads="1"/>
          </p:cNvSpPr>
          <p:nvPr>
            <p:ph type="body" idx="1"/>
          </p:nvPr>
        </p:nvSpPr>
        <p:spPr/>
        <p:txBody>
          <a:bodyPr/>
          <a:lstStyle/>
          <a:p>
            <a:r>
              <a:rPr lang="en-US" sz="4000"/>
              <a:t>Religion became a great comfort to the slaves.  In many areas, the slaves were allowed to hold their own church meetings.  </a:t>
            </a:r>
          </a:p>
          <a:p>
            <a:r>
              <a:rPr lang="en-US" sz="4000"/>
              <a:t>Slaves sang spiritual hymns in church and while working.</a:t>
            </a:r>
          </a:p>
          <a:p>
            <a:pPr>
              <a:buFont typeface="Wingdings" pitchFamily="2" charset="2"/>
              <a:buNone/>
            </a:pPr>
            <a:endParaRPr lang="en-US" sz="40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flipV="1">
            <a:off x="457200" y="0"/>
            <a:ext cx="8229600" cy="277813"/>
          </a:xfrm>
        </p:spPr>
        <p:txBody>
          <a:bodyPr/>
          <a:lstStyle/>
          <a:p>
            <a:endParaRPr lang="pl-PL" sz="4000"/>
          </a:p>
        </p:txBody>
      </p:sp>
      <p:sp>
        <p:nvSpPr>
          <p:cNvPr id="45059" name="Rectangle 3"/>
          <p:cNvSpPr>
            <a:spLocks noGrp="1" noChangeArrowheads="1"/>
          </p:cNvSpPr>
          <p:nvPr>
            <p:ph type="body" idx="1"/>
          </p:nvPr>
        </p:nvSpPr>
        <p:spPr>
          <a:xfrm>
            <a:off x="0" y="0"/>
            <a:ext cx="9144000" cy="6858000"/>
          </a:xfrm>
        </p:spPr>
        <p:txBody>
          <a:bodyPr/>
          <a:lstStyle/>
          <a:p>
            <a:pPr>
              <a:lnSpc>
                <a:spcPct val="90000"/>
              </a:lnSpc>
            </a:pPr>
            <a:r>
              <a:rPr lang="en-US" sz="4000"/>
              <a:t>Education was almost nonexistent for most slaves. </a:t>
            </a:r>
          </a:p>
          <a:p>
            <a:pPr>
              <a:lnSpc>
                <a:spcPct val="90000"/>
              </a:lnSpc>
            </a:pPr>
            <a:r>
              <a:rPr lang="en-US" sz="4000"/>
              <a:t>It was against the law for a slave owner to teach any slave to read or write.  It was feared that if a slave could read and write, they might use their talents to stir up discontent among the slaves.</a:t>
            </a:r>
          </a:p>
          <a:p>
            <a:pPr>
              <a:lnSpc>
                <a:spcPct val="90000"/>
              </a:lnSpc>
            </a:pPr>
            <a:r>
              <a:rPr lang="en-US" sz="4000"/>
              <a:t>Some owners taught slaves simple words in order to help get supplies.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flipV="1">
            <a:off x="457200" y="0"/>
            <a:ext cx="8229600" cy="277813"/>
          </a:xfrm>
        </p:spPr>
        <p:txBody>
          <a:bodyPr/>
          <a:lstStyle/>
          <a:p>
            <a:endParaRPr lang="pl-PL" sz="4000"/>
          </a:p>
        </p:txBody>
      </p:sp>
      <p:sp>
        <p:nvSpPr>
          <p:cNvPr id="46083" name="Rectangle 3"/>
          <p:cNvSpPr>
            <a:spLocks noGrp="1" noChangeArrowheads="1"/>
          </p:cNvSpPr>
          <p:nvPr>
            <p:ph type="body" idx="1"/>
          </p:nvPr>
        </p:nvSpPr>
        <p:spPr>
          <a:xfrm>
            <a:off x="0" y="0"/>
            <a:ext cx="9144000" cy="6858000"/>
          </a:xfrm>
        </p:spPr>
        <p:txBody>
          <a:bodyPr/>
          <a:lstStyle/>
          <a:p>
            <a:pPr>
              <a:lnSpc>
                <a:spcPct val="90000"/>
              </a:lnSpc>
            </a:pPr>
            <a:r>
              <a:rPr lang="en-US" sz="4000"/>
              <a:t>Music was a major part of the lives of the people in Africa.</a:t>
            </a:r>
          </a:p>
          <a:p>
            <a:pPr>
              <a:lnSpc>
                <a:spcPct val="90000"/>
              </a:lnSpc>
            </a:pPr>
            <a:r>
              <a:rPr lang="en-US" sz="4000"/>
              <a:t>Slaveholders feared the use of African drums on the plantations and prohibited their use. </a:t>
            </a:r>
          </a:p>
          <a:p>
            <a:pPr>
              <a:lnSpc>
                <a:spcPct val="90000"/>
              </a:lnSpc>
            </a:pPr>
            <a:r>
              <a:rPr lang="en-US" sz="4000"/>
              <a:t>They feared that they might be used to signal a slave revolt.  </a:t>
            </a:r>
          </a:p>
          <a:p>
            <a:pPr>
              <a:lnSpc>
                <a:spcPct val="90000"/>
              </a:lnSpc>
            </a:pPr>
            <a:r>
              <a:rPr lang="en-US" sz="4000"/>
              <a:t>To continue using the rhythm of the drums, slave resorted to hand clapping, body slapping, and foot tapping.</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t>SLAVE UPRISINGS</a:t>
            </a:r>
          </a:p>
        </p:txBody>
      </p:sp>
      <p:sp>
        <p:nvSpPr>
          <p:cNvPr id="47107" name="Rectangle 3"/>
          <p:cNvSpPr>
            <a:spLocks noGrp="1" noChangeArrowheads="1"/>
          </p:cNvSpPr>
          <p:nvPr>
            <p:ph type="body" idx="1"/>
          </p:nvPr>
        </p:nvSpPr>
        <p:spPr/>
        <p:txBody>
          <a:bodyPr/>
          <a:lstStyle/>
          <a:p>
            <a:r>
              <a:rPr lang="en-US" sz="4000"/>
              <a:t>Slaves were not allowed to leave plantations unless with the owner, overseer or with a pass.</a:t>
            </a:r>
          </a:p>
          <a:p>
            <a:r>
              <a:rPr lang="en-US" sz="4000"/>
              <a:t>This made is impossible for slaves to have secret meetings to create a plan for escape.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flipV="1">
            <a:off x="457200" y="0"/>
            <a:ext cx="8229600" cy="277813"/>
          </a:xfrm>
        </p:spPr>
        <p:txBody>
          <a:bodyPr/>
          <a:lstStyle/>
          <a:p>
            <a:endParaRPr lang="pl-PL" sz="4000"/>
          </a:p>
        </p:txBody>
      </p:sp>
      <p:sp>
        <p:nvSpPr>
          <p:cNvPr id="48131" name="Rectangle 3"/>
          <p:cNvSpPr>
            <a:spLocks noGrp="1" noChangeArrowheads="1"/>
          </p:cNvSpPr>
          <p:nvPr>
            <p:ph type="body" idx="1"/>
          </p:nvPr>
        </p:nvSpPr>
        <p:spPr>
          <a:xfrm>
            <a:off x="0" y="0"/>
            <a:ext cx="9144000" cy="6858000"/>
          </a:xfrm>
        </p:spPr>
        <p:txBody>
          <a:bodyPr/>
          <a:lstStyle/>
          <a:p>
            <a:pPr marL="609600" indent="-609600"/>
            <a:r>
              <a:rPr lang="en-US" sz="4000" u="sng"/>
              <a:t>Slave Codes</a:t>
            </a:r>
            <a:r>
              <a:rPr lang="en-US" sz="4000"/>
              <a:t> took away all rights of slaves.  The codes said:</a:t>
            </a:r>
          </a:p>
          <a:p>
            <a:pPr marL="609600" indent="-609600">
              <a:buFont typeface="Wingdings" pitchFamily="2" charset="2"/>
              <a:buAutoNum type="arabicPeriod"/>
            </a:pPr>
            <a:r>
              <a:rPr lang="en-US" sz="4000"/>
              <a:t>It was illegal for a slave to testify against a white.</a:t>
            </a:r>
          </a:p>
          <a:p>
            <a:pPr marL="609600" indent="-609600">
              <a:buFont typeface="Wingdings" pitchFamily="2" charset="2"/>
              <a:buAutoNum type="arabicPeriod"/>
            </a:pPr>
            <a:r>
              <a:rPr lang="en-US" sz="4000"/>
              <a:t>A slave could not show disrespect to a white.</a:t>
            </a:r>
          </a:p>
          <a:p>
            <a:pPr marL="609600" indent="-609600">
              <a:buFont typeface="Wingdings" pitchFamily="2" charset="2"/>
              <a:buAutoNum type="arabicPeriod"/>
            </a:pPr>
            <a:r>
              <a:rPr lang="en-US" sz="4000"/>
              <a:t>Could not make any physical contact with a white.</a:t>
            </a:r>
          </a:p>
          <a:p>
            <a:pPr marL="609600" indent="-609600">
              <a:buFont typeface="Wingdings" pitchFamily="2" charset="2"/>
              <a:buAutoNum type="arabicPeriod"/>
            </a:pPr>
            <a:r>
              <a:rPr lang="en-US" sz="4000"/>
              <a:t>Could not carry a weapon.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flipV="1">
            <a:off x="457200" y="0"/>
            <a:ext cx="8229600" cy="277813"/>
          </a:xfrm>
        </p:spPr>
        <p:txBody>
          <a:bodyPr/>
          <a:lstStyle/>
          <a:p>
            <a:endParaRPr lang="pl-PL" sz="4000"/>
          </a:p>
        </p:txBody>
      </p:sp>
      <p:sp>
        <p:nvSpPr>
          <p:cNvPr id="49155" name="Rectangle 3"/>
          <p:cNvSpPr>
            <a:spLocks noGrp="1" noChangeArrowheads="1"/>
          </p:cNvSpPr>
          <p:nvPr>
            <p:ph type="body" idx="1"/>
          </p:nvPr>
        </p:nvSpPr>
        <p:spPr>
          <a:xfrm>
            <a:off x="0" y="0"/>
            <a:ext cx="9144000" cy="6858000"/>
          </a:xfrm>
        </p:spPr>
        <p:txBody>
          <a:bodyPr/>
          <a:lstStyle/>
          <a:p>
            <a:r>
              <a:rPr lang="en-US" sz="4000"/>
              <a:t>However even with all of the supervision, some slave uprisings did occur.</a:t>
            </a:r>
          </a:p>
          <a:p>
            <a:r>
              <a:rPr lang="en-US" sz="4000"/>
              <a:t>In 1800, Gabriel Prosser organized an uprising, but two of the slaves told their owners two hours before it was to take place.</a:t>
            </a:r>
          </a:p>
          <a:p>
            <a:r>
              <a:rPr lang="en-US" sz="4000"/>
              <a:t>Prosser was arrested and executed with 34 others.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flipV="1">
            <a:off x="457200" y="0"/>
            <a:ext cx="8229600" cy="277813"/>
          </a:xfrm>
        </p:spPr>
        <p:txBody>
          <a:bodyPr/>
          <a:lstStyle/>
          <a:p>
            <a:endParaRPr lang="pl-PL" sz="4000"/>
          </a:p>
        </p:txBody>
      </p:sp>
      <p:sp>
        <p:nvSpPr>
          <p:cNvPr id="50179" name="Rectangle 3"/>
          <p:cNvSpPr>
            <a:spLocks noGrp="1" noChangeArrowheads="1"/>
          </p:cNvSpPr>
          <p:nvPr>
            <p:ph type="body" idx="1"/>
          </p:nvPr>
        </p:nvSpPr>
        <p:spPr>
          <a:xfrm>
            <a:off x="0" y="0"/>
            <a:ext cx="9144000" cy="6858000"/>
          </a:xfrm>
        </p:spPr>
        <p:txBody>
          <a:bodyPr/>
          <a:lstStyle/>
          <a:p>
            <a:r>
              <a:rPr lang="en-US" sz="4000"/>
              <a:t>In 1831, Nat Turner led the bloodiest slave revolt in American History.  He was a slave preacher in Virginia.  During attacks he and his followers killed between 57 and 65 white men, women, and children. </a:t>
            </a:r>
          </a:p>
          <a:p>
            <a:r>
              <a:rPr lang="en-US" sz="4000"/>
              <a:t>Turner and 20 others were killed.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ABOLISTIONISTS</a:t>
            </a:r>
          </a:p>
        </p:txBody>
      </p:sp>
      <p:sp>
        <p:nvSpPr>
          <p:cNvPr id="51203" name="Rectangle 3"/>
          <p:cNvSpPr>
            <a:spLocks noGrp="1" noChangeArrowheads="1"/>
          </p:cNvSpPr>
          <p:nvPr>
            <p:ph type="body" idx="1"/>
          </p:nvPr>
        </p:nvSpPr>
        <p:spPr>
          <a:xfrm>
            <a:off x="457200" y="1600200"/>
            <a:ext cx="8229600" cy="5029200"/>
          </a:xfrm>
        </p:spPr>
        <p:txBody>
          <a:bodyPr/>
          <a:lstStyle/>
          <a:p>
            <a:r>
              <a:rPr lang="en-US" sz="4000"/>
              <a:t>Many people wanted to get rid of slavery.  These people were called </a:t>
            </a:r>
            <a:r>
              <a:rPr lang="en-US" sz="4000" u="sng"/>
              <a:t>abolitionists</a:t>
            </a:r>
            <a:r>
              <a:rPr lang="en-US" sz="4000"/>
              <a:t>.  </a:t>
            </a:r>
          </a:p>
          <a:p>
            <a:r>
              <a:rPr lang="en-US" sz="4000"/>
              <a:t>They made speeches, wrote books and articles, and offered their homes as a safe house to runaway slaves.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flipV="1">
            <a:off x="457200" y="0"/>
            <a:ext cx="8229600" cy="277813"/>
          </a:xfrm>
        </p:spPr>
        <p:txBody>
          <a:bodyPr/>
          <a:lstStyle/>
          <a:p>
            <a:endParaRPr lang="pl-PL" sz="4000"/>
          </a:p>
        </p:txBody>
      </p:sp>
      <p:sp>
        <p:nvSpPr>
          <p:cNvPr id="52227" name="Rectangle 3"/>
          <p:cNvSpPr>
            <a:spLocks noGrp="1" noChangeArrowheads="1"/>
          </p:cNvSpPr>
          <p:nvPr>
            <p:ph type="body" idx="1"/>
          </p:nvPr>
        </p:nvSpPr>
        <p:spPr>
          <a:xfrm>
            <a:off x="457200" y="0"/>
            <a:ext cx="8229600" cy="6858000"/>
          </a:xfrm>
        </p:spPr>
        <p:txBody>
          <a:bodyPr/>
          <a:lstStyle/>
          <a:p>
            <a:r>
              <a:rPr lang="en-US" sz="4000"/>
              <a:t>William Lloyd Garrison published a newspaper called </a:t>
            </a:r>
            <a:r>
              <a:rPr lang="en-US" sz="4000" i="1"/>
              <a:t>The Liberator</a:t>
            </a:r>
            <a:r>
              <a:rPr lang="en-US" sz="4000"/>
              <a:t>, which urged freedom for all people.</a:t>
            </a:r>
          </a:p>
          <a:p>
            <a:r>
              <a:rPr lang="en-US" sz="4000"/>
              <a:t>Harriet Beecher Stowe wrote about slaves in </a:t>
            </a:r>
            <a:r>
              <a:rPr lang="en-US" sz="4000" i="1"/>
              <a:t>Uncle Tom’s Cabin.</a:t>
            </a:r>
            <a:r>
              <a:rPr lang="en-US" sz="4000"/>
              <a:t> </a:t>
            </a:r>
          </a:p>
          <a:p>
            <a:r>
              <a:rPr lang="en-US" sz="4000"/>
              <a:t>The best known abolitionists was a former slave, Frederick Douglas.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76200"/>
            <a:ext cx="8229600" cy="76200"/>
          </a:xfrm>
        </p:spPr>
        <p:txBody>
          <a:bodyPr/>
          <a:lstStyle/>
          <a:p>
            <a:endParaRPr lang="pl-PL" sz="4000"/>
          </a:p>
        </p:txBody>
      </p:sp>
      <p:sp>
        <p:nvSpPr>
          <p:cNvPr id="25603" name="Rectangle 3"/>
          <p:cNvSpPr>
            <a:spLocks noGrp="1" noChangeArrowheads="1"/>
          </p:cNvSpPr>
          <p:nvPr>
            <p:ph type="body" idx="1"/>
          </p:nvPr>
        </p:nvSpPr>
        <p:spPr>
          <a:xfrm>
            <a:off x="457200" y="0"/>
            <a:ext cx="8229600" cy="6130925"/>
          </a:xfrm>
        </p:spPr>
        <p:txBody>
          <a:bodyPr/>
          <a:lstStyle/>
          <a:p>
            <a:r>
              <a:rPr lang="en-US" sz="4000"/>
              <a:t>The 1</a:t>
            </a:r>
            <a:r>
              <a:rPr lang="en-US" sz="4000" baseline="30000"/>
              <a:t>st</a:t>
            </a:r>
            <a:r>
              <a:rPr lang="en-US" sz="4000"/>
              <a:t> slaves to be brought to North America came in 1619 to a tobacco farm in Virginia.</a:t>
            </a:r>
          </a:p>
          <a:p>
            <a:r>
              <a:rPr lang="en-US" sz="4000"/>
              <a:t>At first they were brought as an</a:t>
            </a:r>
            <a:r>
              <a:rPr lang="en-US" sz="4000" u="sng"/>
              <a:t> indentured servant</a:t>
            </a:r>
            <a:r>
              <a:rPr lang="en-US" sz="4000"/>
              <a:t>, but later placed into slavery.  An indentured servant must work for a certain number of years, but were then given freedom.</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flipV="1">
            <a:off x="457200" y="0"/>
            <a:ext cx="8229600" cy="277813"/>
          </a:xfrm>
        </p:spPr>
        <p:txBody>
          <a:bodyPr/>
          <a:lstStyle/>
          <a:p>
            <a:endParaRPr lang="pl-PL" sz="4000"/>
          </a:p>
        </p:txBody>
      </p:sp>
      <p:sp>
        <p:nvSpPr>
          <p:cNvPr id="53251" name="Rectangle 3"/>
          <p:cNvSpPr>
            <a:spLocks noGrp="1" noChangeArrowheads="1"/>
          </p:cNvSpPr>
          <p:nvPr>
            <p:ph type="body" idx="1"/>
          </p:nvPr>
        </p:nvSpPr>
        <p:spPr>
          <a:xfrm>
            <a:off x="457200" y="0"/>
            <a:ext cx="8229600" cy="6858000"/>
          </a:xfrm>
        </p:spPr>
        <p:txBody>
          <a:bodyPr/>
          <a:lstStyle/>
          <a:p>
            <a:r>
              <a:rPr lang="en-US" sz="4000"/>
              <a:t>Douglas printed a newspaper titled </a:t>
            </a:r>
            <a:r>
              <a:rPr lang="en-US" sz="4000" i="1"/>
              <a:t>North Star.</a:t>
            </a:r>
            <a:r>
              <a:rPr lang="en-US" sz="4000"/>
              <a:t>  He also gave many speeches about slavery.</a:t>
            </a:r>
          </a:p>
          <a:p>
            <a:r>
              <a:rPr lang="en-US" sz="4000"/>
              <a:t>Sojourner Truth, another freed slave, also gave many speeches.</a:t>
            </a:r>
          </a:p>
          <a:p>
            <a:r>
              <a:rPr lang="en-US" sz="4000"/>
              <a:t>Harriet Tubman helped many slaves escape on the </a:t>
            </a:r>
            <a:r>
              <a:rPr lang="en-US" sz="4000" u="sng"/>
              <a:t>underground railroad.</a:t>
            </a:r>
            <a:endParaRPr lang="en-US" sz="40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flipV="1">
            <a:off x="457200" y="0"/>
            <a:ext cx="8229600" cy="277813"/>
          </a:xfrm>
        </p:spPr>
        <p:txBody>
          <a:bodyPr/>
          <a:lstStyle/>
          <a:p>
            <a:endParaRPr lang="pl-PL" sz="4000"/>
          </a:p>
        </p:txBody>
      </p:sp>
      <p:sp>
        <p:nvSpPr>
          <p:cNvPr id="54275" name="Rectangle 3"/>
          <p:cNvSpPr>
            <a:spLocks noGrp="1" noChangeArrowheads="1"/>
          </p:cNvSpPr>
          <p:nvPr>
            <p:ph type="body" idx="1"/>
          </p:nvPr>
        </p:nvSpPr>
        <p:spPr>
          <a:xfrm>
            <a:off x="457200" y="228600"/>
            <a:ext cx="8229600" cy="6400800"/>
          </a:xfrm>
        </p:spPr>
        <p:txBody>
          <a:bodyPr/>
          <a:lstStyle/>
          <a:p>
            <a:pPr>
              <a:lnSpc>
                <a:spcPct val="90000"/>
              </a:lnSpc>
            </a:pPr>
            <a:r>
              <a:rPr lang="en-US" sz="4000"/>
              <a:t>This was a chain of homes, farms, and churches were runaway slaves could rest and hide from slave catchers.</a:t>
            </a:r>
          </a:p>
          <a:p>
            <a:pPr>
              <a:lnSpc>
                <a:spcPct val="90000"/>
              </a:lnSpc>
            </a:pPr>
            <a:r>
              <a:rPr lang="en-US" sz="4000"/>
              <a:t>The slaves continued running until they reached a free state or Canada.</a:t>
            </a:r>
          </a:p>
          <a:p>
            <a:pPr>
              <a:lnSpc>
                <a:spcPct val="90000"/>
              </a:lnSpc>
            </a:pPr>
            <a:r>
              <a:rPr lang="en-US" sz="4000"/>
              <a:t>Around 50,000 slaves escaped on the underground railroad between 1830-1860.</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t>GA’s attitude toward slavery.</a:t>
            </a:r>
          </a:p>
        </p:txBody>
      </p:sp>
      <p:sp>
        <p:nvSpPr>
          <p:cNvPr id="55299" name="Rectangle 3"/>
          <p:cNvSpPr>
            <a:spLocks noGrp="1" noChangeArrowheads="1"/>
          </p:cNvSpPr>
          <p:nvPr>
            <p:ph type="body" idx="1"/>
          </p:nvPr>
        </p:nvSpPr>
        <p:spPr/>
        <p:txBody>
          <a:bodyPr/>
          <a:lstStyle/>
          <a:p>
            <a:r>
              <a:rPr lang="en-US" sz="4000"/>
              <a:t>While only 40% of population owned slaves, the worth of the slaves ran into millions of dollars.</a:t>
            </a:r>
          </a:p>
          <a:p>
            <a:r>
              <a:rPr lang="en-US" sz="4000"/>
              <a:t>A few whites spoke out against slavery, but most felt that it was the way of life.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flipV="1">
            <a:off x="457200" y="0"/>
            <a:ext cx="8229600" cy="277813"/>
          </a:xfrm>
        </p:spPr>
        <p:txBody>
          <a:bodyPr/>
          <a:lstStyle/>
          <a:p>
            <a:endParaRPr lang="pl-PL" sz="4000"/>
          </a:p>
        </p:txBody>
      </p:sp>
      <p:sp>
        <p:nvSpPr>
          <p:cNvPr id="56323" name="Rectangle 3"/>
          <p:cNvSpPr>
            <a:spLocks noGrp="1" noChangeArrowheads="1"/>
          </p:cNvSpPr>
          <p:nvPr>
            <p:ph type="body" idx="1"/>
          </p:nvPr>
        </p:nvSpPr>
        <p:spPr>
          <a:xfrm>
            <a:off x="457200" y="0"/>
            <a:ext cx="8229600" cy="6858000"/>
          </a:xfrm>
        </p:spPr>
        <p:txBody>
          <a:bodyPr/>
          <a:lstStyle/>
          <a:p>
            <a:r>
              <a:rPr lang="en-US" sz="4000"/>
              <a:t>Many felt that they were helping to care for the blacks and teaching them Christianity.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flipV="1">
            <a:off x="228600" y="0"/>
            <a:ext cx="8229600" cy="228600"/>
          </a:xfrm>
        </p:spPr>
        <p:txBody>
          <a:bodyPr/>
          <a:lstStyle/>
          <a:p>
            <a:endParaRPr lang="pl-PL" sz="4000"/>
          </a:p>
        </p:txBody>
      </p:sp>
      <p:sp>
        <p:nvSpPr>
          <p:cNvPr id="26627" name="Rectangle 3"/>
          <p:cNvSpPr>
            <a:spLocks noGrp="1" noChangeArrowheads="1"/>
          </p:cNvSpPr>
          <p:nvPr>
            <p:ph type="body" idx="1"/>
          </p:nvPr>
        </p:nvSpPr>
        <p:spPr>
          <a:xfrm>
            <a:off x="228600" y="0"/>
            <a:ext cx="8229600" cy="6435725"/>
          </a:xfrm>
        </p:spPr>
        <p:txBody>
          <a:bodyPr/>
          <a:lstStyle/>
          <a:p>
            <a:r>
              <a:rPr lang="en-US" sz="4000"/>
              <a:t>Slave traders learned quickly that they could make a lot of money in the business.</a:t>
            </a:r>
          </a:p>
          <a:p>
            <a:r>
              <a:rPr lang="en-US" sz="4000"/>
              <a:t>Once captured the slaves would board a ship on the West Coast of Africa.</a:t>
            </a:r>
          </a:p>
          <a:p>
            <a:r>
              <a:rPr lang="en-US" sz="4000"/>
              <a:t>The slaves ships were so crowded that many people had no room to breath.  Sanitation became a problem.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flipV="1">
            <a:off x="457200" y="0"/>
            <a:ext cx="8229600" cy="277813"/>
          </a:xfrm>
        </p:spPr>
        <p:txBody>
          <a:bodyPr/>
          <a:lstStyle/>
          <a:p>
            <a:endParaRPr lang="pl-PL" sz="4000"/>
          </a:p>
        </p:txBody>
      </p:sp>
      <p:sp>
        <p:nvSpPr>
          <p:cNvPr id="27651" name="Rectangle 3"/>
          <p:cNvSpPr>
            <a:spLocks noGrp="1" noChangeArrowheads="1"/>
          </p:cNvSpPr>
          <p:nvPr>
            <p:ph type="body" idx="1"/>
          </p:nvPr>
        </p:nvSpPr>
        <p:spPr>
          <a:xfrm>
            <a:off x="457200" y="0"/>
            <a:ext cx="8229600" cy="6130925"/>
          </a:xfrm>
        </p:spPr>
        <p:txBody>
          <a:bodyPr/>
          <a:lstStyle/>
          <a:p>
            <a:r>
              <a:rPr lang="en-US" sz="4000"/>
              <a:t>Many died on the trip to the Americas.</a:t>
            </a:r>
          </a:p>
          <a:p>
            <a:r>
              <a:rPr lang="en-US" sz="4000"/>
              <a:t>Slaves ships docked in places like Savannah, Charleston, and New Orleans.</a:t>
            </a:r>
          </a:p>
          <a:p>
            <a:r>
              <a:rPr lang="en-US" sz="4000"/>
              <a:t>Prices ranged from a few hundred dollars to almost two thousand.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SLAVERY IN THE SOUTH</a:t>
            </a:r>
          </a:p>
        </p:txBody>
      </p:sp>
      <p:sp>
        <p:nvSpPr>
          <p:cNvPr id="28675" name="Rectangle 3"/>
          <p:cNvSpPr>
            <a:spLocks noGrp="1" noChangeArrowheads="1"/>
          </p:cNvSpPr>
          <p:nvPr>
            <p:ph type="body" idx="1"/>
          </p:nvPr>
        </p:nvSpPr>
        <p:spPr/>
        <p:txBody>
          <a:bodyPr/>
          <a:lstStyle/>
          <a:p>
            <a:r>
              <a:rPr lang="en-US" sz="4000"/>
              <a:t>After the invention of the cotton gin by Eli Whitney in 1793, cotton became “king” in the south.</a:t>
            </a:r>
          </a:p>
          <a:p>
            <a:r>
              <a:rPr lang="en-US" sz="4000"/>
              <a:t>Plantations needed more workers, so the slave trade grew.</a:t>
            </a:r>
          </a:p>
          <a:p>
            <a:pPr>
              <a:buFont typeface="Wingdings" pitchFamily="2" charset="2"/>
              <a:buNone/>
            </a:pPr>
            <a:endParaRPr lang="en-US" sz="40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flipV="1">
            <a:off x="457200" y="0"/>
            <a:ext cx="8229600" cy="277813"/>
          </a:xfrm>
        </p:spPr>
        <p:txBody>
          <a:bodyPr/>
          <a:lstStyle/>
          <a:p>
            <a:endParaRPr lang="pl-PL" sz="4000"/>
          </a:p>
        </p:txBody>
      </p:sp>
      <p:sp>
        <p:nvSpPr>
          <p:cNvPr id="29699" name="Rectangle 3"/>
          <p:cNvSpPr>
            <a:spLocks noGrp="1" noChangeArrowheads="1"/>
          </p:cNvSpPr>
          <p:nvPr>
            <p:ph type="body" idx="1"/>
          </p:nvPr>
        </p:nvSpPr>
        <p:spPr>
          <a:xfrm>
            <a:off x="457200" y="0"/>
            <a:ext cx="8229600" cy="6130925"/>
          </a:xfrm>
        </p:spPr>
        <p:txBody>
          <a:bodyPr/>
          <a:lstStyle/>
          <a:p>
            <a:pPr>
              <a:lnSpc>
                <a:spcPct val="90000"/>
              </a:lnSpc>
            </a:pPr>
            <a:r>
              <a:rPr lang="en-US" sz="4000"/>
              <a:t>By 1860, the south was producing 4 million bales of cotton annually.</a:t>
            </a:r>
          </a:p>
          <a:p>
            <a:pPr>
              <a:lnSpc>
                <a:spcPct val="90000"/>
              </a:lnSpc>
            </a:pPr>
            <a:r>
              <a:rPr lang="en-US" sz="4000"/>
              <a:t>As the need for slaves increased, so did the value of a slave.  Between 1800 and 1860, the value of an average field hand increased by 20 times the previous amount.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flipV="1">
            <a:off x="457200" y="0"/>
            <a:ext cx="8229600" cy="277813"/>
          </a:xfrm>
        </p:spPr>
        <p:txBody>
          <a:bodyPr/>
          <a:lstStyle/>
          <a:p>
            <a:endParaRPr lang="pl-PL" sz="4000"/>
          </a:p>
        </p:txBody>
      </p:sp>
      <p:sp>
        <p:nvSpPr>
          <p:cNvPr id="30723" name="Rectangle 3"/>
          <p:cNvSpPr>
            <a:spLocks noGrp="1" noChangeArrowheads="1"/>
          </p:cNvSpPr>
          <p:nvPr>
            <p:ph type="body" idx="1"/>
          </p:nvPr>
        </p:nvSpPr>
        <p:spPr>
          <a:xfrm>
            <a:off x="0" y="0"/>
            <a:ext cx="9144000" cy="6858000"/>
          </a:xfrm>
        </p:spPr>
        <p:txBody>
          <a:bodyPr/>
          <a:lstStyle/>
          <a:p>
            <a:r>
              <a:rPr lang="en-US" sz="4000"/>
              <a:t>Slaves were bought and sold at slave auctions.  Every major city in the south had an auction.</a:t>
            </a:r>
          </a:p>
          <a:p>
            <a:pPr>
              <a:buFont typeface="Wingdings" pitchFamily="2" charset="2"/>
              <a:buNone/>
            </a:pPr>
            <a:endParaRPr lang="en-US" sz="4000"/>
          </a:p>
          <a:p>
            <a:pPr>
              <a:buFont typeface="Wingdings" pitchFamily="2" charset="2"/>
              <a:buNone/>
            </a:pPr>
            <a:endParaRPr lang="en-US"/>
          </a:p>
        </p:txBody>
      </p:sp>
      <p:pic>
        <p:nvPicPr>
          <p:cNvPr id="30725" name="Picture 5" descr="whitehall_street_slave_trader_sm">
            <a:hlinkClick r:id="rId3"/>
          </p:cNvPr>
          <p:cNvPicPr>
            <a:picLocks noChangeAspect="1" noChangeArrowheads="1"/>
          </p:cNvPicPr>
          <p:nvPr/>
        </p:nvPicPr>
        <p:blipFill>
          <a:blip r:embed="rId4"/>
          <a:srcRect/>
          <a:stretch>
            <a:fillRect/>
          </a:stretch>
        </p:blipFill>
        <p:spPr bwMode="auto">
          <a:xfrm>
            <a:off x="457200" y="1905000"/>
            <a:ext cx="8686800" cy="49530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flipV="1">
            <a:off x="457200" y="0"/>
            <a:ext cx="8229600" cy="277813"/>
          </a:xfrm>
        </p:spPr>
        <p:txBody>
          <a:bodyPr/>
          <a:lstStyle/>
          <a:p>
            <a:endParaRPr lang="pl-PL" sz="4000"/>
          </a:p>
        </p:txBody>
      </p:sp>
      <p:sp>
        <p:nvSpPr>
          <p:cNvPr id="31747" name="Rectangle 3"/>
          <p:cNvSpPr>
            <a:spLocks noGrp="1" noChangeArrowheads="1"/>
          </p:cNvSpPr>
          <p:nvPr>
            <p:ph type="body" idx="1"/>
          </p:nvPr>
        </p:nvSpPr>
        <p:spPr>
          <a:xfrm>
            <a:off x="0" y="0"/>
            <a:ext cx="9144000" cy="6858000"/>
          </a:xfrm>
        </p:spPr>
        <p:txBody>
          <a:bodyPr/>
          <a:lstStyle/>
          <a:p>
            <a:r>
              <a:rPr lang="en-US" sz="4000"/>
              <a:t>About 75% of all slaves were purchased as field hands.  More than ½ of all slaves in the U.S. worked on cotton plantations in the south.</a:t>
            </a:r>
          </a:p>
          <a:p>
            <a:r>
              <a:rPr lang="en-US" sz="4000"/>
              <a:t>Some slaves were more fortunate.  They might be employed as house servants or highly-trained craftsmen.</a:t>
            </a:r>
          </a:p>
          <a:p>
            <a:pPr>
              <a:buFont typeface="Wingdings" pitchFamily="2" charset="2"/>
              <a:buNone/>
            </a:pPr>
            <a:endParaRPr lang="en-US" sz="40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Verdana"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Verdana" pitchFamily="1"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Cliff</Template>
  <TotalTime>838</TotalTime>
  <Words>1505</Words>
  <Application>Microsoft Office PowerPoint</Application>
  <PresentationFormat>Pokaz na ekranie (4:3)</PresentationFormat>
  <Paragraphs>116</Paragraphs>
  <Slides>33</Slides>
  <Notes>33</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33</vt:i4>
      </vt:variant>
    </vt:vector>
  </HeadingPairs>
  <TitlesOfParts>
    <vt:vector size="38" baseType="lpstr">
      <vt:lpstr>Arial</vt:lpstr>
      <vt:lpstr>Times New Roman</vt:lpstr>
      <vt:lpstr>Verdana</vt:lpstr>
      <vt:lpstr>Wingdings</vt:lpstr>
      <vt:lpstr>Cliff</vt:lpstr>
      <vt:lpstr>SLAVERY</vt:lpstr>
      <vt:lpstr>The Beginning</vt:lpstr>
      <vt:lpstr>Slajd 3</vt:lpstr>
      <vt:lpstr>Slajd 4</vt:lpstr>
      <vt:lpstr>Slajd 5</vt:lpstr>
      <vt:lpstr>SLAVERY IN THE SOUTH</vt:lpstr>
      <vt:lpstr>Slajd 7</vt:lpstr>
      <vt:lpstr>Slajd 8</vt:lpstr>
      <vt:lpstr>Slajd 9</vt:lpstr>
      <vt:lpstr>Slajd 10</vt:lpstr>
      <vt:lpstr>DAILY LIFE OF SLAVES</vt:lpstr>
      <vt:lpstr>Slajd 12</vt:lpstr>
      <vt:lpstr>Slajd 13</vt:lpstr>
      <vt:lpstr>Slajd 14</vt:lpstr>
      <vt:lpstr>Slajd 15</vt:lpstr>
      <vt:lpstr>Slajd 16</vt:lpstr>
      <vt:lpstr>Slajd 17</vt:lpstr>
      <vt:lpstr>Slajd 18</vt:lpstr>
      <vt:lpstr>Slajd 19</vt:lpstr>
      <vt:lpstr>Slajd 20</vt:lpstr>
      <vt:lpstr>Slave Religion and Education</vt:lpstr>
      <vt:lpstr>Slajd 22</vt:lpstr>
      <vt:lpstr>Slajd 23</vt:lpstr>
      <vt:lpstr>SLAVE UPRISINGS</vt:lpstr>
      <vt:lpstr>Slajd 25</vt:lpstr>
      <vt:lpstr>Slajd 26</vt:lpstr>
      <vt:lpstr>Slajd 27</vt:lpstr>
      <vt:lpstr>ABOLISTIONISTS</vt:lpstr>
      <vt:lpstr>Slajd 29</vt:lpstr>
      <vt:lpstr>Slajd 30</vt:lpstr>
      <vt:lpstr>Slajd 31</vt:lpstr>
      <vt:lpstr>GA’s attitude toward slavery.</vt:lpstr>
      <vt:lpstr>Slajd 33</vt:lpstr>
    </vt:vector>
  </TitlesOfParts>
  <Company>ccsd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SLAVERY</dc:title>
  <dc:creator>shanna.sarks</dc:creator>
  <cp:lastModifiedBy>User</cp:lastModifiedBy>
  <cp:revision>6</cp:revision>
  <dcterms:created xsi:type="dcterms:W3CDTF">2004-08-27T18:54:02Z</dcterms:created>
  <dcterms:modified xsi:type="dcterms:W3CDTF">2018-01-01T14:35:57Z</dcterms:modified>
</cp:coreProperties>
</file>