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600" r:id="rId3"/>
    <p:sldId id="568" r:id="rId4"/>
    <p:sldId id="567" r:id="rId5"/>
    <p:sldId id="569" r:id="rId6"/>
    <p:sldId id="570" r:id="rId7"/>
    <p:sldId id="564" r:id="rId8"/>
    <p:sldId id="604" r:id="rId9"/>
    <p:sldId id="605" r:id="rId10"/>
    <p:sldId id="599" r:id="rId11"/>
    <p:sldId id="563" r:id="rId12"/>
    <p:sldId id="565" r:id="rId13"/>
    <p:sldId id="608" r:id="rId14"/>
    <p:sldId id="601" r:id="rId15"/>
    <p:sldId id="602" r:id="rId16"/>
    <p:sldId id="606" r:id="rId17"/>
    <p:sldId id="607" r:id="rId18"/>
    <p:sldId id="573" r:id="rId19"/>
    <p:sldId id="574" r:id="rId20"/>
    <p:sldId id="596" r:id="rId21"/>
    <p:sldId id="59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66"/>
    <a:srgbClr val="990000"/>
    <a:srgbClr val="CC0000"/>
    <a:srgbClr val="660033"/>
    <a:srgbClr val="FFFF66"/>
    <a:srgbClr val="DFFFFF"/>
    <a:srgbClr val="FFFF99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162" autoAdjust="0"/>
    <p:restoredTop sz="86420" autoAdjust="0"/>
  </p:normalViewPr>
  <p:slideViewPr>
    <p:cSldViewPr>
      <p:cViewPr varScale="1">
        <p:scale>
          <a:sx n="73" d="100"/>
          <a:sy n="73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350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F66BDE9-9D9D-4CD9-87C0-D3C3740D3574}" type="datetimeFigureOut">
              <a:rPr lang="en-US"/>
              <a:pPr>
                <a:defRPr/>
              </a:pPr>
              <a:t>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011F6B-C396-446A-996A-858E57DB7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B2059D-642B-422A-9702-F2500DD2C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BF6520-8F81-4807-88DA-0AEF5BAC2604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1B542-7F24-4393-8300-5DB73A222B7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005896-069D-4091-B9E2-F459F36FB54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57753-C160-4C0D-A0E3-0B7162D67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7D262-47EC-4FC7-BA67-21588FE6E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FC0DB-AC0B-4772-B01D-12CA875DA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CE70F-15F7-4555-AE01-752E5E5D5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A978F-BE22-4442-9086-67B60FCE8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BDC68-8671-4BF8-A8C5-05EF531FC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31CD9-241B-4F7D-BCED-6C7601321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40D59-9205-4E3A-B590-38CBA6BC8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F17E6-D24A-4050-8F54-5B517E2E7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EC213-05D8-4474-A009-480AA1135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294A6-1984-4D82-8F5E-078AF567F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w Ambsterdam slave market"/>
          <p:cNvPicPr>
            <a:picLocks noChangeAspect="1" noChangeArrowheads="1"/>
          </p:cNvPicPr>
          <p:nvPr userDrawn="1"/>
        </p:nvPicPr>
        <p:blipFill>
          <a:blip r:embed="rId13">
            <a:lum bright="6000" contrast="12000"/>
          </a:blip>
          <a:srcRect r="13719"/>
          <a:stretch>
            <a:fillRect/>
          </a:stretch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Line 3"/>
          <p:cNvSpPr>
            <a:spLocks noChangeShapeType="1"/>
          </p:cNvSpPr>
          <p:nvPr userDrawn="1"/>
        </p:nvSpPr>
        <p:spPr bwMode="auto">
          <a:xfrm>
            <a:off x="1600200" y="0"/>
            <a:ext cx="0" cy="685800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7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7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7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787B1D37-5D5D-4CD5-B17C-E1D08C38E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youtu.be/TgTGiWeRCWc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324600"/>
          </a:xfrm>
        </p:spPr>
        <p:txBody>
          <a:bodyPr/>
          <a:lstStyle/>
          <a:p>
            <a:pPr eaLnBrk="1" hangingPunct="1"/>
            <a:r>
              <a:rPr lang="en-US" sz="5400" smtClean="0">
                <a:latin typeface="Berlin Sans FB" pitchFamily="34" charset="0"/>
              </a:rPr>
              <a:t/>
            </a:r>
            <a:br>
              <a:rPr lang="en-US" sz="5400" smtClean="0">
                <a:latin typeface="Berlin Sans FB" pitchFamily="34" charset="0"/>
              </a:rPr>
            </a:br>
            <a:r>
              <a:rPr lang="en-US" sz="5400" u="sng" smtClean="0">
                <a:latin typeface="Berlin Sans FB" pitchFamily="34" charset="0"/>
              </a:rPr>
              <a:t>Colonial Slavery</a:t>
            </a:r>
            <a:r>
              <a:rPr lang="en-US" sz="5400" smtClean="0">
                <a:latin typeface="Berlin Sans FB" pitchFamily="34" charset="0"/>
              </a:rPr>
              <a:t/>
            </a:r>
            <a:br>
              <a:rPr lang="en-US" sz="5400" smtClean="0">
                <a:latin typeface="Berlin Sans FB" pitchFamily="34" charset="0"/>
              </a:rPr>
            </a:br>
            <a:r>
              <a:rPr lang="en-US" sz="5400" smtClean="0">
                <a:latin typeface="Berlin Sans FB" pitchFamily="34" charset="0"/>
              </a:rPr>
              <a:t>Why did slavery come to the American Colonies?</a:t>
            </a:r>
            <a:br>
              <a:rPr lang="en-US" sz="5400" smtClean="0">
                <a:latin typeface="Berlin Sans FB" pitchFamily="34" charset="0"/>
              </a:rPr>
            </a:br>
            <a:r>
              <a:rPr lang="en-US" sz="5400" smtClean="0">
                <a:latin typeface="Berlin Sans FB" pitchFamily="34" charset="0"/>
              </a:rPr>
              <a:t/>
            </a:r>
            <a:br>
              <a:rPr lang="en-US" sz="5400" smtClean="0">
                <a:latin typeface="Berlin Sans FB" pitchFamily="34" charset="0"/>
              </a:rPr>
            </a:br>
            <a:r>
              <a:rPr lang="en-US" sz="5400" smtClean="0">
                <a:latin typeface="Berlin Sans FB" pitchFamily="34" charset="0"/>
              </a:rPr>
              <a:t/>
            </a:r>
            <a:br>
              <a:rPr lang="en-US" sz="5400" smtClean="0">
                <a:latin typeface="Berlin Sans FB" pitchFamily="34" charset="0"/>
              </a:rPr>
            </a:br>
            <a:r>
              <a:rPr lang="en-US" sz="5400" smtClean="0">
                <a:latin typeface="Berlin Sans FB" pitchFamily="34" charset="0"/>
              </a:rPr>
              <a:t/>
            </a:r>
            <a:br>
              <a:rPr lang="en-US" sz="5400" smtClean="0">
                <a:latin typeface="Berlin Sans FB" pitchFamily="34" charset="0"/>
              </a:rPr>
            </a:br>
            <a:r>
              <a:rPr lang="en-US" sz="5400" smtClean="0">
                <a:latin typeface="Berlin Sans FB" pitchFamily="34" charset="0"/>
              </a:rPr>
              <a:t/>
            </a:r>
            <a:br>
              <a:rPr lang="en-US" sz="5400" smtClean="0">
                <a:latin typeface="Berlin Sans FB" pitchFamily="34" charset="0"/>
              </a:rPr>
            </a:br>
            <a:endParaRPr lang="en-US" sz="5400" smtClean="0">
              <a:latin typeface="Berlin Sans FB" pitchFamily="34" charset="0"/>
            </a:endParaRPr>
          </a:p>
        </p:txBody>
      </p:sp>
      <p:pic>
        <p:nvPicPr>
          <p:cNvPr id="3075" name="Picture 4" descr="http://www.loc.gov/rr/hispanic/1898/img/sla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276600"/>
            <a:ext cx="47625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-3630613" y="-20859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12291" name="Picture 3" descr="20276"/>
          <p:cNvPicPr>
            <a:picLocks noChangeAspect="1" noChangeArrowheads="1"/>
          </p:cNvPicPr>
          <p:nvPr/>
        </p:nvPicPr>
        <p:blipFill>
          <a:blip r:embed="rId2">
            <a:lum bright="-18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1940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3429000" cy="1717675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000" b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Manufactured Goods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  <a:buFontTx/>
              <a:buChar char="•"/>
              <a:defRPr/>
            </a:pPr>
            <a:endParaRPr lang="en-US" sz="1800" b="1"/>
          </a:p>
          <a:p>
            <a:pPr eaLnBrk="0" hangingPunct="0">
              <a:lnSpc>
                <a:spcPct val="8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1800" b="1"/>
              <a:t>Furniture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1800" b="1"/>
              <a:t>Clothing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sz="1800" b="1"/>
              <a:t>Colonials had</a:t>
            </a:r>
            <a:br>
              <a:rPr lang="en-US" sz="1800" b="1"/>
            </a:br>
            <a:r>
              <a:rPr lang="en-US" sz="1800" b="1"/>
              <a:t>not factories.</a:t>
            </a:r>
          </a:p>
        </p:txBody>
      </p:sp>
      <p:sp>
        <p:nvSpPr>
          <p:cNvPr id="12293" name="AutoShape 5"/>
          <p:cNvSpPr>
            <a:spLocks/>
          </p:cNvSpPr>
          <p:nvPr/>
        </p:nvSpPr>
        <p:spPr bwMode="auto">
          <a:xfrm>
            <a:off x="1676400" y="685800"/>
            <a:ext cx="381000" cy="990600"/>
          </a:xfrm>
          <a:prstGeom prst="rightBrace">
            <a:avLst>
              <a:gd name="adj1" fmla="val 2166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133600" y="762000"/>
            <a:ext cx="144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/>
              <a:t>From England to Colonies</a:t>
            </a:r>
          </a:p>
        </p:txBody>
      </p:sp>
      <p:sp>
        <p:nvSpPr>
          <p:cNvPr id="12295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686800" y="6477000"/>
            <a:ext cx="304800" cy="304800"/>
          </a:xfrm>
          <a:prstGeom prst="irregularSeal1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3598863" y="-205740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13315" name="Picture 3" descr="15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2209800" y="381000"/>
            <a:ext cx="4419600" cy="609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pl-P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BEGINNINGS OF SLAVERY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419600" y="5257800"/>
            <a:ext cx="1981200" cy="685800"/>
          </a:xfrm>
          <a:prstGeom prst="wedgeRectCallout">
            <a:avLst>
              <a:gd name="adj1" fmla="val -23556"/>
              <a:gd name="adj2" fmla="val -117824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pl-PL" sz="240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191000" y="5241925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This is called the Middle Passage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Middle Passage</a:t>
            </a:r>
            <a:br>
              <a:rPr lang="en-US" smtClean="0"/>
            </a:b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4864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hlinkClick r:id="rId2"/>
              </a:rPr>
              <a:t>http://youtu.be/TgTGiWeRCWc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pic>
        <p:nvPicPr>
          <p:cNvPr id="14340" name="Picture 2" descr="http://media.lunch.com/d/d7/176239.jpg?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0225" y="1676400"/>
            <a:ext cx="475297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Destination, Auction, and Seasoning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700" smtClean="0"/>
              <a:t>Most Africans landed in Brazil with the least number landing in North America.</a:t>
            </a:r>
          </a:p>
          <a:p>
            <a:r>
              <a:rPr lang="en-US" sz="2700" smtClean="0"/>
              <a:t>Slaves were auctioned off to the highest bidder.</a:t>
            </a:r>
          </a:p>
          <a:p>
            <a:r>
              <a:rPr lang="en-US" sz="2700" smtClean="0"/>
              <a:t>Slaves were put through a process of “seasoning” to get them ready for work.</a:t>
            </a:r>
          </a:p>
          <a:p>
            <a:r>
              <a:rPr lang="en-US" sz="2700" smtClean="0"/>
              <a:t>They learned an European language, were named an European name, and were shown labor requirements.</a:t>
            </a:r>
          </a:p>
          <a:p>
            <a:endParaRPr lang="en-US" sz="2700" smtClean="0"/>
          </a:p>
          <a:p>
            <a:endParaRPr lang="en-US" sz="270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Slavery and the Colonies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Slavery in the North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Since the economics of New England and the Middle Colonies were based on small farms, slavery was far less important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Given that slaves were few and posed little threat to the white majority, laws were less harsh than in the South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Slaves did represent a sizable percentage of urban laborers, particularly in New York and Philadelphia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Slavery in the Colonies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New England colonies-no large plantation systems; slaves lived in cities and small farms</a:t>
            </a:r>
          </a:p>
          <a:p>
            <a:pPr>
              <a:lnSpc>
                <a:spcPct val="90000"/>
              </a:lnSpc>
            </a:pPr>
            <a:r>
              <a:rPr lang="en-US" smtClean="0"/>
              <a:t>Chesapeake Bay colonies (NY, Penn, WV, Virg, Delaware)--large tobacco plantations; center of the domestic slave trade</a:t>
            </a:r>
          </a:p>
          <a:p>
            <a:pPr>
              <a:lnSpc>
                <a:spcPct val="90000"/>
              </a:lnSpc>
            </a:pPr>
            <a:r>
              <a:rPr lang="en-US" smtClean="0"/>
              <a:t>Carolinas and Georgia-large rice and cotton plantations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Slavery and the British Empire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Slave Systems in the English Colonies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Three distinct slave systems were well entrenched in Britain’s mainland colonies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Chesapeake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South Carolina and Georgia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Non- plantation societies of New England and the Middle Colonies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Chesapeake slavery was based on tobacco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Chesapeake plantations tended to be smaller and daily interactions between masters and slaves were more extensive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1687513" y="-23320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19459" name="Picture 3" descr="15909"/>
          <p:cNvPicPr>
            <a:picLocks noChangeAspect="1" noChangeArrowheads="1"/>
          </p:cNvPicPr>
          <p:nvPr/>
        </p:nvPicPr>
        <p:blipFill>
          <a:blip r:embed="rId2"/>
          <a:srcRect l="1230" t="1202" r="50833" b="50667"/>
          <a:stretch>
            <a:fillRect/>
          </a:stretch>
        </p:blipFill>
        <p:spPr bwMode="auto">
          <a:xfrm>
            <a:off x="685800" y="865188"/>
            <a:ext cx="7848600" cy="545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1905000" y="76200"/>
            <a:ext cx="5210175" cy="457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pl-PL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GROWTH OF SLAVERY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-1687513" y="-23320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20483" name="Picture 3" descr="15909"/>
          <p:cNvPicPr>
            <a:picLocks noChangeAspect="1" noChangeArrowheads="1"/>
          </p:cNvPicPr>
          <p:nvPr/>
        </p:nvPicPr>
        <p:blipFill>
          <a:blip r:embed="rId2"/>
          <a:srcRect l="51074" t="1112" r="1276" b="50667"/>
          <a:stretch>
            <a:fillRect/>
          </a:stretch>
        </p:blipFill>
        <p:spPr bwMode="auto">
          <a:xfrm>
            <a:off x="304800" y="685800"/>
            <a:ext cx="8534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1905000" y="76200"/>
            <a:ext cx="5210175" cy="457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pl-PL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GROWTH OF SLAVERY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ChangeArrowheads="1"/>
          </p:cNvSpPr>
          <p:nvPr/>
        </p:nvSpPr>
        <p:spPr bwMode="auto">
          <a:xfrm>
            <a:off x="0" y="1079500"/>
            <a:ext cx="91440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buFontTx/>
              <a:buChar char="•"/>
            </a:pPr>
            <a:r>
              <a:rPr lang="en-US" sz="3200" b="1">
                <a:latin typeface="Tahoma" pitchFamily="34" charset="0"/>
              </a:rPr>
              <a:t>Slaves resorted to revolts in the 13 colonies and later in the southern U.S.</a:t>
            </a:r>
            <a:br>
              <a:rPr lang="en-US" sz="3200" b="1">
                <a:latin typeface="Tahoma" pitchFamily="34" charset="0"/>
              </a:rPr>
            </a:br>
            <a:r>
              <a:rPr lang="en-US" sz="3200" b="1">
                <a:latin typeface="Tahoma" pitchFamily="34" charset="0"/>
              </a:rPr>
              <a:t> </a:t>
            </a:r>
          </a:p>
          <a:p>
            <a:pPr algn="ctr" eaLnBrk="0" hangingPunct="0">
              <a:lnSpc>
                <a:spcPct val="80000"/>
              </a:lnSpc>
              <a:buFontTx/>
              <a:buChar char="•"/>
            </a:pPr>
            <a:r>
              <a:rPr lang="en-US" sz="3200" b="1">
                <a:latin typeface="Tahoma" pitchFamily="34" charset="0"/>
              </a:rPr>
              <a:t> </a:t>
            </a:r>
            <a:r>
              <a:rPr lang="en-US" sz="3200" b="1" u="sng">
                <a:solidFill>
                  <a:srgbClr val="CC0000"/>
                </a:solidFill>
                <a:latin typeface="Tahoma" pitchFamily="34" charset="0"/>
              </a:rPr>
              <a:t>250 insurrections</a:t>
            </a:r>
            <a:r>
              <a:rPr lang="en-US" sz="3200" b="1">
                <a:latin typeface="Tahoma" pitchFamily="34" charset="0"/>
              </a:rPr>
              <a:t> have been documented; between </a:t>
            </a:r>
            <a:r>
              <a:rPr lang="en-US" sz="3200" b="1" u="sng">
                <a:solidFill>
                  <a:srgbClr val="CC0000"/>
                </a:solidFill>
                <a:latin typeface="Tahoma" pitchFamily="34" charset="0"/>
              </a:rPr>
              <a:t>1780 and 1864</a:t>
            </a:r>
            <a:r>
              <a:rPr lang="en-US" sz="3200" b="1" u="sng">
                <a:latin typeface="Tahoma" pitchFamily="34" charset="0"/>
              </a:rPr>
              <a:t>.</a:t>
            </a:r>
            <a:br>
              <a:rPr lang="en-US" sz="3200" b="1" u="sng">
                <a:latin typeface="Tahoma" pitchFamily="34" charset="0"/>
              </a:rPr>
            </a:br>
            <a:endParaRPr lang="en-US" sz="3200" b="1" u="sng">
              <a:latin typeface="Tahoma" pitchFamily="34" charset="0"/>
            </a:endParaRPr>
          </a:p>
          <a:p>
            <a:pPr algn="ctr" eaLnBrk="0" hangingPunct="0">
              <a:lnSpc>
                <a:spcPct val="80000"/>
              </a:lnSpc>
              <a:buFontTx/>
              <a:buChar char="•"/>
            </a:pPr>
            <a:r>
              <a:rPr lang="en-US" sz="3200" b="1">
                <a:latin typeface="Tahoma" pitchFamily="34" charset="0"/>
              </a:rPr>
              <a:t>91 African-Americans were convicted of insurrection in Virginia alone. </a:t>
            </a:r>
            <a:br>
              <a:rPr lang="en-US" sz="3200" b="1">
                <a:latin typeface="Tahoma" pitchFamily="34" charset="0"/>
              </a:rPr>
            </a:br>
            <a:endParaRPr lang="en-US" sz="3200" b="1">
              <a:latin typeface="Tahoma" pitchFamily="34" charset="0"/>
            </a:endParaRPr>
          </a:p>
          <a:p>
            <a:pPr algn="ctr" eaLnBrk="0" hangingPunct="0">
              <a:lnSpc>
                <a:spcPct val="80000"/>
              </a:lnSpc>
              <a:buFontTx/>
              <a:buChar char="•"/>
            </a:pPr>
            <a:r>
              <a:rPr lang="en-US" sz="3200" b="1">
                <a:latin typeface="Tahoma" pitchFamily="34" charset="0"/>
              </a:rPr>
              <a:t>First revolt in what became the United States took place in 1526 at a Spanish settlement near the mouth of the Pee Dee River in South Carolina. </a:t>
            </a:r>
          </a:p>
        </p:txBody>
      </p:sp>
      <p:sp>
        <p:nvSpPr>
          <p:cNvPr id="21507" name="WordArt 3" descr="White marble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686800" cy="533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pl-PL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SLAVE REVOLTS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477000"/>
            <a:ext cx="7772400" cy="381000"/>
          </a:xfrm>
        </p:spPr>
        <p:txBody>
          <a:bodyPr/>
          <a:lstStyle/>
          <a:p>
            <a:pPr eaLnBrk="1" hangingPunct="1"/>
            <a:r>
              <a:rPr lang="en-US" sz="1000" smtClean="0"/>
              <a:t>Slave Revolts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6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6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6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6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6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6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6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6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Text Box 2"/>
          <p:cNvSpPr txBox="1">
            <a:spLocks noChangeArrowheads="1"/>
          </p:cNvSpPr>
          <p:nvPr/>
        </p:nvSpPr>
        <p:spPr bwMode="auto">
          <a:xfrm>
            <a:off x="1676400" y="149225"/>
            <a:ext cx="7467600" cy="1471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lix Titling" pitchFamily="82" charset="0"/>
              </a:rPr>
              <a:t>Initially, slavery was not the dominant system of labor for the colonies.  It was Indentured Servitude.</a:t>
            </a:r>
          </a:p>
        </p:txBody>
      </p:sp>
      <p:sp>
        <p:nvSpPr>
          <p:cNvPr id="568323" name="Text Box 3"/>
          <p:cNvSpPr txBox="1">
            <a:spLocks noChangeArrowheads="1"/>
          </p:cNvSpPr>
          <p:nvPr/>
        </p:nvSpPr>
        <p:spPr bwMode="auto">
          <a:xfrm>
            <a:off x="1676400" y="1889125"/>
            <a:ext cx="7467600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3200" b="1" i="1" u="sng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Headright</a:t>
            </a:r>
            <a:r>
              <a:rPr lang="en-US" sz="3200" b="1" i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System</a:t>
            </a:r>
            <a:r>
              <a:rPr lang="en-US" sz="3200" b="1" dirty="0"/>
              <a:t>:  </a:t>
            </a:r>
            <a:r>
              <a:rPr lang="en-US" b="1" dirty="0"/>
              <a:t>Plantation owners were given 50 acres for every indentured servant they sponsored to come to America from Europe.</a:t>
            </a:r>
          </a:p>
          <a:p>
            <a:pPr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32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Indentured Contract</a:t>
            </a:r>
            <a:r>
              <a:rPr lang="en-US" sz="3200" b="1" dirty="0"/>
              <a:t>:  </a:t>
            </a:r>
            <a:r>
              <a:rPr lang="en-US" b="1" dirty="0"/>
              <a:t>Served plantation owner for 7 years as a laborer in return for passage to America.</a:t>
            </a:r>
          </a:p>
          <a:p>
            <a:pPr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3200" b="1" i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Freedom Dues</a:t>
            </a:r>
            <a:r>
              <a:rPr lang="en-US" sz="3200" b="1" dirty="0"/>
              <a:t>:  </a:t>
            </a:r>
            <a:r>
              <a:rPr lang="en-US" b="1" dirty="0"/>
              <a:t>Once servant completed his contract, he/she was freed….They were given land, tools, seed and animals.  However, they did not receive voting rights.</a:t>
            </a:r>
          </a:p>
        </p:txBody>
      </p:sp>
      <p:sp>
        <p:nvSpPr>
          <p:cNvPr id="4100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458200" y="6400800"/>
            <a:ext cx="304800" cy="228600"/>
          </a:xfrm>
          <a:prstGeom prst="irregularSeal1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Text Box 2"/>
          <p:cNvSpPr txBox="1">
            <a:spLocks noChangeArrowheads="1"/>
          </p:cNvSpPr>
          <p:nvPr/>
        </p:nvSpPr>
        <p:spPr bwMode="auto">
          <a:xfrm>
            <a:off x="0" y="457200"/>
            <a:ext cx="9144000" cy="726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endParaRPr lang="en-US" sz="1600" b="1">
              <a:latin typeface="Arial" charset="0"/>
            </a:endParaRP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Slave Revolts would lead plantation owners to develop a series of </a:t>
            </a:r>
            <a:r>
              <a:rPr lang="en-US" sz="3600" b="1" i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slave laws/codes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which restricted the movement of the slaves.</a:t>
            </a:r>
          </a:p>
          <a:p>
            <a:pPr algn="ctr" eaLnBrk="0" hangingPunct="0">
              <a:lnSpc>
                <a:spcPct val="80000"/>
              </a:lnSpc>
              <a:defRPr/>
            </a:pPr>
            <a:endParaRPr lang="en-US" sz="2000" i="1">
              <a:latin typeface="Arial" charset="0"/>
            </a:endParaRPr>
          </a:p>
          <a:p>
            <a:pPr algn="ctr" eaLnBrk="0" hangingPunct="0">
              <a:lnSpc>
                <a:spcPct val="80000"/>
              </a:lnSpc>
              <a:buFontTx/>
              <a:buChar char="•"/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Slaves were not taught to read or write</a:t>
            </a:r>
          </a:p>
          <a:p>
            <a:pPr algn="ctr" eaLnBrk="0" hangingPunct="0">
              <a:lnSpc>
                <a:spcPct val="80000"/>
              </a:lnSpc>
              <a:buFontTx/>
              <a:buChar char="•"/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Restricted to the plantation</a:t>
            </a:r>
          </a:p>
          <a:p>
            <a:pPr algn="ctr" eaLnBrk="0" hangingPunct="0">
              <a:lnSpc>
                <a:spcPct val="80000"/>
              </a:lnSpc>
              <a:buFontTx/>
              <a:buChar char="•"/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Slaves could not congregate after dark</a:t>
            </a:r>
          </a:p>
          <a:p>
            <a:pPr algn="ctr" eaLnBrk="0" hangingPunct="0">
              <a:lnSpc>
                <a:spcPct val="80000"/>
              </a:lnSpc>
              <a:buFontTx/>
              <a:buChar char="•"/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Slaves could not possess any type of firearm</a:t>
            </a:r>
          </a:p>
          <a:p>
            <a:pPr algn="ctr" eaLnBrk="0" hangingPunct="0">
              <a:lnSpc>
                <a:spcPct val="80000"/>
              </a:lnSpc>
              <a:buFontTx/>
              <a:buChar char="•"/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 larger slave population than white in some states</a:t>
            </a:r>
          </a:p>
          <a:p>
            <a:pPr algn="ctr" eaLnBrk="0" hangingPunct="0">
              <a:lnSpc>
                <a:spcPct val="80000"/>
              </a:lnSpc>
              <a:buFontTx/>
              <a:buChar char="•"/>
              <a:defRPr/>
            </a:pP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Slave owners wanted to keep their slaves ignorant of the outside world because learning about life beyond the plantation could lead to more slave revolts and wanting to escape.</a:t>
            </a:r>
          </a:p>
          <a:p>
            <a:pPr algn="ctr" eaLnBrk="0" hangingPunct="0">
              <a:lnSpc>
                <a:spcPct val="80000"/>
              </a:lnSpc>
              <a:buFontTx/>
              <a:buChar char="•"/>
              <a:defRPr/>
            </a:pPr>
            <a:endParaRPr lang="en-US" sz="3200" b="1" i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 eaLnBrk="0" hangingPunct="0">
              <a:lnSpc>
                <a:spcPct val="80000"/>
              </a:lnSpc>
              <a:buFontTx/>
              <a:buChar char="•"/>
              <a:defRPr/>
            </a:pPr>
            <a:endParaRPr lang="en-US" sz="2400">
              <a:latin typeface="Arial" charset="0"/>
            </a:endParaRPr>
          </a:p>
          <a:p>
            <a:pPr algn="ctr" eaLnBrk="0" hangingPunct="0">
              <a:lnSpc>
                <a:spcPct val="80000"/>
              </a:lnSpc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705600"/>
            <a:ext cx="7772400" cy="152400"/>
          </a:xfrm>
        </p:spPr>
        <p:txBody>
          <a:bodyPr/>
          <a:lstStyle/>
          <a:p>
            <a:pPr eaLnBrk="1" hangingPunct="1"/>
            <a:r>
              <a:rPr lang="en-US" sz="500" smtClean="0"/>
              <a:t>Slave Laws</a:t>
            </a: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304800" y="114300"/>
            <a:ext cx="8534400" cy="4191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pl-PL" sz="36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5400000" algn="ctr" rotWithShape="0">
                    <a:schemeClr val="tx1"/>
                  </a:outerShdw>
                </a:effectLst>
                <a:latin typeface="Impact"/>
              </a:rPr>
              <a:t>SLAVE CODES AND LAWS</a:t>
            </a:r>
          </a:p>
        </p:txBody>
      </p:sp>
      <p:sp>
        <p:nvSpPr>
          <p:cNvPr id="2253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6553200"/>
            <a:ext cx="228600" cy="228600"/>
          </a:xfrm>
          <a:prstGeom prst="irregularSeal2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8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8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8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8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8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8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8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8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8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8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8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8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8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8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8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8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8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8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8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8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8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8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8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8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84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84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84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84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98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Text Box 2"/>
          <p:cNvSpPr txBox="1">
            <a:spLocks noChangeArrowheads="1"/>
          </p:cNvSpPr>
          <p:nvPr/>
        </p:nvSpPr>
        <p:spPr bwMode="auto">
          <a:xfrm>
            <a:off x="1066800" y="76200"/>
            <a:ext cx="6858000" cy="1431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Bacon’s Rebellion</a:t>
            </a:r>
            <a:b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</a:b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(</a:t>
            </a:r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ombardic Narrow" pitchFamily="2" charset="0"/>
              </a:rPr>
              <a:t>1676 - 1677)</a:t>
            </a:r>
          </a:p>
        </p:txBody>
      </p:sp>
      <p:pic>
        <p:nvPicPr>
          <p:cNvPr id="5123" name="Picture 3" descr="Nathaniel Bacon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l="3670" t="3896" r="4587" b="10390"/>
          <a:stretch>
            <a:fillRect/>
          </a:stretch>
        </p:blipFill>
        <p:spPr bwMode="auto">
          <a:xfrm>
            <a:off x="1098550" y="1692275"/>
            <a:ext cx="248285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4" name="Picture 4" descr="Governor Berkeley"/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 l="2664" t="2127" r="4106" b="2127"/>
          <a:stretch>
            <a:fillRect/>
          </a:stretch>
        </p:blipFill>
        <p:spPr bwMode="auto">
          <a:xfrm>
            <a:off x="5605463" y="2149475"/>
            <a:ext cx="2547937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 rot="28855" flipH="1">
            <a:off x="5029200" y="3673475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999100"/>
            </a:prstShdw>
          </a:effectLst>
        </p:spPr>
        <p:txBody>
          <a:bodyPr wrap="none" anchor="ctr"/>
          <a:lstStyle/>
          <a:p>
            <a:endParaRPr lang="pl-PL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rot="7187911">
            <a:off x="4267200" y="3292475"/>
            <a:ext cx="762000" cy="914400"/>
          </a:xfrm>
          <a:prstGeom prst="irregularSeal1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999100"/>
            </a:prstShdw>
          </a:effectLst>
        </p:spPr>
        <p:txBody>
          <a:bodyPr wrap="none" anchor="ctr"/>
          <a:lstStyle/>
          <a:p>
            <a:endParaRPr lang="pl-PL"/>
          </a:p>
        </p:txBody>
      </p:sp>
      <p:sp>
        <p:nvSpPr>
          <p:cNvPr id="567303" name="Text Box 7"/>
          <p:cNvSpPr txBox="1">
            <a:spLocks noChangeArrowheads="1"/>
          </p:cNvSpPr>
          <p:nvPr/>
        </p:nvSpPr>
        <p:spPr bwMode="auto">
          <a:xfrm>
            <a:off x="685800" y="4968875"/>
            <a:ext cx="3352800" cy="1520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Nathaniel Bacon represents former indentured servants.</a:t>
            </a:r>
          </a:p>
        </p:txBody>
      </p:sp>
      <p:sp>
        <p:nvSpPr>
          <p:cNvPr id="567304" name="Text Box 8"/>
          <p:cNvSpPr txBox="1">
            <a:spLocks noChangeArrowheads="1"/>
          </p:cNvSpPr>
          <p:nvPr/>
        </p:nvSpPr>
        <p:spPr bwMode="auto">
          <a:xfrm>
            <a:off x="5410200" y="5426075"/>
            <a:ext cx="2971800" cy="1163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Governor</a:t>
            </a:r>
            <a:b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William Berkeley of Jamestown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 rot="-28855">
            <a:off x="3733800" y="3673475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999100"/>
            </a:prstShdw>
          </a:effec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43862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274638" y="246063"/>
            <a:ext cx="8458200" cy="533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pl-PL" sz="36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latin typeface="Arial Black"/>
              </a:rPr>
              <a:t>BACON'S REBELLION</a:t>
            </a:r>
          </a:p>
        </p:txBody>
      </p:sp>
      <p:sp>
        <p:nvSpPr>
          <p:cNvPr id="569348" name="Text Box 4"/>
          <p:cNvSpPr txBox="1">
            <a:spLocks noChangeArrowheads="1"/>
          </p:cNvSpPr>
          <p:nvPr/>
        </p:nvSpPr>
        <p:spPr bwMode="auto">
          <a:xfrm>
            <a:off x="4648200" y="990600"/>
            <a:ext cx="44958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3200" b="1"/>
              <a:t>Involved former indentured servants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3200" b="1"/>
              <a:t>Not accepted in Jamestown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3200" b="1"/>
              <a:t>Disenfranchised and unable to receive their land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3200" b="1"/>
              <a:t>Gov. Berkeley would not defend settlements from Indian attacks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69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69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69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5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152400" y="1050925"/>
            <a:ext cx="4267200" cy="382587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17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63000" y="6553200"/>
            <a:ext cx="304800" cy="228600"/>
          </a:xfrm>
          <a:prstGeom prst="irregularSeal1">
            <a:avLst/>
          </a:prstGeom>
          <a:solidFill>
            <a:srgbClr val="CC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70373" name="Text Box 5"/>
          <p:cNvSpPr txBox="1">
            <a:spLocks noChangeArrowheads="1"/>
          </p:cNvSpPr>
          <p:nvPr/>
        </p:nvSpPr>
        <p:spPr bwMode="auto">
          <a:xfrm>
            <a:off x="4343400" y="990600"/>
            <a:ext cx="480060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3200" b="1"/>
              <a:t>Nathaniel Bacon acts as the representative for rebels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3200" b="1"/>
              <a:t>Gov. Berkeley refused to meet their conditions and erupts into a civil war.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3200" b="1"/>
              <a:t>Bacon dies, Gov. Berkeley puts down rebellion and several rebels are hung</a:t>
            </a:r>
          </a:p>
        </p:txBody>
      </p:sp>
      <p:sp>
        <p:nvSpPr>
          <p:cNvPr id="570374" name="Text Box 6"/>
          <p:cNvSpPr txBox="1">
            <a:spLocks noChangeArrowheads="1"/>
          </p:cNvSpPr>
          <p:nvPr/>
        </p:nvSpPr>
        <p:spPr bwMode="auto">
          <a:xfrm>
            <a:off x="0" y="5105400"/>
            <a:ext cx="91440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3200" b="1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Consequence of Bacon’s Rebellion</a:t>
            </a:r>
            <a:r>
              <a:rPr lang="en-US" b="1" i="1"/>
              <a:t> </a:t>
            </a:r>
            <a:br>
              <a:rPr lang="en-US" b="1" i="1"/>
            </a:br>
            <a:r>
              <a:rPr lang="en-US" b="1" i="1"/>
              <a:t>Plantation owners gradually replaced indentured servants with African slaves because it was seen as a better investment in the long term than indentured servitude.</a:t>
            </a:r>
          </a:p>
        </p:txBody>
      </p:sp>
      <p:sp>
        <p:nvSpPr>
          <p:cNvPr id="7174" name="WordArt 3"/>
          <p:cNvSpPr>
            <a:spLocks noChangeArrowheads="1" noChangeShapeType="1" noTextEdit="1"/>
          </p:cNvSpPr>
          <p:nvPr/>
        </p:nvSpPr>
        <p:spPr bwMode="auto">
          <a:xfrm>
            <a:off x="274638" y="246063"/>
            <a:ext cx="8458200" cy="533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pl-PL" sz="36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latin typeface="Arial Black"/>
              </a:rPr>
              <a:t>BACON'S REBELLION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0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0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0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70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3" grpId="0" build="p" autoUpdateAnimBg="0"/>
      <p:bldP spid="570374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533400" y="76200"/>
            <a:ext cx="7924800" cy="533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b="1" kern="10" spc="56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8778596" algn="ctr" rotWithShape="0">
                    <a:srgbClr val="0000CC"/>
                  </a:outerShdw>
                </a:effectLst>
                <a:latin typeface="Impact"/>
              </a:rPr>
              <a:t>HOW SLAVERY CAME TO THE U.S.</a:t>
            </a:r>
            <a:endParaRPr lang="pl-PL" b="1" kern="10" spc="56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8778596" algn="ctr" rotWithShape="0">
                  <a:srgbClr val="0000CC"/>
                </a:outerShdw>
              </a:effectLst>
              <a:latin typeface="Impact"/>
            </a:endParaRPr>
          </a:p>
        </p:txBody>
      </p:sp>
      <p:sp>
        <p:nvSpPr>
          <p:cNvPr id="564227" name="Text Box 3"/>
          <p:cNvSpPr txBox="1">
            <a:spLocks noChangeArrowheads="1"/>
          </p:cNvSpPr>
          <p:nvPr/>
        </p:nvSpPr>
        <p:spPr bwMode="auto">
          <a:xfrm>
            <a:off x="3505200" y="903288"/>
            <a:ext cx="556260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b="1">
                <a:latin typeface="Arial Narrow" pitchFamily="34" charset="0"/>
              </a:rPr>
              <a:t>Slavery introduced by the Spanish into the West Indies after Columbus’s discovery of America.</a:t>
            </a:r>
          </a:p>
          <a:p>
            <a:pPr algn="ctr" eaLnBrk="0" hangingPunct="0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b="1">
                <a:latin typeface="Arial Narrow" pitchFamily="34" charset="0"/>
              </a:rPr>
              <a:t>Spanish and Portuguese expanded African slavery into Central and South American after enslaved Indians began dying off.</a:t>
            </a:r>
          </a:p>
          <a:p>
            <a:pPr algn="ctr" eaLnBrk="0" hangingPunct="0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b="1">
                <a:latin typeface="Arial Narrow" pitchFamily="34" charset="0"/>
              </a:rPr>
              <a:t>In 1619, the first recorded introduction of African slaves into what would become the United States was in the settlement of </a:t>
            </a:r>
            <a:r>
              <a:rPr lang="en-US" b="1" u="sng">
                <a:solidFill>
                  <a:srgbClr val="0000CC"/>
                </a:solidFill>
                <a:latin typeface="Arial Narrow" pitchFamily="34" charset="0"/>
              </a:rPr>
              <a:t>Jamestown</a:t>
            </a:r>
            <a:r>
              <a:rPr lang="en-US" b="1">
                <a:latin typeface="Arial Narrow" pitchFamily="34" charset="0"/>
              </a:rPr>
              <a:t>……Only 20 slaves were purchased….</a:t>
            </a:r>
          </a:p>
        </p:txBody>
      </p:sp>
      <p:pic>
        <p:nvPicPr>
          <p:cNvPr id="8196" name="Picture 5" descr="a_slav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3048000" cy="25908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7" name="Picture 6" descr="Slav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86200"/>
            <a:ext cx="304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304800" y="35052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Slaves captured in Africa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0" y="64770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Slaves aboard ship—Middle Passage</a:t>
            </a:r>
          </a:p>
        </p:txBody>
      </p:sp>
      <p:pic>
        <p:nvPicPr>
          <p:cNvPr id="564235" name="Picture 11"/>
          <p:cNvPicPr>
            <a:picLocks noChangeAspect="1" noChangeArrowheads="1"/>
          </p:cNvPicPr>
          <p:nvPr/>
        </p:nvPicPr>
        <p:blipFill>
          <a:blip r:embed="rId4"/>
          <a:srcRect l="2438" t="2895" r="2438" b="4463"/>
          <a:stretch>
            <a:fillRect/>
          </a:stretch>
        </p:blipFill>
        <p:spPr bwMode="auto">
          <a:xfrm>
            <a:off x="381000" y="3886200"/>
            <a:ext cx="3048000" cy="25146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564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64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64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4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4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/>
              <a:t>Why Not Enslave the Native Population?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Native Americans were highly likely to catch European diseases.</a:t>
            </a:r>
          </a:p>
          <a:p>
            <a:r>
              <a:rPr lang="en-US" smtClean="0"/>
              <a:t>They were familiar with the terrain and could escape easier.</a:t>
            </a:r>
          </a:p>
          <a:p>
            <a:r>
              <a:rPr lang="en-US" smtClean="0"/>
              <a:t>They had political allies that could fight against the “owners.”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/>
              <a:t>Reasons for Using Enslaved African Labor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700" smtClean="0"/>
              <a:t>Proximity-It only took 2-6 weeks to get to the colonies from the Caribbean at first.</a:t>
            </a:r>
          </a:p>
          <a:p>
            <a:pPr>
              <a:lnSpc>
                <a:spcPct val="90000"/>
              </a:lnSpc>
            </a:pPr>
            <a:r>
              <a:rPr lang="en-US" sz="2700" smtClean="0"/>
              <a:t>Experience-They had previous experience and knowledge working in sugar and rice production.</a:t>
            </a:r>
          </a:p>
          <a:p>
            <a:pPr>
              <a:lnSpc>
                <a:spcPct val="90000"/>
              </a:lnSpc>
            </a:pPr>
            <a:r>
              <a:rPr lang="en-US" sz="2700" smtClean="0"/>
              <a:t>Immunity from diseases-Less likely to get sick due to prolonged contact over centuries.</a:t>
            </a:r>
          </a:p>
          <a:p>
            <a:pPr>
              <a:lnSpc>
                <a:spcPct val="90000"/>
              </a:lnSpc>
            </a:pPr>
            <a:r>
              <a:rPr lang="en-US" sz="2700" smtClean="0"/>
              <a:t>Low escape possibilities-They did not know the land, had no allies, and were highly visible because of skin color.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70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066800"/>
          </a:xfrm>
        </p:spPr>
        <p:txBody>
          <a:bodyPr/>
          <a:lstStyle/>
          <a:p>
            <a:pPr eaLnBrk="1" hangingPunct="1"/>
            <a:r>
              <a:rPr lang="en-US" b="1" u="sng" smtClean="0"/>
              <a:t>The Triangular Trade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295400"/>
            <a:ext cx="8229600" cy="5181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New England merchants gain access to slave trade in the early 1700s</a:t>
            </a:r>
          </a:p>
          <a:p>
            <a:pPr marL="990600" lvl="1" indent="-533400"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Rum brought to Africa, exchanges for slaves</a:t>
            </a:r>
          </a:p>
          <a:p>
            <a:pPr marL="990600" lvl="1" indent="-533400"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Ships cross the Middle Passage, slaves trades in the West Indies.</a:t>
            </a:r>
          </a:p>
          <a:p>
            <a:pPr marL="1371600" lvl="2" indent="-457200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Disease, torture, malnourishment, death for slaves</a:t>
            </a:r>
          </a:p>
          <a:p>
            <a:pPr marL="990600" lvl="1" indent="-533400"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Sugar brought to New England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Other items trades across the Atlantic, with substantial profits from slavery making merchants rich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8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324600" y="6400800"/>
            <a:ext cx="228600" cy="228600"/>
          </a:xfrm>
          <a:prstGeom prst="irregularSeal2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10798</TotalTime>
  <Words>810</Words>
  <Application>Microsoft Office PowerPoint</Application>
  <PresentationFormat>Pokaz na ekranie (4:3)</PresentationFormat>
  <Paragraphs>96</Paragraphs>
  <Slides>20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20</vt:i4>
      </vt:variant>
    </vt:vector>
  </HeadingPairs>
  <TitlesOfParts>
    <vt:vector size="31" baseType="lpstr">
      <vt:lpstr>Times New Roman</vt:lpstr>
      <vt:lpstr>Arial</vt:lpstr>
      <vt:lpstr>Berlin Sans FB</vt:lpstr>
      <vt:lpstr>Felix Titling</vt:lpstr>
      <vt:lpstr>Wingdings</vt:lpstr>
      <vt:lpstr>Lombardic Narrow</vt:lpstr>
      <vt:lpstr>Comic Sans MS</vt:lpstr>
      <vt:lpstr>Arial Narrow</vt:lpstr>
      <vt:lpstr>Tahoma</vt:lpstr>
      <vt:lpstr>Custom Design</vt:lpstr>
      <vt:lpstr>Blank Presentation</vt:lpstr>
      <vt:lpstr> Colonial Slavery Why did slavery come to the American Colonies?     </vt:lpstr>
      <vt:lpstr>Slajd 2</vt:lpstr>
      <vt:lpstr>Slajd 3</vt:lpstr>
      <vt:lpstr>Slajd 4</vt:lpstr>
      <vt:lpstr>Slajd 5</vt:lpstr>
      <vt:lpstr>Slajd 6</vt:lpstr>
      <vt:lpstr>Why Not Enslave the Native Population?</vt:lpstr>
      <vt:lpstr>Reasons for Using Enslaved African Labor</vt:lpstr>
      <vt:lpstr>The Triangular Trade</vt:lpstr>
      <vt:lpstr>Slajd 10</vt:lpstr>
      <vt:lpstr>Slajd 11</vt:lpstr>
      <vt:lpstr>Middle Passage </vt:lpstr>
      <vt:lpstr>Destination, Auction, and Seasoning</vt:lpstr>
      <vt:lpstr>Slavery and the Colonies</vt:lpstr>
      <vt:lpstr>Slavery in the Colonies</vt:lpstr>
      <vt:lpstr>Slavery and the British Empire</vt:lpstr>
      <vt:lpstr>Slajd 17</vt:lpstr>
      <vt:lpstr>Slajd 18</vt:lpstr>
      <vt:lpstr>Slave Revolts</vt:lpstr>
      <vt:lpstr>Slave Laws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Billett</dc:creator>
  <cp:lastModifiedBy>User</cp:lastModifiedBy>
  <cp:revision>387</cp:revision>
  <dcterms:created xsi:type="dcterms:W3CDTF">2002-07-08T00:43:43Z</dcterms:created>
  <dcterms:modified xsi:type="dcterms:W3CDTF">2018-01-01T14:25:34Z</dcterms:modified>
</cp:coreProperties>
</file>