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9" r:id="rId3"/>
    <p:sldId id="257" r:id="rId4"/>
    <p:sldId id="275" r:id="rId5"/>
    <p:sldId id="266" r:id="rId6"/>
    <p:sldId id="276" r:id="rId7"/>
    <p:sldId id="279" r:id="rId8"/>
    <p:sldId id="273" r:id="rId9"/>
    <p:sldId id="258" r:id="rId10"/>
    <p:sldId id="280" r:id="rId11"/>
    <p:sldId id="270" r:id="rId12"/>
    <p:sldId id="260" r:id="rId13"/>
    <p:sldId id="304" r:id="rId14"/>
    <p:sldId id="261" r:id="rId15"/>
    <p:sldId id="262" r:id="rId16"/>
    <p:sldId id="263" r:id="rId17"/>
    <p:sldId id="264" r:id="rId18"/>
    <p:sldId id="272" r:id="rId19"/>
    <p:sldId id="301" r:id="rId20"/>
    <p:sldId id="283" r:id="rId21"/>
    <p:sldId id="286" r:id="rId22"/>
    <p:sldId id="287" r:id="rId23"/>
    <p:sldId id="288" r:id="rId24"/>
    <p:sldId id="302" r:id="rId25"/>
    <p:sldId id="289" r:id="rId26"/>
    <p:sldId id="290" r:id="rId27"/>
    <p:sldId id="294" r:id="rId28"/>
    <p:sldId id="295" r:id="rId29"/>
    <p:sldId id="284" r:id="rId30"/>
    <p:sldId id="305" r:id="rId31"/>
    <p:sldId id="292" r:id="rId32"/>
    <p:sldId id="285" r:id="rId33"/>
    <p:sldId id="296" r:id="rId34"/>
    <p:sldId id="297" r:id="rId35"/>
    <p:sldId id="298" r:id="rId36"/>
    <p:sldId id="306" r:id="rId3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486"/>
    <a:srgbClr val="E29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56062FB-E2E1-4935-8B97-6F50D3E881B9}" type="datetimeFigureOut">
              <a:rPr lang="pl-PL" smtClean="0"/>
              <a:pPr/>
              <a:t>2018-06-08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D4ABE97E-BF97-4764-95C3-584827E77D28}"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062FB-E2E1-4935-8B97-6F50D3E881B9}" type="datetimeFigureOut">
              <a:rPr lang="pl-PL" smtClean="0"/>
              <a:pPr/>
              <a:t>2018-06-08</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BE97E-BF97-4764-95C3-584827E77D28}"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8370" name="Picture 2" descr="Podobny obraz"/>
          <p:cNvPicPr>
            <a:picLocks noChangeAspect="1" noChangeArrowheads="1"/>
          </p:cNvPicPr>
          <p:nvPr/>
        </p:nvPicPr>
        <p:blipFill>
          <a:blip r:embed="rId2"/>
          <a:srcRect/>
          <a:stretch>
            <a:fillRect/>
          </a:stretch>
        </p:blipFill>
        <p:spPr bwMode="auto">
          <a:xfrm>
            <a:off x="-62" y="857232"/>
            <a:ext cx="9144062" cy="5143536"/>
          </a:xfrm>
          <a:prstGeom prst="rect">
            <a:avLst/>
          </a:prstGeom>
          <a:noFill/>
        </p:spPr>
      </p:pic>
      <p:sp>
        <p:nvSpPr>
          <p:cNvPr id="3" name="pole tekstowe 2"/>
          <p:cNvSpPr txBox="1"/>
          <p:nvPr/>
        </p:nvSpPr>
        <p:spPr>
          <a:xfrm>
            <a:off x="5214942" y="1071546"/>
            <a:ext cx="3643338" cy="1446550"/>
          </a:xfrm>
          <a:prstGeom prst="rect">
            <a:avLst/>
          </a:prstGeom>
          <a:solidFill>
            <a:schemeClr val="bg1"/>
          </a:solidFill>
          <a:ln w="38100">
            <a:solidFill>
              <a:srgbClr val="C00000"/>
            </a:solidFill>
          </a:ln>
          <a:effectLst>
            <a:outerShdw blurRad="107950" dist="12700" dir="5400000" algn="ctr">
              <a:srgbClr val="000000"/>
            </a:outerShdw>
          </a:effectLst>
        </p:spPr>
        <p:txBody>
          <a:bodyPr wrap="square" rtlCol="0">
            <a:spAutoFit/>
          </a:bodyPr>
          <a:lstStyle/>
          <a:p>
            <a:r>
              <a:rPr lang="pl-PL" sz="8800" dirty="0" smtClean="0">
                <a:latin typeface="Bell MT" pitchFamily="18" charset="0"/>
              </a:rPr>
              <a:t>Canada</a:t>
            </a:r>
            <a:endParaRPr lang="pl-PL" sz="8800" dirty="0">
              <a:latin typeface="Bell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5846" name="Picture 6" descr="Podobny obraz"/>
          <p:cNvPicPr>
            <a:picLocks noChangeAspect="1" noChangeArrowheads="1"/>
          </p:cNvPicPr>
          <p:nvPr/>
        </p:nvPicPr>
        <p:blipFill>
          <a:blip r:embed="rId2"/>
          <a:srcRect/>
          <a:stretch>
            <a:fillRect/>
          </a:stretch>
        </p:blipFill>
        <p:spPr bwMode="auto">
          <a:xfrm>
            <a:off x="0" y="1285860"/>
            <a:ext cx="9194676" cy="4321498"/>
          </a:xfrm>
          <a:prstGeom prst="rect">
            <a:avLst/>
          </a:prstGeom>
          <a:noFill/>
        </p:spPr>
      </p:pic>
      <p:sp>
        <p:nvSpPr>
          <p:cNvPr id="35842" name="AutoShape 2" descr="https://static.wixstatic.com/media/5cd6ef_42f4932d16254fe7a7d5f416926e558d.jpg/v1/fill/w_372,h_245,al_c,q_80,usm_0.66_1.00_0.01/5cd6ef_42f4932d16254fe7a7d5f416926e558d.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 name="Prostokąt 2"/>
          <p:cNvSpPr/>
          <p:nvPr/>
        </p:nvSpPr>
        <p:spPr>
          <a:xfrm>
            <a:off x="4214810" y="1428736"/>
            <a:ext cx="4572000" cy="707886"/>
          </a:xfrm>
          <a:prstGeom prst="rect">
            <a:avLst/>
          </a:prstGeom>
          <a:solidFill>
            <a:schemeClr val="bg1"/>
          </a:solidFill>
          <a:ln w="38100">
            <a:solidFill>
              <a:srgbClr val="C00000"/>
            </a:solidFill>
          </a:ln>
        </p:spPr>
        <p:txBody>
          <a:bodyPr>
            <a:spAutoFit/>
          </a:bodyPr>
          <a:lstStyle/>
          <a:p>
            <a:pPr algn="ctr"/>
            <a:r>
              <a:rPr lang="en-US" sz="2000" dirty="0" smtClean="0">
                <a:latin typeface="Bell MT" pitchFamily="18" charset="0"/>
              </a:rPr>
              <a:t>In Canada, the Canadian Dollar is used for currency.</a:t>
            </a:r>
            <a:endParaRPr lang="pl-PL" sz="2000" dirty="0">
              <a:latin typeface="Bell M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kidskonnect.com/wp-content/uploads/2015/01/canada.jpg"/>
          <p:cNvPicPr>
            <a:picLocks noChangeAspect="1" noChangeArrowheads="1"/>
          </p:cNvPicPr>
          <p:nvPr/>
        </p:nvPicPr>
        <p:blipFill>
          <a:blip r:embed="rId2"/>
          <a:srcRect/>
          <a:stretch>
            <a:fillRect/>
          </a:stretch>
        </p:blipFill>
        <p:spPr bwMode="auto">
          <a:xfrm>
            <a:off x="0" y="1428736"/>
            <a:ext cx="9144000" cy="37004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71472" y="1142984"/>
            <a:ext cx="8072494" cy="4708981"/>
          </a:xfrm>
          <a:prstGeom prst="rect">
            <a:avLst/>
          </a:prstGeom>
          <a:solidFill>
            <a:schemeClr val="bg1">
              <a:lumMod val="85000"/>
            </a:schemeClr>
          </a:solidFill>
          <a:ln w="38100">
            <a:solidFill>
              <a:srgbClr val="C00000"/>
            </a:solidFill>
          </a:ln>
        </p:spPr>
        <p:txBody>
          <a:bodyPr wrap="square">
            <a:spAutoFit/>
          </a:bodyPr>
          <a:lstStyle/>
          <a:p>
            <a:pPr algn="ctr"/>
            <a:r>
              <a:rPr lang="en-US" sz="2000" dirty="0" smtClean="0">
                <a:latin typeface="Bell MT" pitchFamily="18" charset="0"/>
                <a:cs typeface="Arial" pitchFamily="34" charset="0"/>
              </a:rPr>
              <a:t>Various indigenous peoples have inhabited what is now Canada for thousands of years prior to European colonization. Beginning in the 16th century, the British and French established colonies, the first being the colony of Canada established by France in 1535. As a consequence of various armed conflicts, British North America gained and lost territory until, by the late 18th century, it controlled most of what comprises Canada today. On July 1, 1867, the colonies of Canada, New Brunswick, and Nova Scotia were federated to form the semi-autonomous federal Dominion named Canada. This began an accretion of provinces and territories to the Dominion to the present ten provinces and three territories forming contemporary Canada. Canada achieved independence gradually beginning with responsible government in the 1830s and culminating with the patriation of the Constitution in 1982. In 1931, Canada achieved near-total independence from the United Kingdom with the Statute of Westminster 1931, except for the power to amend its constitution.</a:t>
            </a:r>
            <a:endParaRPr lang="pl-PL" sz="2000" dirty="0">
              <a:latin typeface="Bell MT"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anada."/>
          <p:cNvPicPr>
            <a:picLocks noChangeAspect="1" noChangeArrowheads="1"/>
          </p:cNvPicPr>
          <p:nvPr/>
        </p:nvPicPr>
        <p:blipFill>
          <a:blip r:embed="rId2"/>
          <a:srcRect/>
          <a:stretch>
            <a:fillRect/>
          </a:stretch>
        </p:blipFill>
        <p:spPr bwMode="auto">
          <a:xfrm>
            <a:off x="642910" y="500042"/>
            <a:ext cx="7987877" cy="57150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Podobny obraz"/>
          <p:cNvPicPr>
            <a:picLocks noChangeAspect="1" noChangeArrowheads="1"/>
          </p:cNvPicPr>
          <p:nvPr/>
        </p:nvPicPr>
        <p:blipFill>
          <a:blip r:embed="rId2"/>
          <a:srcRect/>
          <a:stretch>
            <a:fillRect/>
          </a:stretch>
        </p:blipFill>
        <p:spPr bwMode="auto">
          <a:xfrm>
            <a:off x="5143505" y="785794"/>
            <a:ext cx="4000496" cy="5572164"/>
          </a:xfrm>
          <a:prstGeom prst="rect">
            <a:avLst/>
          </a:prstGeom>
          <a:solidFill>
            <a:schemeClr val="bg1">
              <a:lumMod val="85000"/>
            </a:schemeClr>
          </a:solidFill>
          <a:ln w="38100">
            <a:solidFill>
              <a:srgbClr val="C00000"/>
            </a:solidFill>
          </a:ln>
        </p:spPr>
      </p:pic>
      <p:sp>
        <p:nvSpPr>
          <p:cNvPr id="7" name="Prostokąt 6"/>
          <p:cNvSpPr/>
          <p:nvPr/>
        </p:nvSpPr>
        <p:spPr>
          <a:xfrm>
            <a:off x="0" y="785795"/>
            <a:ext cx="4714876" cy="5601533"/>
          </a:xfrm>
          <a:prstGeom prst="rect">
            <a:avLst/>
          </a:prstGeom>
          <a:solidFill>
            <a:schemeClr val="bg1">
              <a:lumMod val="85000"/>
            </a:schemeClr>
          </a:solidFill>
          <a:ln w="38100">
            <a:solidFill>
              <a:srgbClr val="C00000"/>
            </a:solidFill>
          </a:ln>
        </p:spPr>
        <p:txBody>
          <a:bodyPr wrap="square">
            <a:spAutoFit/>
          </a:bodyPr>
          <a:lstStyle/>
          <a:p>
            <a:pPr algn="ctr"/>
            <a:endParaRPr lang="pl-PL" dirty="0" smtClean="0">
              <a:latin typeface="Arial" pitchFamily="34" charset="0"/>
              <a:cs typeface="Arial" pitchFamily="34" charset="0"/>
            </a:endParaRPr>
          </a:p>
          <a:p>
            <a:pPr algn="ctr"/>
            <a:r>
              <a:rPr lang="pl-PL" sz="2000" dirty="0" err="1" smtClean="0">
                <a:latin typeface="Bell MT" pitchFamily="18" charset="0"/>
                <a:cs typeface="Arial" pitchFamily="34" charset="0"/>
              </a:rPr>
              <a:t>Politics</a:t>
            </a:r>
            <a:r>
              <a:rPr lang="pl-PL" sz="2000" dirty="0" smtClean="0">
                <a:latin typeface="Bell MT" pitchFamily="18" charset="0"/>
                <a:cs typeface="Arial" pitchFamily="34" charset="0"/>
              </a:rPr>
              <a:t> </a:t>
            </a:r>
            <a:r>
              <a:rPr lang="pl-PL" sz="2000" dirty="0" smtClean="0">
                <a:latin typeface="Bell MT" pitchFamily="18" charset="0"/>
                <a:cs typeface="Arial" pitchFamily="34" charset="0"/>
              </a:rPr>
              <a:t>of Canada</a:t>
            </a:r>
          </a:p>
          <a:p>
            <a:pPr algn="ctr"/>
            <a:r>
              <a:rPr lang="en-US" sz="2000" dirty="0" smtClean="0">
                <a:latin typeface="Bell MT" pitchFamily="18" charset="0"/>
                <a:cs typeface="Arial" pitchFamily="34" charset="0"/>
              </a:rPr>
              <a:t>Canada has a parliamentary system within the context of a constitutional monarchy, the monarchy of Canada being the foundation of the executive, legislative, and judicial branches. The Canadian monarchy is a separate legal institution from the monarchy of the United Kingdom, though the two offices are held by the same individual. The sovereign is Queen Elizabeth II, who is also monarch of 15 other Commonwealth countries and each of Canada's 10 provinces. As such, the Queen's representative, the Governor General of Canada (at present Julie Payette), carries out most of the federal royal duties in Canada.</a:t>
            </a:r>
            <a:endParaRPr lang="pl-PL" sz="2000" dirty="0">
              <a:latin typeface="Bell MT" pitchFamily="18"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14348" y="1428736"/>
            <a:ext cx="7572428" cy="3477875"/>
          </a:xfrm>
          <a:prstGeom prst="rect">
            <a:avLst/>
          </a:prstGeom>
          <a:solidFill>
            <a:schemeClr val="bg1">
              <a:lumMod val="85000"/>
            </a:schemeClr>
          </a:solidFill>
          <a:ln w="38100">
            <a:solidFill>
              <a:srgbClr val="C00000"/>
            </a:solidFill>
          </a:ln>
        </p:spPr>
        <p:txBody>
          <a:bodyPr wrap="square">
            <a:spAutoFit/>
          </a:bodyPr>
          <a:lstStyle/>
          <a:p>
            <a:pPr algn="ctr"/>
            <a:r>
              <a:rPr lang="en-US" sz="2000" dirty="0" smtClean="0">
                <a:latin typeface="Bell MT" pitchFamily="18" charset="0"/>
                <a:cs typeface="Arial" pitchFamily="34" charset="0"/>
              </a:rPr>
              <a:t>Canada is a developed country and has the fifteenth-highest nominal per capita income globally as well as the tenth-highest ranking in the Human Development Index. It ranks among the highest in international measurements of government transparency, civil liberties, quality of life, economic freedom, and education. Canada is a realm within the Commonwealth of Nations, a member of the </a:t>
            </a:r>
            <a:r>
              <a:rPr lang="en-US" sz="2000" dirty="0" err="1" smtClean="0">
                <a:latin typeface="Bell MT" pitchFamily="18" charset="0"/>
                <a:cs typeface="Arial" pitchFamily="34" charset="0"/>
              </a:rPr>
              <a:t>Francophonie</a:t>
            </a:r>
            <a:r>
              <a:rPr lang="en-US" sz="2000" dirty="0" smtClean="0">
                <a:latin typeface="Bell MT" pitchFamily="18" charset="0"/>
                <a:cs typeface="Arial" pitchFamily="34" charset="0"/>
              </a:rPr>
              <a:t>, and part of several major international and intergovernmental institutions or groupings including the United Nations, the North Atlantic Treaty Organization, the G7 (formerly G8), the Group of Ten, the G20, the North American Free Trade Agreement and the Asia-Pacific Economic Cooperation forum.</a:t>
            </a:r>
            <a:endParaRPr lang="pl-PL" sz="2000" dirty="0">
              <a:latin typeface="Bell MT"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428992" y="642918"/>
            <a:ext cx="1714512" cy="400110"/>
          </a:xfrm>
          <a:prstGeom prst="rect">
            <a:avLst/>
          </a:prstGeom>
          <a:solidFill>
            <a:schemeClr val="bg1">
              <a:lumMod val="85000"/>
            </a:schemeClr>
          </a:solidFill>
          <a:ln w="38100">
            <a:solidFill>
              <a:srgbClr val="C00000"/>
            </a:solidFill>
          </a:ln>
        </p:spPr>
        <p:txBody>
          <a:bodyPr wrap="square" rtlCol="0">
            <a:spAutoFit/>
          </a:bodyPr>
          <a:lstStyle/>
          <a:p>
            <a:pPr algn="ctr"/>
            <a:r>
              <a:rPr lang="pl-PL" dirty="0" smtClean="0"/>
              <a:t>‘</a:t>
            </a:r>
            <a:r>
              <a:rPr lang="pl-PL" sz="2000" b="1" dirty="0" err="1" smtClean="0">
                <a:latin typeface="Bell MT" pitchFamily="18" charset="0"/>
              </a:rPr>
              <a:t>Etymology</a:t>
            </a:r>
            <a:r>
              <a:rPr lang="pl-PL" sz="2000" b="1" dirty="0" smtClean="0">
                <a:latin typeface="Bell MT" pitchFamily="18" charset="0"/>
              </a:rPr>
              <a:t>’ </a:t>
            </a:r>
            <a:endParaRPr lang="pl-PL" sz="2000" b="1" dirty="0">
              <a:latin typeface="Bell MT" pitchFamily="18" charset="0"/>
            </a:endParaRPr>
          </a:p>
        </p:txBody>
      </p:sp>
      <p:sp>
        <p:nvSpPr>
          <p:cNvPr id="3" name="Prostokąt 2"/>
          <p:cNvSpPr/>
          <p:nvPr/>
        </p:nvSpPr>
        <p:spPr>
          <a:xfrm>
            <a:off x="857224" y="1643050"/>
            <a:ext cx="7143800" cy="3477875"/>
          </a:xfrm>
          <a:prstGeom prst="rect">
            <a:avLst/>
          </a:prstGeom>
          <a:solidFill>
            <a:schemeClr val="bg1">
              <a:lumMod val="85000"/>
            </a:schemeClr>
          </a:solidFill>
          <a:ln w="38100">
            <a:solidFill>
              <a:srgbClr val="C00000"/>
            </a:solidFill>
          </a:ln>
        </p:spPr>
        <p:txBody>
          <a:bodyPr wrap="square">
            <a:spAutoFit/>
          </a:bodyPr>
          <a:lstStyle/>
          <a:p>
            <a:pPr algn="ctr"/>
            <a:r>
              <a:rPr lang="en-US" sz="2000" dirty="0" smtClean="0">
                <a:latin typeface="Bell MT" pitchFamily="18" charset="0"/>
                <a:cs typeface="Arial" pitchFamily="34" charset="0"/>
              </a:rPr>
              <a:t>While a variety of theories have been postulated for the etymological origins of Canada, the name is now accepted as coming from the St. Lawrence Iroquoian word </a:t>
            </a:r>
            <a:r>
              <a:rPr lang="en-US" sz="2000" dirty="0" err="1" smtClean="0">
                <a:latin typeface="Bell MT" pitchFamily="18" charset="0"/>
                <a:cs typeface="Arial" pitchFamily="34" charset="0"/>
              </a:rPr>
              <a:t>kanata</a:t>
            </a:r>
            <a:r>
              <a:rPr lang="en-US" sz="2000" dirty="0" smtClean="0">
                <a:latin typeface="Bell MT" pitchFamily="18" charset="0"/>
                <a:cs typeface="Arial" pitchFamily="34" charset="0"/>
              </a:rPr>
              <a:t>, meaning "village" or "settlement". In 1535, indigenous inhabitants of the present-day Quebec City region used the word to direct French explorer Jacques Cartier to the village of </a:t>
            </a:r>
            <a:r>
              <a:rPr lang="en-US" sz="2000" dirty="0" err="1" smtClean="0">
                <a:latin typeface="Bell MT" pitchFamily="18" charset="0"/>
                <a:cs typeface="Arial" pitchFamily="34" charset="0"/>
              </a:rPr>
              <a:t>Stadacona.Cartier</a:t>
            </a:r>
            <a:r>
              <a:rPr lang="en-US" sz="2000" dirty="0" smtClean="0">
                <a:latin typeface="Bell MT" pitchFamily="18" charset="0"/>
                <a:cs typeface="Arial" pitchFamily="34" charset="0"/>
              </a:rPr>
              <a:t> later used the word Canada to refer not only to that particular village but to the entire area subject to </a:t>
            </a:r>
            <a:r>
              <a:rPr lang="en-US" sz="2000" dirty="0" err="1" smtClean="0">
                <a:latin typeface="Bell MT" pitchFamily="18" charset="0"/>
                <a:cs typeface="Arial" pitchFamily="34" charset="0"/>
              </a:rPr>
              <a:t>Donnacona</a:t>
            </a:r>
            <a:r>
              <a:rPr lang="en-US" sz="2000" dirty="0" smtClean="0">
                <a:latin typeface="Bell MT" pitchFamily="18" charset="0"/>
                <a:cs typeface="Arial" pitchFamily="34" charset="0"/>
              </a:rPr>
              <a:t> (the chief at </a:t>
            </a:r>
            <a:r>
              <a:rPr lang="en-US" sz="2000" dirty="0" err="1" smtClean="0">
                <a:latin typeface="Bell MT" pitchFamily="18" charset="0"/>
                <a:cs typeface="Arial" pitchFamily="34" charset="0"/>
              </a:rPr>
              <a:t>Stadacona</a:t>
            </a:r>
            <a:r>
              <a:rPr lang="en-US" sz="2000" dirty="0" smtClean="0">
                <a:latin typeface="Bell MT" pitchFamily="18" charset="0"/>
                <a:cs typeface="Arial" pitchFamily="34" charset="0"/>
              </a:rPr>
              <a:t>) by 1545, European books and maps had begun referring to this small region along the Saint Lawrence River as Canada.</a:t>
            </a:r>
            <a:endParaRPr lang="pl-PL" sz="2000" dirty="0">
              <a:latin typeface="Bell MT" pitchFamily="18"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Podobny obraz"/>
          <p:cNvPicPr>
            <a:picLocks noChangeAspect="1" noChangeArrowheads="1"/>
          </p:cNvPicPr>
          <p:nvPr/>
        </p:nvPicPr>
        <p:blipFill>
          <a:blip r:embed="rId2"/>
          <a:srcRect/>
          <a:stretch>
            <a:fillRect/>
          </a:stretch>
        </p:blipFill>
        <p:spPr bwMode="auto">
          <a:xfrm>
            <a:off x="1071537" y="2263813"/>
            <a:ext cx="7000925" cy="4594188"/>
          </a:xfrm>
          <a:prstGeom prst="rect">
            <a:avLst/>
          </a:prstGeom>
          <a:noFill/>
        </p:spPr>
      </p:pic>
      <p:sp>
        <p:nvSpPr>
          <p:cNvPr id="2" name="Prostokąt 1"/>
          <p:cNvSpPr/>
          <p:nvPr/>
        </p:nvSpPr>
        <p:spPr>
          <a:xfrm>
            <a:off x="285720" y="214290"/>
            <a:ext cx="8429652" cy="1938992"/>
          </a:xfrm>
          <a:prstGeom prst="rect">
            <a:avLst/>
          </a:prstGeom>
          <a:solidFill>
            <a:schemeClr val="bg1">
              <a:lumMod val="85000"/>
            </a:schemeClr>
          </a:solidFill>
          <a:ln w="38100">
            <a:solidFill>
              <a:srgbClr val="C00000"/>
            </a:solidFill>
          </a:ln>
        </p:spPr>
        <p:txBody>
          <a:bodyPr wrap="square">
            <a:spAutoFit/>
          </a:bodyPr>
          <a:lstStyle/>
          <a:p>
            <a:pPr algn="ctr"/>
            <a:r>
              <a:rPr lang="en-US" sz="2000" dirty="0" smtClean="0">
                <a:latin typeface="Bell MT" pitchFamily="18" charset="0"/>
                <a:cs typeface="Arial" pitchFamily="34" charset="0"/>
              </a:rPr>
              <a:t>From the 16th to the early 18th century "Canada" referred to the part of New France that lay along the Saint Lawrence River. In 1791, the area became two British colonies called Upper Canada and Lower Canada collectively named the </a:t>
            </a:r>
            <a:r>
              <a:rPr lang="en-US" sz="2000" dirty="0" err="1" smtClean="0">
                <a:latin typeface="Bell MT" pitchFamily="18" charset="0"/>
                <a:cs typeface="Arial" pitchFamily="34" charset="0"/>
              </a:rPr>
              <a:t>Canadas</a:t>
            </a:r>
            <a:r>
              <a:rPr lang="en-US" sz="2000" dirty="0" smtClean="0">
                <a:latin typeface="Bell MT" pitchFamily="18" charset="0"/>
                <a:cs typeface="Arial" pitchFamily="34" charset="0"/>
              </a:rPr>
              <a:t>; until their union as the British Province of Canada in 1841. Upon Confederation in 1867, Canada was adopted as the legal name for the new country at the London Conference.</a:t>
            </a:r>
            <a:endParaRPr lang="pl-PL" sz="2000" dirty="0">
              <a:latin typeface="Bell MT" pitchFamily="18" charset="0"/>
              <a:cs typeface="Arial" pitchFamily="34" charset="0"/>
            </a:endParaRPr>
          </a:p>
        </p:txBody>
      </p:sp>
      <p:sp>
        <p:nvSpPr>
          <p:cNvPr id="3" name="pole tekstowe 2"/>
          <p:cNvSpPr txBox="1"/>
          <p:nvPr/>
        </p:nvSpPr>
        <p:spPr>
          <a:xfrm>
            <a:off x="285720" y="500042"/>
            <a:ext cx="3143272" cy="369332"/>
          </a:xfrm>
          <a:prstGeom prst="rect">
            <a:avLst/>
          </a:prstGeom>
          <a:noFill/>
        </p:spPr>
        <p:txBody>
          <a:bodyPr wrap="square" rtlCol="0">
            <a:spAutoFit/>
          </a:bodyPr>
          <a:lstStyle/>
          <a:p>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ap Canada political-geo.png"/>
          <p:cNvPicPr>
            <a:picLocks noChangeAspect="1" noChangeArrowheads="1"/>
          </p:cNvPicPr>
          <p:nvPr/>
        </p:nvPicPr>
        <p:blipFill>
          <a:blip r:embed="rId2"/>
          <a:srcRect/>
          <a:stretch>
            <a:fillRect/>
          </a:stretch>
        </p:blipFill>
        <p:spPr bwMode="auto">
          <a:xfrm>
            <a:off x="642910" y="142875"/>
            <a:ext cx="7620000" cy="67151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ostokąt 1"/>
          <p:cNvSpPr/>
          <p:nvPr/>
        </p:nvSpPr>
        <p:spPr>
          <a:xfrm>
            <a:off x="1285852" y="357166"/>
            <a:ext cx="6643734" cy="5632311"/>
          </a:xfrm>
          <a:prstGeom prst="rect">
            <a:avLst/>
          </a:prstGeom>
          <a:solidFill>
            <a:schemeClr val="bg1">
              <a:lumMod val="85000"/>
            </a:schemeClr>
          </a:solidFill>
          <a:ln w="38100">
            <a:solidFill>
              <a:srgbClr val="C00000"/>
            </a:solidFill>
          </a:ln>
        </p:spPr>
        <p:txBody>
          <a:bodyPr wrap="square">
            <a:spAutoFit/>
          </a:bodyPr>
          <a:lstStyle/>
          <a:p>
            <a:r>
              <a:rPr lang="en-US" dirty="0" smtClean="0"/>
              <a:t>By law, children in Canada must go to school. Depending on the province or territory, children may start at the age of 5 or 6 and continue until they are between 16 and 18.</a:t>
            </a:r>
          </a:p>
          <a:p>
            <a:r>
              <a:rPr lang="en-US" dirty="0" smtClean="0"/>
              <a:t>Schools in Canada:</a:t>
            </a:r>
          </a:p>
          <a:p>
            <a:r>
              <a:rPr lang="en-US" dirty="0" smtClean="0"/>
              <a:t>start with kindergarten and continue to grades 1 to 12</a:t>
            </a:r>
          </a:p>
          <a:p>
            <a:r>
              <a:rPr lang="en-US" dirty="0" smtClean="0"/>
              <a:t>usually begin at the end of August and finish around the end of June</a:t>
            </a:r>
          </a:p>
          <a:p>
            <a:r>
              <a:rPr lang="en-US" dirty="0" smtClean="0"/>
              <a:t>run from Monday to Friday during the school year (except during holidays)</a:t>
            </a:r>
          </a:p>
          <a:p>
            <a:r>
              <a:rPr lang="en-US" dirty="0" smtClean="0"/>
              <a:t>give high school diplomas to students who successfully complete secondary school (high school)</a:t>
            </a:r>
          </a:p>
          <a:p>
            <a:r>
              <a:rPr lang="en-US" dirty="0" smtClean="0"/>
              <a:t>can be found in English-language and French-language across the country (even in areas where one language is more commonly spoken than the other)</a:t>
            </a:r>
          </a:p>
          <a:p>
            <a:endParaRPr lang="en-US" dirty="0" smtClean="0"/>
          </a:p>
          <a:p>
            <a:r>
              <a:rPr lang="en-US" dirty="0" smtClean="0"/>
              <a:t>It’s up to parents to choose the type of schooling for their children, such as:</a:t>
            </a:r>
          </a:p>
          <a:p>
            <a:r>
              <a:rPr lang="en-US" dirty="0" smtClean="0"/>
              <a:t>free public schools</a:t>
            </a:r>
          </a:p>
          <a:p>
            <a:r>
              <a:rPr lang="en-US" dirty="0" smtClean="0"/>
              <a:t>paid private schools</a:t>
            </a:r>
          </a:p>
          <a:p>
            <a:r>
              <a:rPr lang="en-US" dirty="0" smtClean="0"/>
              <a:t>at-home education</a:t>
            </a:r>
          </a:p>
          <a:p>
            <a:r>
              <a:rPr lang="en-US" dirty="0" smtClean="0"/>
              <a:t>English or French schools (in many areas)</a:t>
            </a:r>
            <a:endParaRPr lang="en-US" dirty="0"/>
          </a:p>
        </p:txBody>
      </p:sp>
      <p:sp>
        <p:nvSpPr>
          <p:cNvPr id="60418" name="AutoShape 2" descr="Znalezione obrazy dla zapytania education in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0420" name="Picture 4" descr="Podobny obraz"/>
          <p:cNvPicPr>
            <a:picLocks noChangeAspect="1" noChangeArrowheads="1"/>
          </p:cNvPicPr>
          <p:nvPr/>
        </p:nvPicPr>
        <p:blipFill>
          <a:blip r:embed="rId2"/>
          <a:srcRect/>
          <a:stretch>
            <a:fillRect/>
          </a:stretch>
        </p:blipFill>
        <p:spPr bwMode="auto">
          <a:xfrm>
            <a:off x="5857884" y="4857760"/>
            <a:ext cx="2685941" cy="1565878"/>
          </a:xfrm>
          <a:prstGeom prst="rect">
            <a:avLst/>
          </a:prstGeom>
          <a:solidFill>
            <a:schemeClr val="bg1">
              <a:lumMod val="85000"/>
            </a:schemeClr>
          </a:solidFill>
          <a:ln w="38100">
            <a:solidFill>
              <a:srgbClr val="C0000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rojection of North America with Canada in green"/>
          <p:cNvPicPr>
            <a:picLocks noChangeAspect="1" noChangeArrowheads="1"/>
          </p:cNvPicPr>
          <p:nvPr/>
        </p:nvPicPr>
        <p:blipFill>
          <a:blip r:embed="rId2"/>
          <a:srcRect/>
          <a:stretch>
            <a:fillRect/>
          </a:stretch>
        </p:blipFill>
        <p:spPr bwMode="auto">
          <a:xfrm>
            <a:off x="1857356" y="714356"/>
            <a:ext cx="5248275" cy="5248275"/>
          </a:xfrm>
          <a:prstGeom prst="rect">
            <a:avLst/>
          </a:prstGeom>
          <a:solidFill>
            <a:srgbClr val="C00000"/>
          </a:solidFill>
          <a:ln w="38100">
            <a:solidFill>
              <a:srgbClr val="C00000"/>
            </a:solidFill>
          </a:ln>
          <a:effectLst>
            <a:softEdge rad="3175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odobny obraz"/>
          <p:cNvPicPr>
            <a:picLocks noChangeAspect="1" noChangeArrowheads="1"/>
          </p:cNvPicPr>
          <p:nvPr/>
        </p:nvPicPr>
        <p:blipFill>
          <a:blip r:embed="rId2"/>
          <a:srcRect/>
          <a:stretch>
            <a:fillRect/>
          </a:stretch>
        </p:blipFill>
        <p:spPr bwMode="auto">
          <a:xfrm>
            <a:off x="142844" y="0"/>
            <a:ext cx="8553450" cy="5600701"/>
          </a:xfrm>
          <a:prstGeom prst="rect">
            <a:avLst/>
          </a:prstGeom>
          <a:noFill/>
        </p:spPr>
      </p:pic>
      <p:sp>
        <p:nvSpPr>
          <p:cNvPr id="3" name="Prostokąt 2"/>
          <p:cNvSpPr/>
          <p:nvPr/>
        </p:nvSpPr>
        <p:spPr>
          <a:xfrm>
            <a:off x="4357686" y="5715016"/>
            <a:ext cx="4572000" cy="707886"/>
          </a:xfrm>
          <a:prstGeom prst="rect">
            <a:avLst/>
          </a:prstGeom>
          <a:ln w="38100">
            <a:solidFill>
              <a:schemeClr val="bg1"/>
            </a:solidFill>
          </a:ln>
        </p:spPr>
        <p:txBody>
          <a:bodyPr>
            <a:spAutoFit/>
          </a:bodyPr>
          <a:lstStyle/>
          <a:p>
            <a:pPr algn="ctr"/>
            <a:r>
              <a:rPr lang="en-US" sz="2000" dirty="0" smtClean="0">
                <a:latin typeface="Bell MT" pitchFamily="18" charset="0"/>
                <a:cs typeface="Arial" pitchFamily="34" charset="0"/>
              </a:rPr>
              <a:t>Canada has no official church, and encompasses many religions.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8596" y="500042"/>
            <a:ext cx="7286676" cy="3477875"/>
          </a:xfrm>
          <a:prstGeom prst="rect">
            <a:avLst/>
          </a:prstGeom>
          <a:solidFill>
            <a:schemeClr val="bg1">
              <a:lumMod val="85000"/>
            </a:schemeClr>
          </a:solidFill>
          <a:ln w="38100">
            <a:solidFill>
              <a:srgbClr val="C00000"/>
            </a:solidFill>
          </a:ln>
        </p:spPr>
        <p:txBody>
          <a:bodyPr wrap="square">
            <a:spAutoFit/>
          </a:bodyPr>
          <a:lstStyle/>
          <a:p>
            <a:r>
              <a:rPr lang="en-US" sz="2000" b="1" dirty="0" smtClean="0">
                <a:latin typeface="Bell MT" pitchFamily="18" charset="0"/>
              </a:rPr>
              <a:t>Culture of Canada:  The Arts</a:t>
            </a:r>
          </a:p>
          <a:p>
            <a:r>
              <a:rPr lang="en-US" sz="2000" dirty="0" smtClean="0">
                <a:latin typeface="Bell MT" pitchFamily="18" charset="0"/>
              </a:rPr>
              <a:t>Just as they are in the United States and Western Europe, most artists in Canada are “self-supporting,” although only a small minority draws their entire income from their artistic efforts.  There are, however, several tax-funded programs, at all levels of the Canadian government, designed to support the arts and provide financial assistance to artists of all types.  The Governor General’s Awards are presented each year to artists, writers, musicians, and other performers. There is also a federal National Art Gallery, and most provinces have one major tax-funded art gallery, usually in the provincial capital.</a:t>
            </a:r>
            <a:endParaRPr lang="pl-PL" sz="2000" dirty="0">
              <a:latin typeface="Bell MT" pitchFamily="18" charset="0"/>
            </a:endParaRPr>
          </a:p>
        </p:txBody>
      </p:sp>
      <p:pic>
        <p:nvPicPr>
          <p:cNvPr id="48130" name="Picture 2" descr="Znalezione obrazy dla zapytania the arts of canada"/>
          <p:cNvPicPr>
            <a:picLocks noChangeAspect="1" noChangeArrowheads="1"/>
          </p:cNvPicPr>
          <p:nvPr/>
        </p:nvPicPr>
        <p:blipFill>
          <a:blip r:embed="rId2"/>
          <a:srcRect/>
          <a:stretch>
            <a:fillRect/>
          </a:stretch>
        </p:blipFill>
        <p:spPr bwMode="auto">
          <a:xfrm>
            <a:off x="3786182" y="3786190"/>
            <a:ext cx="4905356" cy="2670049"/>
          </a:xfrm>
          <a:prstGeom prst="rect">
            <a:avLst/>
          </a:prstGeom>
          <a:noFill/>
          <a:ln w="38100">
            <a:solidFill>
              <a:srgbClr val="C0000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Prostokąt 1"/>
          <p:cNvSpPr/>
          <p:nvPr/>
        </p:nvSpPr>
        <p:spPr>
          <a:xfrm>
            <a:off x="0" y="1571612"/>
            <a:ext cx="9144000" cy="3477875"/>
          </a:xfrm>
          <a:prstGeom prst="rect">
            <a:avLst/>
          </a:prstGeom>
          <a:solidFill>
            <a:schemeClr val="bg1"/>
          </a:solidFill>
        </p:spPr>
        <p:txBody>
          <a:bodyPr wrap="square">
            <a:spAutoFit/>
          </a:bodyPr>
          <a:lstStyle/>
          <a:p>
            <a:r>
              <a:rPr lang="en-US" sz="2000" b="1" dirty="0" smtClean="0">
                <a:latin typeface="Bell MT" pitchFamily="18" charset="0"/>
              </a:rPr>
              <a:t>Canadian Literature</a:t>
            </a:r>
            <a:endParaRPr lang="en-US" sz="2000" dirty="0" smtClean="0">
              <a:latin typeface="Bell MT" pitchFamily="18" charset="0"/>
            </a:endParaRPr>
          </a:p>
          <a:p>
            <a:r>
              <a:rPr lang="en-US" sz="2000" dirty="0" smtClean="0">
                <a:latin typeface="Bell MT" pitchFamily="18" charset="0"/>
              </a:rPr>
              <a:t>Unlike Europe and the United States, Canada does not have a single national literary tradition, but participates instead in the wider English world of literature.  Of course there are many internationally renowned authors from Canada, but in general there is no single canon yet of Canadian literature as a whole.  One exception to this rule is the province of Quebec, where there is a venerable “national” literature renowned for its social criticism and experimentation.</a:t>
            </a:r>
          </a:p>
          <a:p>
            <a:r>
              <a:rPr lang="en-US" sz="2000" dirty="0" smtClean="0">
                <a:latin typeface="Bell MT" pitchFamily="18" charset="0"/>
              </a:rPr>
              <a:t>In the last 30 years, the number of published Canadian writers has increased dramatically,  and as a cultural point, the Canadian community buys and reads more books than those in most other industrialized nations.  Nonetheless, no special preference has yet to be given to Canadian literature.</a:t>
            </a:r>
            <a:endParaRPr lang="en-US" sz="2000" dirty="0">
              <a:latin typeface="Bell MT"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00034" y="285728"/>
            <a:ext cx="8143932" cy="1015663"/>
          </a:xfrm>
          <a:prstGeom prst="rect">
            <a:avLst/>
          </a:prstGeom>
          <a:ln w="38100">
            <a:solidFill>
              <a:srgbClr val="C00000"/>
            </a:solidFill>
          </a:ln>
        </p:spPr>
        <p:txBody>
          <a:bodyPr wrap="square">
            <a:spAutoFit/>
          </a:bodyPr>
          <a:lstStyle/>
          <a:p>
            <a:pPr algn="ctr"/>
            <a:r>
              <a:rPr lang="en-US" sz="2000" dirty="0" smtClean="0">
                <a:latin typeface="Bell MT" pitchFamily="18" charset="0"/>
              </a:rPr>
              <a:t>Sports are very popular in Canada, from both a participation and spectator standpoint.  Canadians hold many sports dear, particularly the country’s two national sports:  ice hockey and lacrosse.</a:t>
            </a:r>
          </a:p>
        </p:txBody>
      </p:sp>
      <p:pic>
        <p:nvPicPr>
          <p:cNvPr id="46082" name="Picture 2" descr="Znalezione obrazy dla zapytania canadian hockey"/>
          <p:cNvPicPr>
            <a:picLocks noChangeAspect="1" noChangeArrowheads="1"/>
          </p:cNvPicPr>
          <p:nvPr/>
        </p:nvPicPr>
        <p:blipFill>
          <a:blip r:embed="rId2"/>
          <a:srcRect/>
          <a:stretch>
            <a:fillRect/>
          </a:stretch>
        </p:blipFill>
        <p:spPr bwMode="auto">
          <a:xfrm>
            <a:off x="0" y="1714499"/>
            <a:ext cx="9144000" cy="51435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4282" y="3995678"/>
            <a:ext cx="8715436" cy="2862322"/>
          </a:xfrm>
          <a:prstGeom prst="rect">
            <a:avLst/>
          </a:prstGeom>
          <a:ln w="38100">
            <a:solidFill>
              <a:srgbClr val="C00000"/>
            </a:solidFill>
          </a:ln>
        </p:spPr>
        <p:txBody>
          <a:bodyPr wrap="square">
            <a:spAutoFit/>
          </a:bodyPr>
          <a:lstStyle/>
          <a:p>
            <a:pPr algn="ctr"/>
            <a:r>
              <a:rPr lang="en-US" sz="2000" dirty="0" smtClean="0">
                <a:latin typeface="Bell MT" pitchFamily="18" charset="0"/>
              </a:rPr>
              <a:t>Referred to as simply “hockey” in Canada, ice hockey is the most popular and prevalent winter sport activity, and Canada’s most successful sport in terms of international competition.  Many Canadian boys (and some girls) learn hockey at a very young age.  Competitions are held for almost every age group, including high school and college, where participants dream of one day skating for their favorite team in the National Hockey League (NHL), which draws millions of Canadians spectators each year.</a:t>
            </a:r>
          </a:p>
          <a:p>
            <a:pPr algn="ctr"/>
            <a:r>
              <a:rPr lang="en-US" sz="2000" dirty="0" smtClean="0">
                <a:latin typeface="Bell MT" pitchFamily="18" charset="0"/>
              </a:rPr>
              <a:t>Similar to hockey, lacrosse is a sport with Native American origins and </a:t>
            </a:r>
            <a:r>
              <a:rPr lang="en-US" dirty="0" smtClean="0">
                <a:latin typeface="Bell MT" pitchFamily="18" charset="0"/>
              </a:rPr>
              <a:t>the official </a:t>
            </a:r>
            <a:r>
              <a:rPr lang="en-US" sz="2000" dirty="0" smtClean="0">
                <a:latin typeface="Bell MT" pitchFamily="18" charset="0"/>
              </a:rPr>
              <a:t>summer sport of Canada.</a:t>
            </a:r>
            <a:endParaRPr lang="en-US" sz="2000" dirty="0">
              <a:latin typeface="Bell MT" pitchFamily="18" charset="0"/>
            </a:endParaRPr>
          </a:p>
        </p:txBody>
      </p:sp>
      <p:pic>
        <p:nvPicPr>
          <p:cNvPr id="61442" name="Picture 2" descr="Podobny obraz"/>
          <p:cNvPicPr>
            <a:picLocks noChangeAspect="1" noChangeArrowheads="1"/>
          </p:cNvPicPr>
          <p:nvPr/>
        </p:nvPicPr>
        <p:blipFill>
          <a:blip r:embed="rId2"/>
          <a:srcRect/>
          <a:stretch>
            <a:fillRect/>
          </a:stretch>
        </p:blipFill>
        <p:spPr bwMode="auto">
          <a:xfrm>
            <a:off x="0" y="0"/>
            <a:ext cx="9144000" cy="38338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odobny obraz"/>
          <p:cNvPicPr>
            <a:picLocks noChangeAspect="1" noChangeArrowheads="1"/>
          </p:cNvPicPr>
          <p:nvPr/>
        </p:nvPicPr>
        <p:blipFill>
          <a:blip r:embed="rId2"/>
          <a:srcRect/>
          <a:stretch>
            <a:fillRect/>
          </a:stretch>
        </p:blipFill>
        <p:spPr bwMode="auto">
          <a:xfrm>
            <a:off x="-13161" y="0"/>
            <a:ext cx="9157161" cy="5084296"/>
          </a:xfrm>
          <a:prstGeom prst="rect">
            <a:avLst/>
          </a:prstGeom>
          <a:noFill/>
        </p:spPr>
      </p:pic>
      <p:sp>
        <p:nvSpPr>
          <p:cNvPr id="2" name="Prostokąt 1"/>
          <p:cNvSpPr/>
          <p:nvPr/>
        </p:nvSpPr>
        <p:spPr>
          <a:xfrm>
            <a:off x="0" y="3995678"/>
            <a:ext cx="9144000" cy="2862322"/>
          </a:xfrm>
          <a:prstGeom prst="rect">
            <a:avLst/>
          </a:prstGeom>
          <a:solidFill>
            <a:schemeClr val="bg1"/>
          </a:solidFill>
          <a:ln w="38100">
            <a:solidFill>
              <a:srgbClr val="C00000"/>
            </a:solidFill>
          </a:ln>
        </p:spPr>
        <p:txBody>
          <a:bodyPr wrap="square">
            <a:spAutoFit/>
          </a:bodyPr>
          <a:lstStyle/>
          <a:p>
            <a:pPr algn="ctr"/>
            <a:r>
              <a:rPr lang="en-US" sz="2000" dirty="0" smtClean="0">
                <a:latin typeface="Bell MT" pitchFamily="18" charset="0"/>
              </a:rPr>
              <a:t>Canadian football is also popular in Canada, the second-most popular spectator sport in the country after hockey.  Thousands compete in the Canadian Football League (CFL) each year, and its annual championship, the Grey Cup, is the country’s largest annual sports event.</a:t>
            </a:r>
          </a:p>
          <a:p>
            <a:pPr algn="ctr"/>
            <a:r>
              <a:rPr lang="en-US" sz="2000" dirty="0" smtClean="0">
                <a:latin typeface="Bell MT" pitchFamily="18" charset="0"/>
              </a:rPr>
              <a:t>Other sports gaining in popularity in Canada, particularly from a participation perspective, include Association football (soccer), golf, swimming, basketball, baseball, volleyball, skiing, cycling and tennis.  As you might expect based on its colder climate, Canada has enjoyed greater success at the Winter Olympic Games than it has at the Summer Olympics.</a:t>
            </a:r>
            <a:endParaRPr lang="en-US" sz="2000" dirty="0">
              <a:latin typeface="Bell MT"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Prostokąt 1"/>
          <p:cNvSpPr/>
          <p:nvPr/>
        </p:nvSpPr>
        <p:spPr>
          <a:xfrm>
            <a:off x="0" y="785794"/>
            <a:ext cx="9144000" cy="5324535"/>
          </a:xfrm>
          <a:prstGeom prst="rect">
            <a:avLst/>
          </a:prstGeom>
          <a:solidFill>
            <a:schemeClr val="bg1"/>
          </a:solidFill>
          <a:ln>
            <a:solidFill>
              <a:srgbClr val="C00000"/>
            </a:solidFill>
          </a:ln>
        </p:spPr>
        <p:txBody>
          <a:bodyPr wrap="square">
            <a:spAutoFit/>
          </a:bodyPr>
          <a:lstStyle/>
          <a:p>
            <a:r>
              <a:rPr lang="en-US" sz="2000" b="1" dirty="0" smtClean="0">
                <a:latin typeface="Bell MT" pitchFamily="18" charset="0"/>
              </a:rPr>
              <a:t>Culture of Canada:  Holidays and Celebrations</a:t>
            </a:r>
          </a:p>
          <a:p>
            <a:r>
              <a:rPr lang="en-US" sz="2000" dirty="0" smtClean="0">
                <a:latin typeface="Bell MT" pitchFamily="18" charset="0"/>
              </a:rPr>
              <a:t>The people of Canada enjoy a number of important holidays and celebrations.  Some of these are uniquely Canadian, while others have their roots in English and French traditions.28  Some of the most significant holidays and celebrations include:</a:t>
            </a:r>
          </a:p>
          <a:p>
            <a:r>
              <a:rPr lang="en-US" sz="2000" b="1" dirty="0" smtClean="0">
                <a:latin typeface="Bell MT" pitchFamily="18" charset="0"/>
              </a:rPr>
              <a:t>Feast of the Assumption of the Blessed Virgin Mary</a:t>
            </a:r>
            <a:r>
              <a:rPr lang="en-US" sz="2000" dirty="0" smtClean="0">
                <a:latin typeface="Bell MT" pitchFamily="18" charset="0"/>
              </a:rPr>
              <a:t>. Celebrated every August 15</a:t>
            </a:r>
            <a:r>
              <a:rPr lang="en-US" sz="2000" baseline="30000" dirty="0" smtClean="0">
                <a:latin typeface="Bell MT" pitchFamily="18" charset="0"/>
              </a:rPr>
              <a:t>th</a:t>
            </a:r>
            <a:r>
              <a:rPr lang="en-US" sz="2000" dirty="0" smtClean="0">
                <a:latin typeface="Bell MT" pitchFamily="18" charset="0"/>
              </a:rPr>
              <a:t> by the Canadian religious group known as the Acadians, this feast day is one of the most important observances of their religious calendar.</a:t>
            </a:r>
          </a:p>
          <a:p>
            <a:r>
              <a:rPr lang="en-US" sz="2000" b="1" dirty="0" smtClean="0">
                <a:latin typeface="Bell MT" pitchFamily="18" charset="0"/>
              </a:rPr>
              <a:t>Boxing Day</a:t>
            </a:r>
            <a:r>
              <a:rPr lang="en-US" sz="2000" dirty="0" smtClean="0">
                <a:latin typeface="Bell MT" pitchFamily="18" charset="0"/>
              </a:rPr>
              <a:t>.  Deriving its name from the 19</a:t>
            </a:r>
            <a:r>
              <a:rPr lang="en-US" sz="2000" baseline="30000" dirty="0" smtClean="0">
                <a:latin typeface="Bell MT" pitchFamily="18" charset="0"/>
              </a:rPr>
              <a:t>th</a:t>
            </a:r>
            <a:r>
              <a:rPr lang="en-US" sz="2000" dirty="0" smtClean="0">
                <a:latin typeface="Bell MT" pitchFamily="18" charset="0"/>
              </a:rPr>
              <a:t> century English, Boxing Day occurs on December 26, when it was customary to give boxes or money to servants and family.  The day used to be known as St. Stephens Day.</a:t>
            </a:r>
          </a:p>
          <a:p>
            <a:r>
              <a:rPr lang="en-US" sz="2000" b="1" dirty="0" smtClean="0">
                <a:latin typeface="Bell MT" pitchFamily="18" charset="0"/>
              </a:rPr>
              <a:t>Canada Day</a:t>
            </a:r>
            <a:r>
              <a:rPr lang="en-US" sz="2000" dirty="0" smtClean="0">
                <a:latin typeface="Bell MT" pitchFamily="18" charset="0"/>
              </a:rPr>
              <a:t>. Canada day is the celebration of the nation’s birthday.  The first Canada day (once known as Dominion Day) was celebrated on July 1, 1867.</a:t>
            </a:r>
          </a:p>
          <a:p>
            <a:r>
              <a:rPr lang="en-US" sz="2000" b="1" dirty="0" smtClean="0">
                <a:latin typeface="Bell MT" pitchFamily="18" charset="0"/>
              </a:rPr>
              <a:t>Icelandic Festival</a:t>
            </a:r>
            <a:r>
              <a:rPr lang="en-US" sz="2000" dirty="0" smtClean="0">
                <a:latin typeface="Bell MT" pitchFamily="18" charset="0"/>
              </a:rPr>
              <a:t>.  Also known as "</a:t>
            </a:r>
            <a:r>
              <a:rPr lang="en-US" sz="2000" dirty="0" err="1" smtClean="0">
                <a:latin typeface="Bell MT" pitchFamily="18" charset="0"/>
              </a:rPr>
              <a:t>Islendingadagurinn</a:t>
            </a:r>
            <a:r>
              <a:rPr lang="en-US" sz="2000" dirty="0" smtClean="0">
                <a:latin typeface="Bell MT" pitchFamily="18" charset="0"/>
              </a:rPr>
              <a:t>," the Icelandic Festival, a Viking-themed carnival day, has been celebrated in Canada since 1890.</a:t>
            </a:r>
          </a:p>
          <a:p>
            <a:r>
              <a:rPr lang="en-US" sz="2000" b="1" dirty="0" smtClean="0">
                <a:latin typeface="Bell MT" pitchFamily="18" charset="0"/>
              </a:rPr>
              <a:t>Remembrance Day</a:t>
            </a:r>
            <a:r>
              <a:rPr lang="en-US" sz="2000" dirty="0" smtClean="0">
                <a:latin typeface="Bell MT" pitchFamily="18" charset="0"/>
              </a:rPr>
              <a:t>.  Celebrated every November 11</a:t>
            </a:r>
            <a:r>
              <a:rPr lang="en-US" sz="2000" baseline="30000" dirty="0" smtClean="0">
                <a:latin typeface="Bell MT" pitchFamily="18" charset="0"/>
              </a:rPr>
              <a:t>th</a:t>
            </a:r>
            <a:r>
              <a:rPr lang="en-US" sz="2000" dirty="0" smtClean="0">
                <a:latin typeface="Bell MT" pitchFamily="18" charset="0"/>
              </a:rPr>
              <a:t>, Remembrance Day is a holiday designed to honor the war veterans of Canada who were lost during the two World Wars.</a:t>
            </a:r>
            <a:endParaRPr lang="en-US" sz="2000" dirty="0">
              <a:latin typeface="Bell MT"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4282" y="4026456"/>
            <a:ext cx="8715404" cy="2831544"/>
          </a:xfrm>
          <a:prstGeom prst="rect">
            <a:avLst/>
          </a:prstGeom>
          <a:ln w="38100">
            <a:solidFill>
              <a:srgbClr val="C00000"/>
            </a:solidFill>
          </a:ln>
        </p:spPr>
        <p:txBody>
          <a:bodyPr wrap="square">
            <a:spAutoFit/>
          </a:bodyPr>
          <a:lstStyle/>
          <a:p>
            <a:endParaRPr lang="pl-PL" dirty="0" smtClean="0"/>
          </a:p>
          <a:p>
            <a:r>
              <a:rPr lang="pl-PL" sz="2000" dirty="0" err="1" smtClean="0">
                <a:latin typeface="Bell MT" pitchFamily="18" charset="0"/>
              </a:rPr>
              <a:t>Food</a:t>
            </a:r>
            <a:endParaRPr lang="pl-PL" sz="2000" dirty="0" smtClean="0">
              <a:latin typeface="Bell MT" pitchFamily="18" charset="0"/>
            </a:endParaRPr>
          </a:p>
          <a:p>
            <a:r>
              <a:rPr lang="en-US" sz="2000" dirty="0" smtClean="0">
                <a:latin typeface="Bell MT" pitchFamily="18" charset="0"/>
              </a:rPr>
              <a:t>One truly Canadian food is “</a:t>
            </a:r>
            <a:r>
              <a:rPr lang="en-US" sz="2000" dirty="0" err="1" smtClean="0">
                <a:latin typeface="Bell MT" pitchFamily="18" charset="0"/>
              </a:rPr>
              <a:t>poutine</a:t>
            </a:r>
            <a:r>
              <a:rPr lang="en-US" sz="2000" dirty="0" smtClean="0">
                <a:latin typeface="Bell MT" pitchFamily="18" charset="0"/>
              </a:rPr>
              <a:t>,” thought to be invented in Quebec during the 1950s.  In its original form, </a:t>
            </a:r>
            <a:r>
              <a:rPr lang="en-US" sz="2000" dirty="0" err="1" smtClean="0">
                <a:latin typeface="Bell MT" pitchFamily="18" charset="0"/>
              </a:rPr>
              <a:t>poutine</a:t>
            </a:r>
            <a:r>
              <a:rPr lang="en-US" sz="2000" dirty="0" smtClean="0">
                <a:latin typeface="Bell MT" pitchFamily="18" charset="0"/>
              </a:rPr>
              <a:t> consisted of a mixture of French fries generally slathered in gravy and cheese curds.  Since its inception, however, the recipe has been regularly embellished and adapted in many odd and tasty ways, from the gourmet versions with lobster and </a:t>
            </a:r>
            <a:r>
              <a:rPr lang="en-US" sz="2000" dirty="0" err="1" smtClean="0">
                <a:latin typeface="Bell MT" pitchFamily="18" charset="0"/>
              </a:rPr>
              <a:t>foi</a:t>
            </a:r>
            <a:r>
              <a:rPr lang="en-US" sz="2000" dirty="0" smtClean="0">
                <a:latin typeface="Bell MT" pitchFamily="18" charset="0"/>
              </a:rPr>
              <a:t> </a:t>
            </a:r>
            <a:r>
              <a:rPr lang="en-US" sz="2000" dirty="0" err="1" smtClean="0">
                <a:latin typeface="Bell MT" pitchFamily="18" charset="0"/>
              </a:rPr>
              <a:t>gras</a:t>
            </a:r>
            <a:r>
              <a:rPr lang="en-US" sz="2000" dirty="0" smtClean="0">
                <a:latin typeface="Bell MT" pitchFamily="18" charset="0"/>
              </a:rPr>
              <a:t> added, to the quirky “donut” version of the recipe.  Many restaurants and snack shops throughout Canada specialize in this traditional—and traditionally delicious—Canadian food.</a:t>
            </a:r>
            <a:endParaRPr lang="pl-PL" sz="2000" dirty="0">
              <a:latin typeface="Bell MT" pitchFamily="18" charset="0"/>
            </a:endParaRPr>
          </a:p>
        </p:txBody>
      </p:sp>
      <p:pic>
        <p:nvPicPr>
          <p:cNvPr id="57348" name="Picture 4" descr="Podobny obraz"/>
          <p:cNvPicPr>
            <a:picLocks noChangeAspect="1" noChangeArrowheads="1"/>
          </p:cNvPicPr>
          <p:nvPr/>
        </p:nvPicPr>
        <p:blipFill>
          <a:blip r:embed="rId2" cstate="print"/>
          <a:srcRect/>
          <a:stretch>
            <a:fillRect/>
          </a:stretch>
        </p:blipFill>
        <p:spPr bwMode="auto">
          <a:xfrm>
            <a:off x="1500166" y="214290"/>
            <a:ext cx="6692210" cy="364331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Prostokąt 1"/>
          <p:cNvSpPr/>
          <p:nvPr/>
        </p:nvSpPr>
        <p:spPr>
          <a:xfrm>
            <a:off x="0" y="642918"/>
            <a:ext cx="9144000" cy="5601533"/>
          </a:xfrm>
          <a:prstGeom prst="rect">
            <a:avLst/>
          </a:prstGeom>
          <a:solidFill>
            <a:schemeClr val="bg1"/>
          </a:solidFill>
          <a:ln>
            <a:solidFill>
              <a:srgbClr val="C00000"/>
            </a:solidFill>
          </a:ln>
        </p:spPr>
        <p:txBody>
          <a:bodyPr wrap="square">
            <a:spAutoFit/>
          </a:bodyPr>
          <a:lstStyle/>
          <a:p>
            <a:pPr algn="ctr"/>
            <a:r>
              <a:rPr lang="en-US" sz="2000" dirty="0" smtClean="0">
                <a:latin typeface="Bell MT" pitchFamily="18" charset="0"/>
              </a:rPr>
              <a:t>Like their U.S. neighbors to the south, more and more Canadians are striving to eat a healthier diet these days, one often consisting of more ethnic foods, while balancing their love for baked goods and other comfort food items.  In addition to Canadian bacon, maple syrup, </a:t>
            </a:r>
            <a:r>
              <a:rPr lang="en-US" sz="2000" dirty="0" err="1" smtClean="0">
                <a:latin typeface="Bell MT" pitchFamily="18" charset="0"/>
              </a:rPr>
              <a:t>Poutine</a:t>
            </a:r>
            <a:r>
              <a:rPr lang="en-US" sz="2000" dirty="0" smtClean="0">
                <a:latin typeface="Bell MT" pitchFamily="18" charset="0"/>
              </a:rPr>
              <a:t> and sushi pizza, a few of these favorite foods include:</a:t>
            </a:r>
            <a:endParaRPr lang="pl-PL" sz="2000" dirty="0" smtClean="0">
              <a:latin typeface="Bell MT" pitchFamily="18" charset="0"/>
            </a:endParaRPr>
          </a:p>
          <a:p>
            <a:pPr algn="ctr"/>
            <a:endParaRPr lang="pl-PL" sz="2000" dirty="0" smtClean="0">
              <a:latin typeface="Bell MT" pitchFamily="18" charset="0"/>
            </a:endParaRPr>
          </a:p>
          <a:p>
            <a:pPr algn="ctr"/>
            <a:endParaRPr lang="pl-PL" sz="2000" dirty="0" smtClean="0">
              <a:latin typeface="Bell MT" pitchFamily="18" charset="0"/>
            </a:endParaRPr>
          </a:p>
          <a:p>
            <a:pPr algn="ctr"/>
            <a:r>
              <a:rPr lang="en-US" sz="2000" b="1" dirty="0" smtClean="0">
                <a:latin typeface="Bell MT" pitchFamily="18" charset="0"/>
              </a:rPr>
              <a:t>Ketchup Chips</a:t>
            </a:r>
            <a:r>
              <a:rPr lang="en-US" sz="2000" dirty="0" smtClean="0">
                <a:latin typeface="Bell MT" pitchFamily="18" charset="0"/>
              </a:rPr>
              <a:t>.  Chips slathered in ketchup are just one of the guilty-pleasure snacks enjoyed by Canadians.</a:t>
            </a:r>
          </a:p>
          <a:p>
            <a:pPr algn="ctr"/>
            <a:r>
              <a:rPr lang="en-US" sz="2000" b="1" dirty="0" smtClean="0">
                <a:latin typeface="Bell MT" pitchFamily="18" charset="0"/>
              </a:rPr>
              <a:t>Butter Tarts</a:t>
            </a:r>
            <a:r>
              <a:rPr lang="en-US" sz="2000" dirty="0" smtClean="0">
                <a:latin typeface="Bell MT" pitchFamily="18" charset="0"/>
              </a:rPr>
              <a:t>. A butter tart is a classic Canadian dessert made with butter, sugar, syrups and eggs, all filled in a buttery pastry shell that often includes raisins and nuts.</a:t>
            </a:r>
          </a:p>
          <a:p>
            <a:pPr algn="ctr"/>
            <a:r>
              <a:rPr lang="en-US" sz="2000" b="1" dirty="0" smtClean="0">
                <a:latin typeface="Bell MT" pitchFamily="18" charset="0"/>
              </a:rPr>
              <a:t>Beaver Tails</a:t>
            </a:r>
            <a:r>
              <a:rPr lang="en-US" sz="2000" dirty="0" smtClean="0">
                <a:latin typeface="Bell MT" pitchFamily="18" charset="0"/>
              </a:rPr>
              <a:t>.  Before you shriek in disgust, Canadian Beaver Tails are merely a trademarked type of pastry widely distributed throughout the country.  The fried dough treats are shaped to resemble a real beaver’s tail and are often topped with chocolate, candy and fruit.</a:t>
            </a:r>
          </a:p>
          <a:p>
            <a:pPr algn="ctr"/>
            <a:r>
              <a:rPr lang="en-US" sz="2000" b="1" dirty="0" smtClean="0">
                <a:latin typeface="Bell MT" pitchFamily="18" charset="0"/>
              </a:rPr>
              <a:t>Game Meat</a:t>
            </a:r>
            <a:r>
              <a:rPr lang="en-US" sz="2000" dirty="0" smtClean="0">
                <a:latin typeface="Bell MT" pitchFamily="18" charset="0"/>
              </a:rPr>
              <a:t>.  Game meat makes up a significant part of the average Canadian’s diet, and is abundant in the country’s restaurants and butcher shops.  Among other popular Canadian game meat is wild boar, bison, venison, caribou and rabbit.</a:t>
            </a:r>
          </a:p>
          <a:p>
            <a:pPr algn="ctr"/>
            <a:endParaRPr lang="pl-P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85720" y="642918"/>
            <a:ext cx="8572528" cy="4093428"/>
          </a:xfrm>
          <a:prstGeom prst="rect">
            <a:avLst/>
          </a:prstGeom>
          <a:ln w="38100">
            <a:solidFill>
              <a:srgbClr val="C00000"/>
            </a:solidFill>
          </a:ln>
        </p:spPr>
        <p:txBody>
          <a:bodyPr wrap="square">
            <a:spAutoFit/>
          </a:bodyPr>
          <a:lstStyle/>
          <a:p>
            <a:pPr algn="ctr"/>
            <a:r>
              <a:rPr lang="en-US" sz="2000" dirty="0" smtClean="0">
                <a:latin typeface="Bell MT" pitchFamily="18" charset="0"/>
              </a:rPr>
              <a:t>The Canadian music industry is the sixth-largest in the world producing internationally renowned composers, musicians and ensembles. Music broadcasting in the country is regulated by the CRTC. The Canadian Academy of Recording Arts and Sciences presents Canada's music industry awards, the Juno Awards, which were first awarded in 1970. The Canadian Music Hall of Fame established in 1976 </a:t>
            </a:r>
            <a:r>
              <a:rPr lang="en-US" sz="2000" dirty="0" err="1" smtClean="0">
                <a:latin typeface="Bell MT" pitchFamily="18" charset="0"/>
              </a:rPr>
              <a:t>honours</a:t>
            </a:r>
            <a:r>
              <a:rPr lang="en-US" sz="2000" dirty="0" smtClean="0">
                <a:latin typeface="Bell MT" pitchFamily="18" charset="0"/>
              </a:rPr>
              <a:t> Canadian musicians for their lifetime achievements. The national anthem of Canada, "O Canada" (1812), was originally commissioned by the Lieutenant Governor of Quebec, the </a:t>
            </a:r>
            <a:r>
              <a:rPr lang="en-US" sz="2000" dirty="0" err="1" smtClean="0">
                <a:latin typeface="Bell MT" pitchFamily="18" charset="0"/>
              </a:rPr>
              <a:t>Honourable</a:t>
            </a:r>
            <a:r>
              <a:rPr lang="en-US" sz="2000" dirty="0" smtClean="0">
                <a:latin typeface="Bell MT" pitchFamily="18" charset="0"/>
              </a:rPr>
              <a:t> </a:t>
            </a:r>
            <a:r>
              <a:rPr lang="en-US" sz="2000" dirty="0" err="1" smtClean="0">
                <a:latin typeface="Bell MT" pitchFamily="18" charset="0"/>
              </a:rPr>
              <a:t>Théodore</a:t>
            </a:r>
            <a:r>
              <a:rPr lang="en-US" sz="2000" dirty="0" smtClean="0">
                <a:latin typeface="Bell MT" pitchFamily="18" charset="0"/>
              </a:rPr>
              <a:t> </a:t>
            </a:r>
            <a:r>
              <a:rPr lang="en-US" sz="2000" dirty="0" err="1" smtClean="0">
                <a:latin typeface="Bell MT" pitchFamily="18" charset="0"/>
              </a:rPr>
              <a:t>Robitaille</a:t>
            </a:r>
            <a:r>
              <a:rPr lang="en-US" sz="2000" dirty="0" smtClean="0">
                <a:latin typeface="Bell MT" pitchFamily="18" charset="0"/>
              </a:rPr>
              <a:t>, for the 1880 St. Jean-</a:t>
            </a:r>
            <a:r>
              <a:rPr lang="en-US" sz="2000" dirty="0" err="1" smtClean="0">
                <a:latin typeface="Bell MT" pitchFamily="18" charset="0"/>
              </a:rPr>
              <a:t>Baptiste</a:t>
            </a:r>
            <a:r>
              <a:rPr lang="en-US" sz="2000" dirty="0" smtClean="0">
                <a:latin typeface="Bell MT" pitchFamily="18" charset="0"/>
              </a:rPr>
              <a:t> Day ceremony, and was officially adopted in 1980. </a:t>
            </a:r>
            <a:r>
              <a:rPr lang="en-US" sz="2000" dirty="0" err="1" smtClean="0">
                <a:latin typeface="Bell MT" pitchFamily="18" charset="0"/>
              </a:rPr>
              <a:t>Calixa</a:t>
            </a:r>
            <a:r>
              <a:rPr lang="en-US" sz="2000" dirty="0" smtClean="0">
                <a:latin typeface="Bell MT" pitchFamily="18" charset="0"/>
              </a:rPr>
              <a:t> </a:t>
            </a:r>
            <a:r>
              <a:rPr lang="en-US" sz="2000" dirty="0" err="1" smtClean="0">
                <a:latin typeface="Bell MT" pitchFamily="18" charset="0"/>
              </a:rPr>
              <a:t>Lavallée</a:t>
            </a:r>
            <a:r>
              <a:rPr lang="en-US" sz="2000" dirty="0" smtClean="0">
                <a:latin typeface="Bell MT" pitchFamily="18" charset="0"/>
              </a:rPr>
              <a:t> wrote the music, which was a setting of a patriotic poem composed by the poet and judge Sir </a:t>
            </a:r>
            <a:r>
              <a:rPr lang="en-US" sz="2000" dirty="0" err="1" smtClean="0">
                <a:latin typeface="Bell MT" pitchFamily="18" charset="0"/>
              </a:rPr>
              <a:t>Adolphe-Basile</a:t>
            </a:r>
            <a:r>
              <a:rPr lang="en-US" sz="2000" dirty="0" smtClean="0">
                <a:latin typeface="Bell MT" pitchFamily="18" charset="0"/>
              </a:rPr>
              <a:t> </a:t>
            </a:r>
            <a:r>
              <a:rPr lang="en-US" sz="2000" dirty="0" err="1" smtClean="0">
                <a:latin typeface="Bell MT" pitchFamily="18" charset="0"/>
              </a:rPr>
              <a:t>Routhier</a:t>
            </a:r>
            <a:r>
              <a:rPr lang="en-US" sz="2000" dirty="0" smtClean="0">
                <a:latin typeface="Bell MT" pitchFamily="18" charset="0"/>
              </a:rPr>
              <a:t>. The text was originally only in French before it was translated into English in 1906.</a:t>
            </a:r>
            <a:endParaRPr lang="pl-PL" sz="2000" dirty="0">
              <a:latin typeface="Bell MT" pitchFamily="18" charset="0"/>
            </a:endParaRPr>
          </a:p>
        </p:txBody>
      </p:sp>
      <p:sp>
        <p:nvSpPr>
          <p:cNvPr id="50182" name="AutoShape 6" descr="Znalezione obrazy dla zapytania oh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0184" name="Picture 8" descr="Znalezione obrazy dla zapytania oh canada"/>
          <p:cNvPicPr>
            <a:picLocks noChangeAspect="1" noChangeArrowheads="1"/>
          </p:cNvPicPr>
          <p:nvPr/>
        </p:nvPicPr>
        <p:blipFill>
          <a:blip r:embed="rId2"/>
          <a:srcRect/>
          <a:stretch>
            <a:fillRect/>
          </a:stretch>
        </p:blipFill>
        <p:spPr bwMode="auto">
          <a:xfrm>
            <a:off x="214282" y="4955103"/>
            <a:ext cx="1902897" cy="190289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42910" y="1500174"/>
            <a:ext cx="7929586" cy="3477875"/>
          </a:xfrm>
          <a:prstGeom prst="rect">
            <a:avLst/>
          </a:prstGeom>
          <a:solidFill>
            <a:schemeClr val="bg1">
              <a:lumMod val="75000"/>
            </a:schemeClr>
          </a:solidFill>
          <a:ln w="38100">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i="0" strike="noStrike" cap="none" normalizeH="0" baseline="0" dirty="0" smtClean="0">
                <a:ln>
                  <a:noFill/>
                </a:ln>
                <a:effectLst/>
                <a:latin typeface="Bell MT" pitchFamily="18" charset="0"/>
                <a:cs typeface="Arial" charset="0"/>
              </a:rPr>
              <a:t>Canada is a country located in the northern part of North America. Its ten provinces and three territories extend from the Atlantic to the Pacific and northward into the Arctic Ocean, covering 9.98 million square kilometres , making it the world's second-largest country by total area. Canada's southern border with the United States is the world's longest bi-national land border. As a whole, Canada is sparsely populated, the majority of its land area being dominated by forest and tundra. Consequently, its population is highly urbanized, with 82 percent of the 35.15 million people concentrated in large and medium-sized cities, many near the southern border. Its capital is Ottawa, and its three largest metropolitan areas are Toronto, Montreal, and Vancouver</a:t>
            </a:r>
            <a:r>
              <a:rPr lang="pl-PL" sz="2000" dirty="0" smtClean="0">
                <a:latin typeface="Bell MT" pitchFamily="18" charset="0"/>
                <a:cs typeface="Arial" charset="0"/>
              </a:rPr>
              <a:t>.</a:t>
            </a:r>
            <a:endParaRPr kumimoji="0" lang="pl-PL" sz="2000" i="0" strike="noStrike" cap="none" normalizeH="0" baseline="0" dirty="0" smtClean="0">
              <a:ln>
                <a:noFill/>
              </a:ln>
              <a:effectLst/>
              <a:latin typeface="Bell MT" pitchFamily="18"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Znalezione obrazy dla zapytania oh canada"/>
          <p:cNvPicPr>
            <a:picLocks noChangeAspect="1" noChangeArrowheads="1"/>
          </p:cNvPicPr>
          <p:nvPr/>
        </p:nvPicPr>
        <p:blipFill>
          <a:blip r:embed="rId2"/>
          <a:srcRect/>
          <a:stretch>
            <a:fillRect/>
          </a:stretch>
        </p:blipFill>
        <p:spPr bwMode="auto">
          <a:xfrm>
            <a:off x="1785918" y="71390"/>
            <a:ext cx="5244000" cy="678661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Znalezione obrazy dla zapytania canadian music"/>
          <p:cNvPicPr>
            <a:picLocks noChangeAspect="1" noChangeArrowheads="1"/>
          </p:cNvPicPr>
          <p:nvPr/>
        </p:nvPicPr>
        <p:blipFill>
          <a:blip r:embed="rId2"/>
          <a:srcRect/>
          <a:stretch>
            <a:fillRect/>
          </a:stretch>
        </p:blipFill>
        <p:spPr bwMode="auto">
          <a:xfrm>
            <a:off x="1571604" y="57150"/>
            <a:ext cx="8143875" cy="6800850"/>
          </a:xfrm>
          <a:prstGeom prst="rect">
            <a:avLst/>
          </a:prstGeom>
          <a:noFill/>
        </p:spPr>
      </p:pic>
      <p:sp>
        <p:nvSpPr>
          <p:cNvPr id="4" name="Prostokąt 3"/>
          <p:cNvSpPr/>
          <p:nvPr/>
        </p:nvSpPr>
        <p:spPr>
          <a:xfrm>
            <a:off x="214282" y="357166"/>
            <a:ext cx="4572000" cy="1323439"/>
          </a:xfrm>
          <a:prstGeom prst="rect">
            <a:avLst/>
          </a:prstGeom>
        </p:spPr>
        <p:txBody>
          <a:bodyPr>
            <a:spAutoFit/>
          </a:bodyPr>
          <a:lstStyle/>
          <a:p>
            <a:r>
              <a:rPr lang="pl-PL" sz="2000" dirty="0" err="1" smtClean="0">
                <a:latin typeface="Bell MT" pitchFamily="18" charset="0"/>
                <a:cs typeface="Arial" pitchFamily="34" charset="0"/>
              </a:rPr>
              <a:t>Symboles</a:t>
            </a:r>
            <a:r>
              <a:rPr lang="pl-PL" sz="2000" dirty="0" smtClean="0">
                <a:latin typeface="Bell MT" pitchFamily="18" charset="0"/>
                <a:cs typeface="Arial" pitchFamily="34" charset="0"/>
              </a:rPr>
              <a:t> of Canada</a:t>
            </a:r>
          </a:p>
          <a:p>
            <a:r>
              <a:rPr lang="en-US" sz="2000" dirty="0" smtClean="0">
                <a:latin typeface="Bell MT" pitchFamily="18" charset="0"/>
                <a:cs typeface="Arial" pitchFamily="34" charset="0"/>
              </a:rPr>
              <a:t>There are many symbols of Canada, including the beaver, maple leaf, moose, loon, and many more.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Znalezione obrazy dla zapytania Symbols of Canada."/>
          <p:cNvPicPr>
            <a:picLocks noChangeAspect="1" noChangeArrowheads="1"/>
          </p:cNvPicPr>
          <p:nvPr/>
        </p:nvPicPr>
        <p:blipFill>
          <a:blip r:embed="rId2"/>
          <a:srcRect/>
          <a:stretch>
            <a:fillRect/>
          </a:stretch>
        </p:blipFill>
        <p:spPr bwMode="auto">
          <a:xfrm>
            <a:off x="1285852" y="71390"/>
            <a:ext cx="6786610" cy="678661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Podobny obraz"/>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Prostokąt 1"/>
          <p:cNvSpPr/>
          <p:nvPr/>
        </p:nvSpPr>
        <p:spPr>
          <a:xfrm>
            <a:off x="2571736" y="428604"/>
            <a:ext cx="4512902" cy="400110"/>
          </a:xfrm>
          <a:prstGeom prst="rect">
            <a:avLst/>
          </a:prstGeom>
          <a:solidFill>
            <a:schemeClr val="bg1"/>
          </a:solidFill>
          <a:ln w="38100">
            <a:solidFill>
              <a:schemeClr val="tx1"/>
            </a:solidFill>
          </a:ln>
        </p:spPr>
        <p:txBody>
          <a:bodyPr wrap="none">
            <a:spAutoFit/>
          </a:bodyPr>
          <a:lstStyle/>
          <a:p>
            <a:r>
              <a:rPr lang="en-US" dirty="0" smtClean="0"/>
              <a:t> </a:t>
            </a:r>
            <a:r>
              <a:rPr lang="en-US" sz="2000" dirty="0" smtClean="0">
                <a:latin typeface="Bell MT" pitchFamily="18" charset="0"/>
              </a:rPr>
              <a:t>Most Beautiful National Parks in Canada</a:t>
            </a:r>
            <a:endParaRPr lang="en-US" sz="2000" dirty="0">
              <a:latin typeface="Bell MT" pitchFamily="18" charset="0"/>
            </a:endParaRPr>
          </a:p>
        </p:txBody>
      </p:sp>
      <p:sp>
        <p:nvSpPr>
          <p:cNvPr id="3" name="Prostokąt 2"/>
          <p:cNvSpPr/>
          <p:nvPr/>
        </p:nvSpPr>
        <p:spPr>
          <a:xfrm>
            <a:off x="857224" y="3714752"/>
            <a:ext cx="2290242" cy="400110"/>
          </a:xfrm>
          <a:prstGeom prst="rect">
            <a:avLst/>
          </a:prstGeom>
          <a:solidFill>
            <a:schemeClr val="bg1"/>
          </a:solidFill>
          <a:ln w="38100">
            <a:solidFill>
              <a:schemeClr val="tx1"/>
            </a:solidFill>
          </a:ln>
        </p:spPr>
        <p:txBody>
          <a:bodyPr wrap="none">
            <a:spAutoFit/>
          </a:bodyPr>
          <a:lstStyle/>
          <a:p>
            <a:r>
              <a:rPr lang="pl-PL" dirty="0" smtClean="0"/>
              <a:t> </a:t>
            </a:r>
            <a:r>
              <a:rPr lang="pl-PL" sz="2000" dirty="0" err="1" smtClean="0">
                <a:latin typeface="Bell MT" pitchFamily="18" charset="0"/>
              </a:rPr>
              <a:t>Yoho</a:t>
            </a:r>
            <a:r>
              <a:rPr lang="pl-PL" sz="2000" dirty="0" smtClean="0">
                <a:latin typeface="Bell MT" pitchFamily="18" charset="0"/>
              </a:rPr>
              <a:t> National Park</a:t>
            </a:r>
            <a:endParaRPr lang="pl-PL" sz="2000" dirty="0">
              <a:latin typeface="Bell MT" pitchFamily="18" charset="0"/>
            </a:endParaRPr>
          </a:p>
        </p:txBody>
      </p:sp>
      <p:sp>
        <p:nvSpPr>
          <p:cNvPr id="4" name="Prostokąt 3"/>
          <p:cNvSpPr/>
          <p:nvPr/>
        </p:nvSpPr>
        <p:spPr>
          <a:xfrm>
            <a:off x="785786" y="4429132"/>
            <a:ext cx="6286544" cy="1938992"/>
          </a:xfrm>
          <a:prstGeom prst="rect">
            <a:avLst/>
          </a:prstGeom>
          <a:solidFill>
            <a:schemeClr val="bg1"/>
          </a:solidFill>
          <a:ln w="38100">
            <a:solidFill>
              <a:schemeClr val="tx1"/>
            </a:solidFill>
          </a:ln>
        </p:spPr>
        <p:txBody>
          <a:bodyPr wrap="square">
            <a:spAutoFit/>
          </a:bodyPr>
          <a:lstStyle/>
          <a:p>
            <a:r>
              <a:rPr lang="en-US" sz="2000" dirty="0" smtClean="0">
                <a:latin typeface="Bell MT" pitchFamily="18" charset="0"/>
              </a:rPr>
              <a:t> Just two hours from the bustling city of Calgary, the Yoho National Park is an amazing getaway spot for nature lovers. Emerald Lake looks unreal thanks to its bright, vibrant colors, and Lake O’Hara is just as picturesque. Other top attractions you won’t want to miss include the Natural Bridge, </a:t>
            </a:r>
            <a:r>
              <a:rPr lang="en-US" sz="2000" dirty="0" err="1" smtClean="0">
                <a:latin typeface="Bell MT" pitchFamily="18" charset="0"/>
              </a:rPr>
              <a:t>Takakkaw</a:t>
            </a:r>
            <a:r>
              <a:rPr lang="en-US" sz="2000" dirty="0" smtClean="0">
                <a:latin typeface="Bell MT" pitchFamily="18" charset="0"/>
              </a:rPr>
              <a:t> Falls and </a:t>
            </a:r>
            <a:r>
              <a:rPr lang="en-US" sz="2000" dirty="0" err="1" smtClean="0">
                <a:latin typeface="Bell MT" pitchFamily="18" charset="0"/>
              </a:rPr>
              <a:t>Wapta</a:t>
            </a:r>
            <a:r>
              <a:rPr lang="en-US" sz="2000" dirty="0" smtClean="0">
                <a:latin typeface="Bell MT" pitchFamily="18" charset="0"/>
              </a:rPr>
              <a:t> Falls.</a:t>
            </a:r>
            <a:endParaRPr lang="pl-PL" sz="2000" dirty="0">
              <a:latin typeface="Bell MT" pitchFamily="18" charset="0"/>
            </a:endParaRPr>
          </a:p>
        </p:txBody>
      </p:sp>
      <p:sp>
        <p:nvSpPr>
          <p:cNvPr id="55298" name="AutoShape 2" descr="Znalezione obrazy dla zapytania yoho national pa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5300" name="AutoShape 4"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Znalezione obrazy dla zapytania prince edward national park"/>
          <p:cNvPicPr>
            <a:picLocks noChangeAspect="1" noChangeArrowheads="1"/>
          </p:cNvPicPr>
          <p:nvPr/>
        </p:nvPicPr>
        <p:blipFill>
          <a:blip r:embed="rId2"/>
          <a:srcRect/>
          <a:stretch>
            <a:fillRect/>
          </a:stretch>
        </p:blipFill>
        <p:spPr bwMode="auto">
          <a:xfrm>
            <a:off x="0" y="-53390"/>
            <a:ext cx="9221656" cy="6911390"/>
          </a:xfrm>
          <a:prstGeom prst="rect">
            <a:avLst/>
          </a:prstGeom>
          <a:noFill/>
        </p:spPr>
      </p:pic>
      <p:sp>
        <p:nvSpPr>
          <p:cNvPr id="2" name="Prostokąt 1"/>
          <p:cNvSpPr/>
          <p:nvPr/>
        </p:nvSpPr>
        <p:spPr>
          <a:xfrm>
            <a:off x="571472" y="2928934"/>
            <a:ext cx="3982116" cy="400110"/>
          </a:xfrm>
          <a:prstGeom prst="rect">
            <a:avLst/>
          </a:prstGeom>
          <a:solidFill>
            <a:schemeClr val="bg1"/>
          </a:solidFill>
          <a:ln w="38100">
            <a:solidFill>
              <a:schemeClr val="tx1"/>
            </a:solidFill>
          </a:ln>
        </p:spPr>
        <p:txBody>
          <a:bodyPr wrap="none">
            <a:spAutoFit/>
          </a:bodyPr>
          <a:lstStyle/>
          <a:p>
            <a:r>
              <a:rPr lang="en-US" sz="2000" dirty="0" smtClean="0">
                <a:latin typeface="Bell MT" pitchFamily="18" charset="0"/>
              </a:rPr>
              <a:t>Prince Edward Island National Park</a:t>
            </a:r>
            <a:endParaRPr lang="pl-PL" sz="2000" dirty="0">
              <a:latin typeface="Bell MT" pitchFamily="18" charset="0"/>
            </a:endParaRPr>
          </a:p>
        </p:txBody>
      </p:sp>
      <p:sp>
        <p:nvSpPr>
          <p:cNvPr id="3" name="Prostokąt 2"/>
          <p:cNvSpPr/>
          <p:nvPr/>
        </p:nvSpPr>
        <p:spPr>
          <a:xfrm>
            <a:off x="571472" y="3500438"/>
            <a:ext cx="4572000" cy="2862322"/>
          </a:xfrm>
          <a:prstGeom prst="rect">
            <a:avLst/>
          </a:prstGeom>
          <a:solidFill>
            <a:schemeClr val="bg1"/>
          </a:solidFill>
          <a:ln w="38100">
            <a:solidFill>
              <a:schemeClr val="tx1"/>
            </a:solidFill>
          </a:ln>
        </p:spPr>
        <p:txBody>
          <a:bodyPr>
            <a:spAutoFit/>
          </a:bodyPr>
          <a:lstStyle/>
          <a:p>
            <a:r>
              <a:rPr lang="en-US" sz="2000" dirty="0" smtClean="0">
                <a:latin typeface="Bell MT" pitchFamily="18" charset="0"/>
              </a:rPr>
              <a:t>Prince Edward Island National Park is located on Prince Edward Island, the only island province with a location in the Atlantic Ocean. Located on the North Shore of the island, Prince Edward Island National Park boasts red sandstone cliffs that drop right into the water, creating stunning vantage points along miles of coastal trails.</a:t>
            </a:r>
            <a:endParaRPr lang="pl-PL" sz="2000" dirty="0">
              <a:latin typeface="Bell MT"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Znalezione obrazy dla zapytania banff national park"/>
          <p:cNvPicPr>
            <a:picLocks noChangeAspect="1" noChangeArrowheads="1"/>
          </p:cNvPicPr>
          <p:nvPr/>
        </p:nvPicPr>
        <p:blipFill>
          <a:blip r:embed="rId2"/>
          <a:srcRect/>
          <a:stretch>
            <a:fillRect/>
          </a:stretch>
        </p:blipFill>
        <p:spPr bwMode="auto">
          <a:xfrm>
            <a:off x="0" y="4812"/>
            <a:ext cx="9144000" cy="6853188"/>
          </a:xfrm>
          <a:prstGeom prst="rect">
            <a:avLst/>
          </a:prstGeom>
          <a:noFill/>
        </p:spPr>
      </p:pic>
      <p:sp>
        <p:nvSpPr>
          <p:cNvPr id="2" name="Prostokąt 1"/>
          <p:cNvSpPr/>
          <p:nvPr/>
        </p:nvSpPr>
        <p:spPr>
          <a:xfrm>
            <a:off x="785786" y="3500438"/>
            <a:ext cx="2207784" cy="400110"/>
          </a:xfrm>
          <a:prstGeom prst="rect">
            <a:avLst/>
          </a:prstGeom>
          <a:solidFill>
            <a:schemeClr val="bg1"/>
          </a:solidFill>
          <a:ln w="38100">
            <a:solidFill>
              <a:schemeClr val="tx1"/>
            </a:solidFill>
          </a:ln>
        </p:spPr>
        <p:txBody>
          <a:bodyPr wrap="none">
            <a:spAutoFit/>
          </a:bodyPr>
          <a:lstStyle/>
          <a:p>
            <a:r>
              <a:rPr lang="pl-PL" sz="2000" dirty="0" err="1" smtClean="0"/>
              <a:t>Banff</a:t>
            </a:r>
            <a:r>
              <a:rPr lang="pl-PL" sz="2000" dirty="0" smtClean="0"/>
              <a:t> </a:t>
            </a:r>
            <a:r>
              <a:rPr lang="pl-PL" sz="2000" dirty="0" smtClean="0">
                <a:latin typeface="Bell MT" pitchFamily="18" charset="0"/>
              </a:rPr>
              <a:t>National</a:t>
            </a:r>
            <a:r>
              <a:rPr lang="pl-PL" sz="2000" dirty="0" smtClean="0"/>
              <a:t> Park</a:t>
            </a:r>
            <a:endParaRPr lang="pl-PL" sz="2000" dirty="0"/>
          </a:p>
        </p:txBody>
      </p:sp>
      <p:sp>
        <p:nvSpPr>
          <p:cNvPr id="3" name="Prostokąt 2"/>
          <p:cNvSpPr/>
          <p:nvPr/>
        </p:nvSpPr>
        <p:spPr>
          <a:xfrm>
            <a:off x="785786" y="4214818"/>
            <a:ext cx="4572000" cy="2246769"/>
          </a:xfrm>
          <a:prstGeom prst="rect">
            <a:avLst/>
          </a:prstGeom>
          <a:solidFill>
            <a:schemeClr val="bg1"/>
          </a:solidFill>
          <a:ln w="38100">
            <a:solidFill>
              <a:schemeClr val="tx1"/>
            </a:solidFill>
          </a:ln>
        </p:spPr>
        <p:txBody>
          <a:bodyPr>
            <a:spAutoFit/>
          </a:bodyPr>
          <a:lstStyle/>
          <a:p>
            <a:r>
              <a:rPr lang="en-US" sz="2000" dirty="0" smtClean="0">
                <a:latin typeface="Bell MT" pitchFamily="18" charset="0"/>
              </a:rPr>
              <a:t>Perhaps the best known of the national parks in Canada is Banff National Park, which is located in the Alberta Rockies. Lake Louise is a stunning body of water with scenic views, and the gondolas in the park can provide even more spectacular aerial vistas. </a:t>
            </a:r>
            <a:endParaRPr lang="pl-PL" sz="2000" dirty="0">
              <a:latin typeface="Bell MT"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40" name="Picture 4" descr="Znalezione obrazy dla zapytania kanada"/>
          <p:cNvPicPr>
            <a:picLocks noChangeAspect="1" noChangeArrowheads="1"/>
          </p:cNvPicPr>
          <p:nvPr/>
        </p:nvPicPr>
        <p:blipFill>
          <a:blip r:embed="rId2"/>
          <a:srcRect/>
          <a:stretch>
            <a:fillRect/>
          </a:stretch>
        </p:blipFill>
        <p:spPr bwMode="auto">
          <a:xfrm>
            <a:off x="285720" y="500042"/>
            <a:ext cx="8685290" cy="5786478"/>
          </a:xfrm>
          <a:prstGeom prst="rect">
            <a:avLst/>
          </a:prstGeom>
          <a:noFill/>
        </p:spPr>
      </p:pic>
      <p:sp>
        <p:nvSpPr>
          <p:cNvPr id="4" name="pole tekstowe 3"/>
          <p:cNvSpPr txBox="1"/>
          <p:nvPr/>
        </p:nvSpPr>
        <p:spPr>
          <a:xfrm>
            <a:off x="6286512" y="5214950"/>
            <a:ext cx="2214578" cy="707886"/>
          </a:xfrm>
          <a:prstGeom prst="rect">
            <a:avLst/>
          </a:prstGeom>
          <a:solidFill>
            <a:schemeClr val="bg1"/>
          </a:solidFill>
        </p:spPr>
        <p:txBody>
          <a:bodyPr wrap="square" rtlCol="0">
            <a:spAutoFit/>
          </a:bodyPr>
          <a:lstStyle/>
          <a:p>
            <a:pPr algn="ctr"/>
            <a:r>
              <a:rPr lang="pl-PL" sz="2000" dirty="0" smtClean="0">
                <a:latin typeface="Bell MT" pitchFamily="18" charset="0"/>
              </a:rPr>
              <a:t>Emilia Cięciwa</a:t>
            </a:r>
          </a:p>
          <a:p>
            <a:pPr algn="ctr"/>
            <a:r>
              <a:rPr lang="pl-PL" sz="2000" dirty="0" smtClean="0">
                <a:latin typeface="Bell MT" pitchFamily="18" charset="0"/>
              </a:rPr>
              <a:t>3b</a:t>
            </a:r>
            <a:endParaRPr lang="pl-PL" sz="2000" dirty="0">
              <a:latin typeface="Bell MT"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2772" name="Picture 4" descr="Znalezione obrazy dla zapytania canada"/>
          <p:cNvPicPr>
            <a:picLocks noChangeAspect="1" noChangeArrowheads="1"/>
          </p:cNvPicPr>
          <p:nvPr/>
        </p:nvPicPr>
        <p:blipFill>
          <a:blip r:embed="rId2"/>
          <a:srcRect/>
          <a:stretch>
            <a:fillRect/>
          </a:stretch>
        </p:blipFill>
        <p:spPr bwMode="auto">
          <a:xfrm>
            <a:off x="0" y="357166"/>
            <a:ext cx="9144000" cy="6096000"/>
          </a:xfrm>
          <a:prstGeom prst="rect">
            <a:avLst/>
          </a:prstGeom>
          <a:noFill/>
        </p:spPr>
      </p:pic>
      <p:sp>
        <p:nvSpPr>
          <p:cNvPr id="3" name="Prostokąt 2"/>
          <p:cNvSpPr/>
          <p:nvPr/>
        </p:nvSpPr>
        <p:spPr>
          <a:xfrm>
            <a:off x="2857488" y="642918"/>
            <a:ext cx="4572000" cy="1631216"/>
          </a:xfrm>
          <a:prstGeom prst="rect">
            <a:avLst/>
          </a:prstGeom>
          <a:solidFill>
            <a:schemeClr val="bg1">
              <a:lumMod val="85000"/>
            </a:schemeClr>
          </a:solidFill>
          <a:ln w="38100">
            <a:solidFill>
              <a:srgbClr val="C00000"/>
            </a:solidFill>
          </a:ln>
        </p:spPr>
        <p:txBody>
          <a:bodyPr>
            <a:spAutoFit/>
          </a:bodyPr>
          <a:lstStyle/>
          <a:p>
            <a:pPr algn="ctr"/>
            <a:r>
              <a:rPr lang="en-US" sz="2000" dirty="0" smtClean="0">
                <a:latin typeface="Bell MT" pitchFamily="18" charset="0"/>
                <a:cs typeface="Arial" pitchFamily="34" charset="0"/>
              </a:rPr>
              <a:t>Canada is the second largest country in the world with only Russia being larger. With an estimated three million lakes in Canada, there is more surface area of water in Canada than any other country.</a:t>
            </a:r>
            <a:r>
              <a:rPr lang="en-US" dirty="0" smtClean="0">
                <a:latin typeface="Arial" pitchFamily="34" charset="0"/>
                <a:cs typeface="Arial" pitchFamily="34" charset="0"/>
              </a:rPr>
              <a:t> </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Znalezione obrazy dla zapytania canada"/>
          <p:cNvPicPr>
            <a:picLocks noChangeAspect="1" noChangeArrowheads="1"/>
          </p:cNvPicPr>
          <p:nvPr/>
        </p:nvPicPr>
        <p:blipFill>
          <a:blip r:embed="rId2"/>
          <a:srcRect/>
          <a:stretch>
            <a:fillRect/>
          </a:stretch>
        </p:blipFill>
        <p:spPr bwMode="auto">
          <a:xfrm>
            <a:off x="-1857452" y="-571528"/>
            <a:ext cx="11001452" cy="7681668"/>
          </a:xfrm>
          <a:prstGeom prst="rect">
            <a:avLst/>
          </a:prstGeom>
          <a:noFill/>
        </p:spPr>
      </p:pic>
      <p:sp>
        <p:nvSpPr>
          <p:cNvPr id="2" name="Prostokąt 1"/>
          <p:cNvSpPr/>
          <p:nvPr/>
        </p:nvSpPr>
        <p:spPr>
          <a:xfrm>
            <a:off x="5000628" y="1142984"/>
            <a:ext cx="3786182" cy="3785652"/>
          </a:xfrm>
          <a:prstGeom prst="rect">
            <a:avLst/>
          </a:prstGeom>
          <a:solidFill>
            <a:schemeClr val="bg1">
              <a:lumMod val="85000"/>
            </a:schemeClr>
          </a:solidFill>
          <a:ln w="38100">
            <a:solidFill>
              <a:srgbClr val="C00000"/>
            </a:solidFill>
          </a:ln>
        </p:spPr>
        <p:txBody>
          <a:bodyPr wrap="square">
            <a:spAutoFit/>
          </a:bodyPr>
          <a:lstStyle/>
          <a:p>
            <a:pPr lvl="0" eaLnBrk="0" fontAlgn="base" hangingPunct="0">
              <a:spcBef>
                <a:spcPct val="0"/>
              </a:spcBef>
              <a:spcAft>
                <a:spcPct val="0"/>
              </a:spcAft>
            </a:pPr>
            <a:r>
              <a:rPr lang="pl-PL" sz="2000" dirty="0" err="1" smtClean="0">
                <a:latin typeface="Bell MT" pitchFamily="18" charset="0"/>
                <a:cs typeface="Arial" pitchFamily="34" charset="0"/>
              </a:rPr>
              <a:t>Key</a:t>
            </a:r>
            <a:r>
              <a:rPr lang="pl-PL" sz="2000" dirty="0" smtClean="0">
                <a:latin typeface="Bell MT" pitchFamily="18" charset="0"/>
                <a:cs typeface="Arial" pitchFamily="34" charset="0"/>
              </a:rPr>
              <a:t> </a:t>
            </a:r>
            <a:r>
              <a:rPr lang="pl-PL" sz="2000" dirty="0" err="1" smtClean="0">
                <a:latin typeface="Bell MT" pitchFamily="18" charset="0"/>
                <a:cs typeface="Arial" pitchFamily="34" charset="0"/>
              </a:rPr>
              <a:t>Facts</a:t>
            </a:r>
            <a:r>
              <a:rPr lang="pl-PL" sz="2000" dirty="0" smtClean="0">
                <a:latin typeface="Bell MT" pitchFamily="18" charset="0"/>
                <a:cs typeface="Arial" pitchFamily="34" charset="0"/>
              </a:rPr>
              <a:t>:</a:t>
            </a:r>
          </a:p>
          <a:p>
            <a:pPr lvl="0" eaLnBrk="0" fontAlgn="base" hangingPunct="0">
              <a:spcBef>
                <a:spcPct val="0"/>
              </a:spcBef>
              <a:spcAft>
                <a:spcPct val="0"/>
              </a:spcAft>
            </a:pPr>
            <a:endParaRPr lang="pl-PL" sz="2000" dirty="0" smtClean="0">
              <a:latin typeface="Bell MT" pitchFamily="18" charset="0"/>
              <a:cs typeface="Arial" pitchFamily="34" charset="0"/>
            </a:endParaRPr>
          </a:p>
          <a:p>
            <a:pPr lvl="0" eaLnBrk="0" fontAlgn="base" hangingPunct="0">
              <a:spcBef>
                <a:spcPct val="0"/>
              </a:spcBef>
              <a:spcAft>
                <a:spcPct val="0"/>
              </a:spcAft>
              <a:buFontTx/>
              <a:buChar char="•"/>
            </a:pPr>
            <a:r>
              <a:rPr lang="pl-PL" sz="2000" dirty="0" smtClean="0">
                <a:latin typeface="Bell MT" pitchFamily="18" charset="0"/>
                <a:cs typeface="Arial" pitchFamily="34" charset="0"/>
              </a:rPr>
              <a:t>Capital: Ottawa</a:t>
            </a:r>
          </a:p>
          <a:p>
            <a:pPr lvl="0" eaLnBrk="0" fontAlgn="base" hangingPunct="0">
              <a:spcBef>
                <a:spcPct val="0"/>
              </a:spcBef>
              <a:spcAft>
                <a:spcPct val="0"/>
              </a:spcAft>
              <a:buFontTx/>
              <a:buChar char="•"/>
            </a:pPr>
            <a:r>
              <a:rPr lang="pl-PL" sz="2000" dirty="0" smtClean="0">
                <a:latin typeface="Bell MT" pitchFamily="18" charset="0"/>
                <a:cs typeface="Arial" pitchFamily="34" charset="0"/>
              </a:rPr>
              <a:t>Population: 35,151,728 people</a:t>
            </a:r>
          </a:p>
          <a:p>
            <a:pPr lvl="0" eaLnBrk="0" fontAlgn="base" hangingPunct="0">
              <a:spcBef>
                <a:spcPct val="0"/>
              </a:spcBef>
              <a:spcAft>
                <a:spcPct val="0"/>
              </a:spcAft>
              <a:buFontTx/>
              <a:buChar char="•"/>
            </a:pPr>
            <a:r>
              <a:rPr lang="pl-PL" sz="2000" dirty="0" smtClean="0">
                <a:latin typeface="Bell MT" pitchFamily="18" charset="0"/>
                <a:cs typeface="Arial" pitchFamily="34" charset="0"/>
              </a:rPr>
              <a:t>Total area: 9.9 million </a:t>
            </a:r>
            <a:r>
              <a:rPr lang="pl-PL" sz="2000" dirty="0" err="1" smtClean="0">
                <a:latin typeface="Bell MT" pitchFamily="18" charset="0"/>
                <a:cs typeface="Arial" pitchFamily="34" charset="0"/>
              </a:rPr>
              <a:t>sq</a:t>
            </a:r>
            <a:r>
              <a:rPr lang="pl-PL" sz="2000" dirty="0" smtClean="0">
                <a:latin typeface="Bell MT" pitchFamily="18" charset="0"/>
                <a:cs typeface="Arial" pitchFamily="34" charset="0"/>
              </a:rPr>
              <a:t>. km</a:t>
            </a:r>
          </a:p>
          <a:p>
            <a:pPr lvl="0" eaLnBrk="0" fontAlgn="base" hangingPunct="0">
              <a:spcBef>
                <a:spcPct val="0"/>
              </a:spcBef>
              <a:spcAft>
                <a:spcPct val="0"/>
              </a:spcAft>
              <a:buFontTx/>
              <a:buChar char="•"/>
            </a:pPr>
            <a:r>
              <a:rPr lang="pl-PL" sz="2000" dirty="0" err="1" smtClean="0">
                <a:latin typeface="Bell MT" pitchFamily="18" charset="0"/>
                <a:cs typeface="Arial" pitchFamily="34" charset="0"/>
              </a:rPr>
              <a:t>Became</a:t>
            </a:r>
            <a:r>
              <a:rPr lang="pl-PL" sz="2000" dirty="0" smtClean="0">
                <a:latin typeface="Bell MT" pitchFamily="18" charset="0"/>
                <a:cs typeface="Arial" pitchFamily="34" charset="0"/>
              </a:rPr>
              <a:t> a country: </a:t>
            </a:r>
            <a:r>
              <a:rPr lang="pl-PL" sz="2000" dirty="0" err="1" smtClean="0">
                <a:latin typeface="Bell MT" pitchFamily="18" charset="0"/>
                <a:cs typeface="Arial" pitchFamily="34" charset="0"/>
              </a:rPr>
              <a:t>July</a:t>
            </a:r>
            <a:r>
              <a:rPr lang="pl-PL" sz="2000" dirty="0" smtClean="0">
                <a:latin typeface="Bell MT" pitchFamily="18" charset="0"/>
                <a:cs typeface="Arial" pitchFamily="34" charset="0"/>
              </a:rPr>
              <a:t> 1st, 1867</a:t>
            </a:r>
          </a:p>
          <a:p>
            <a:pPr lvl="0" eaLnBrk="0" fontAlgn="base" hangingPunct="0">
              <a:spcBef>
                <a:spcPct val="0"/>
              </a:spcBef>
              <a:spcAft>
                <a:spcPct val="0"/>
              </a:spcAft>
              <a:buFontTx/>
              <a:buChar char="•"/>
            </a:pPr>
            <a:r>
              <a:rPr lang="pl-PL" sz="2000" dirty="0" err="1" smtClean="0">
                <a:latin typeface="Bell MT" pitchFamily="18" charset="0"/>
                <a:cs typeface="Arial" pitchFamily="34" charset="0"/>
              </a:rPr>
              <a:t>Borders</a:t>
            </a:r>
            <a:r>
              <a:rPr lang="pl-PL" sz="2000" dirty="0" smtClean="0">
                <a:latin typeface="Bell MT" pitchFamily="18" charset="0"/>
                <a:cs typeface="Arial" pitchFamily="34" charset="0"/>
              </a:rPr>
              <a:t>: The United States</a:t>
            </a:r>
          </a:p>
          <a:p>
            <a:pPr lvl="0" eaLnBrk="0" fontAlgn="base" hangingPunct="0">
              <a:spcBef>
                <a:spcPct val="0"/>
              </a:spcBef>
              <a:spcAft>
                <a:spcPct val="0"/>
              </a:spcAft>
              <a:buFontTx/>
              <a:buChar char="•"/>
            </a:pPr>
            <a:r>
              <a:rPr lang="pl-PL" sz="2000" dirty="0" err="1" smtClean="0">
                <a:latin typeface="Bell MT" pitchFamily="18" charset="0"/>
                <a:cs typeface="Arial" pitchFamily="34" charset="0"/>
              </a:rPr>
              <a:t>Official</a:t>
            </a:r>
            <a:r>
              <a:rPr lang="pl-PL" sz="2000" dirty="0" smtClean="0">
                <a:latin typeface="Bell MT" pitchFamily="18" charset="0"/>
                <a:cs typeface="Arial" pitchFamily="34" charset="0"/>
              </a:rPr>
              <a:t> </a:t>
            </a:r>
            <a:r>
              <a:rPr lang="pl-PL" sz="2000" dirty="0" err="1" smtClean="0">
                <a:latin typeface="Bell MT" pitchFamily="18" charset="0"/>
                <a:cs typeface="Arial" pitchFamily="34" charset="0"/>
              </a:rPr>
              <a:t>languages</a:t>
            </a:r>
            <a:r>
              <a:rPr lang="pl-PL" sz="2000" dirty="0" smtClean="0">
                <a:latin typeface="Bell MT" pitchFamily="18" charset="0"/>
                <a:cs typeface="Arial" pitchFamily="34" charset="0"/>
              </a:rPr>
              <a:t>: </a:t>
            </a:r>
            <a:r>
              <a:rPr lang="pl-PL" sz="2000" dirty="0" err="1" smtClean="0">
                <a:latin typeface="Bell MT" pitchFamily="18" charset="0"/>
                <a:cs typeface="Arial" pitchFamily="34" charset="0"/>
              </a:rPr>
              <a:t>English</a:t>
            </a:r>
            <a:r>
              <a:rPr lang="pl-PL" sz="2000" dirty="0" smtClean="0">
                <a:latin typeface="Bell MT" pitchFamily="18" charset="0"/>
                <a:cs typeface="Arial" pitchFamily="34" charset="0"/>
              </a:rPr>
              <a:t> and </a:t>
            </a:r>
            <a:r>
              <a:rPr lang="pl-PL" sz="2000" dirty="0" err="1" smtClean="0">
                <a:latin typeface="Bell MT" pitchFamily="18" charset="0"/>
                <a:cs typeface="Arial" pitchFamily="34" charset="0"/>
              </a:rPr>
              <a:t>French</a:t>
            </a:r>
            <a:endParaRPr lang="pl-PL" sz="2000" dirty="0" smtClean="0">
              <a:latin typeface="Bell MT" pitchFamily="18" charset="0"/>
              <a:cs typeface="Arial" pitchFamily="34" charset="0"/>
            </a:endParaRPr>
          </a:p>
          <a:p>
            <a:pPr lvl="0" eaLnBrk="0" fontAlgn="base" hangingPunct="0">
              <a:spcBef>
                <a:spcPct val="0"/>
              </a:spcBef>
              <a:spcAft>
                <a:spcPct val="0"/>
              </a:spcAft>
              <a:buFontTx/>
              <a:buChar char="•"/>
            </a:pPr>
            <a:r>
              <a:rPr lang="pl-PL" sz="2000" dirty="0" err="1" smtClean="0">
                <a:latin typeface="Bell MT" pitchFamily="18" charset="0"/>
                <a:cs typeface="Arial" pitchFamily="34" charset="0"/>
              </a:rPr>
              <a:t>Government</a:t>
            </a:r>
            <a:r>
              <a:rPr lang="pl-PL" sz="2000" dirty="0" smtClean="0">
                <a:latin typeface="Bell MT" pitchFamily="18" charset="0"/>
                <a:cs typeface="Arial" pitchFamily="34" charset="0"/>
              </a:rPr>
              <a:t>: Federal </a:t>
            </a:r>
            <a:r>
              <a:rPr lang="pl-PL" sz="2000" dirty="0" err="1" smtClean="0">
                <a:latin typeface="Bell MT" pitchFamily="18" charset="0"/>
                <a:cs typeface="Arial" pitchFamily="34" charset="0"/>
              </a:rPr>
              <a:t>parliamentary</a:t>
            </a:r>
            <a:endParaRPr lang="pl-PL" sz="2000" dirty="0" smtClean="0">
              <a:latin typeface="Bell MT" pitchFamily="18" charset="0"/>
              <a:cs typeface="Arial" pitchFamily="34" charset="0"/>
            </a:endParaRPr>
          </a:p>
          <a:p>
            <a:pPr lvl="0" eaLnBrk="0" fontAlgn="base" hangingPunct="0">
              <a:spcBef>
                <a:spcPct val="0"/>
              </a:spcBef>
              <a:spcAft>
                <a:spcPct val="0"/>
              </a:spcAft>
              <a:buFontTx/>
              <a:buChar char="•"/>
            </a:pPr>
            <a:r>
              <a:rPr lang="pl-PL" sz="2000" dirty="0" err="1" smtClean="0">
                <a:latin typeface="Bell MT" pitchFamily="18" charset="0"/>
                <a:cs typeface="Arial" pitchFamily="34" charset="0"/>
              </a:rPr>
              <a:t>Currency</a:t>
            </a:r>
            <a:r>
              <a:rPr lang="pl-PL" sz="2000" dirty="0" smtClean="0">
                <a:latin typeface="Bell MT" pitchFamily="18" charset="0"/>
                <a:cs typeface="Arial" pitchFamily="34" charset="0"/>
              </a:rPr>
              <a:t>: Canadian </a:t>
            </a:r>
            <a:r>
              <a:rPr lang="pl-PL" sz="2000" dirty="0" err="1" smtClean="0">
                <a:latin typeface="Bell MT" pitchFamily="18" charset="0"/>
                <a:cs typeface="Arial" pitchFamily="34" charset="0"/>
              </a:rPr>
              <a:t>dollar</a:t>
            </a:r>
            <a:r>
              <a:rPr lang="pl-PL" sz="2000" dirty="0" smtClean="0">
                <a:latin typeface="Bell MT" pitchFamily="18" charset="0"/>
                <a:cs typeface="Arial" pitchFamily="34" charset="0"/>
              </a:rPr>
              <a:t> (CAD)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odobny obraz"/>
          <p:cNvPicPr>
            <a:picLocks noChangeAspect="1" noChangeArrowheads="1"/>
          </p:cNvPicPr>
          <p:nvPr/>
        </p:nvPicPr>
        <p:blipFill>
          <a:blip r:embed="rId2"/>
          <a:srcRect/>
          <a:stretch>
            <a:fillRect/>
          </a:stretch>
        </p:blipFill>
        <p:spPr bwMode="auto">
          <a:xfrm>
            <a:off x="214282" y="1222769"/>
            <a:ext cx="6572296" cy="5635231"/>
          </a:xfrm>
          <a:prstGeom prst="rect">
            <a:avLst/>
          </a:prstGeom>
          <a:noFill/>
        </p:spPr>
      </p:pic>
      <p:sp>
        <p:nvSpPr>
          <p:cNvPr id="2" name="Prostokąt 1"/>
          <p:cNvSpPr/>
          <p:nvPr/>
        </p:nvSpPr>
        <p:spPr>
          <a:xfrm>
            <a:off x="4286248" y="285728"/>
            <a:ext cx="4572000" cy="2554545"/>
          </a:xfrm>
          <a:prstGeom prst="rect">
            <a:avLst/>
          </a:prstGeom>
          <a:solidFill>
            <a:schemeClr val="bg1">
              <a:lumMod val="85000"/>
            </a:schemeClr>
          </a:solidFill>
          <a:ln w="38100">
            <a:solidFill>
              <a:srgbClr val="C00000"/>
            </a:solidFill>
          </a:ln>
        </p:spPr>
        <p:txBody>
          <a:bodyPr>
            <a:spAutoFit/>
          </a:bodyPr>
          <a:lstStyle/>
          <a:p>
            <a:pPr fontAlgn="base"/>
            <a:r>
              <a:rPr lang="en-US" sz="2000" b="1" dirty="0" smtClean="0">
                <a:latin typeface="Bell MT" pitchFamily="18" charset="0"/>
                <a:cs typeface="Arial" pitchFamily="34" charset="0"/>
              </a:rPr>
              <a:t>Languages of Canada</a:t>
            </a:r>
          </a:p>
          <a:p>
            <a:pPr fontAlgn="base"/>
            <a:r>
              <a:rPr lang="en-US" sz="2000" dirty="0" smtClean="0">
                <a:latin typeface="Bell MT" pitchFamily="18" charset="0"/>
                <a:cs typeface="Arial" pitchFamily="34" charset="0"/>
              </a:rPr>
              <a:t>Canada has two official languages, those being English, (59%), and French (22%). In addition to these, the next most widely spoken languages are Punjabi, Italian, Spanish, German, Cantonese, </a:t>
            </a:r>
            <a:r>
              <a:rPr lang="en-US" sz="2000" dirty="0" err="1" smtClean="0">
                <a:latin typeface="Bell MT" pitchFamily="18" charset="0"/>
                <a:cs typeface="Arial" pitchFamily="34" charset="0"/>
              </a:rPr>
              <a:t>Tagalog</a:t>
            </a:r>
            <a:r>
              <a:rPr lang="en-US" sz="2000" dirty="0" smtClean="0">
                <a:latin typeface="Bell MT" pitchFamily="18" charset="0"/>
                <a:cs typeface="Arial" pitchFamily="34" charset="0"/>
              </a:rPr>
              <a:t> and Arabic, all of which are spoken by 1-2% of the population</a:t>
            </a:r>
            <a:r>
              <a:rPr lang="en-US" sz="2000" dirty="0" smtClean="0">
                <a:latin typeface="Bell MT" pitchFamily="18" charset="0"/>
              </a:rPr>
              <a:t>.</a:t>
            </a:r>
            <a:endParaRPr lang="en-US" sz="2000" dirty="0">
              <a:latin typeface="Bell M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Znalezione obrazy dla zapytania timezone of canada"/>
          <p:cNvPicPr>
            <a:picLocks noChangeAspect="1" noChangeArrowheads="1"/>
          </p:cNvPicPr>
          <p:nvPr/>
        </p:nvPicPr>
        <p:blipFill>
          <a:blip r:embed="rId2"/>
          <a:srcRect/>
          <a:stretch>
            <a:fillRect/>
          </a:stretch>
        </p:blipFill>
        <p:spPr bwMode="auto">
          <a:xfrm>
            <a:off x="3500430" y="1357298"/>
            <a:ext cx="5314254" cy="5301750"/>
          </a:xfrm>
          <a:prstGeom prst="rect">
            <a:avLst/>
          </a:prstGeom>
          <a:noFill/>
        </p:spPr>
      </p:pic>
      <p:sp>
        <p:nvSpPr>
          <p:cNvPr id="2" name="Prostokąt 1"/>
          <p:cNvSpPr/>
          <p:nvPr/>
        </p:nvSpPr>
        <p:spPr>
          <a:xfrm>
            <a:off x="214282" y="285728"/>
            <a:ext cx="3143272" cy="4093428"/>
          </a:xfrm>
          <a:prstGeom prst="rect">
            <a:avLst/>
          </a:prstGeom>
          <a:solidFill>
            <a:schemeClr val="bg1">
              <a:lumMod val="85000"/>
            </a:schemeClr>
          </a:solidFill>
          <a:ln w="38100">
            <a:solidFill>
              <a:srgbClr val="C00000"/>
            </a:solidFill>
          </a:ln>
        </p:spPr>
        <p:txBody>
          <a:bodyPr wrap="square">
            <a:spAutoFit/>
          </a:bodyPr>
          <a:lstStyle/>
          <a:p>
            <a:r>
              <a:rPr lang="pl-PL" sz="2000" dirty="0" err="1" smtClean="0">
                <a:latin typeface="Bell MT" pitchFamily="18" charset="0"/>
                <a:cs typeface="Arial" pitchFamily="34" charset="0"/>
              </a:rPr>
              <a:t>Timezone</a:t>
            </a:r>
            <a:endParaRPr lang="pl-PL" sz="2000" dirty="0" smtClean="0">
              <a:latin typeface="Bell MT" pitchFamily="18" charset="0"/>
              <a:cs typeface="Arial" pitchFamily="34" charset="0"/>
            </a:endParaRPr>
          </a:p>
          <a:p>
            <a:pPr algn="ctr"/>
            <a:endParaRPr lang="pl-PL" sz="2000" dirty="0" smtClean="0">
              <a:latin typeface="Bell MT" pitchFamily="18" charset="0"/>
              <a:cs typeface="Arial" pitchFamily="34" charset="0"/>
            </a:endParaRPr>
          </a:p>
          <a:p>
            <a:pPr algn="ctr"/>
            <a:r>
              <a:rPr lang="en-US" sz="2000" dirty="0" smtClean="0">
                <a:latin typeface="Bell MT" pitchFamily="18" charset="0"/>
                <a:cs typeface="Arial" pitchFamily="34" charset="0"/>
              </a:rPr>
              <a:t>Being such a large country, it comes as no surprise that Canada has six time zones. The decision on whether to have daylight savings time is delegated down to the provincial governments so there is also a great variety in whether places choose to follow daylight saving or not</a:t>
            </a:r>
            <a:endParaRPr lang="pl-PL" sz="2000" dirty="0">
              <a:latin typeface="Bell MT" pitchFamily="18"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Znalezione obrazy dla zapytania toronto"/>
          <p:cNvPicPr>
            <a:picLocks noChangeAspect="1" noChangeArrowheads="1"/>
          </p:cNvPicPr>
          <p:nvPr/>
        </p:nvPicPr>
        <p:blipFill>
          <a:blip r:embed="rId2"/>
          <a:srcRect/>
          <a:stretch>
            <a:fillRect/>
          </a:stretch>
        </p:blipFill>
        <p:spPr bwMode="auto">
          <a:xfrm>
            <a:off x="0" y="0"/>
            <a:ext cx="9144000" cy="4357718"/>
          </a:xfrm>
          <a:prstGeom prst="rect">
            <a:avLst/>
          </a:prstGeom>
          <a:noFill/>
        </p:spPr>
      </p:pic>
      <p:sp>
        <p:nvSpPr>
          <p:cNvPr id="2" name="Prostokąt 1"/>
          <p:cNvSpPr/>
          <p:nvPr/>
        </p:nvSpPr>
        <p:spPr>
          <a:xfrm>
            <a:off x="0" y="3995678"/>
            <a:ext cx="9144000" cy="2862322"/>
          </a:xfrm>
          <a:prstGeom prst="rect">
            <a:avLst/>
          </a:prstGeom>
          <a:solidFill>
            <a:schemeClr val="bg1">
              <a:lumMod val="85000"/>
            </a:schemeClr>
          </a:solidFill>
          <a:ln w="38100">
            <a:solidFill>
              <a:srgbClr val="C00000"/>
            </a:solidFill>
          </a:ln>
        </p:spPr>
        <p:txBody>
          <a:bodyPr wrap="square">
            <a:spAutoFit/>
          </a:bodyPr>
          <a:lstStyle/>
          <a:p>
            <a:pPr algn="ctr"/>
            <a:r>
              <a:rPr lang="en-US" sz="2000" dirty="0" smtClean="0">
                <a:latin typeface="Bell MT" pitchFamily="18" charset="0"/>
                <a:cs typeface="Arial" pitchFamily="34" charset="0"/>
              </a:rPr>
              <a:t>Most people in Canada live in major cities such as Toronto, Vancouver, Montreal, and Calgary.</a:t>
            </a:r>
          </a:p>
          <a:p>
            <a:pPr algn="ctr"/>
            <a:r>
              <a:rPr lang="en-US" sz="2000" dirty="0" smtClean="0">
                <a:latin typeface="Bell MT" pitchFamily="18" charset="0"/>
                <a:cs typeface="Arial" pitchFamily="34" charset="0"/>
              </a:rPr>
              <a:t>The weather in Canada changes from region to region. Canada generally experiences cold winters and hot summers.</a:t>
            </a:r>
          </a:p>
          <a:p>
            <a:pPr algn="ctr"/>
            <a:r>
              <a:rPr lang="en-US" sz="2000" dirty="0" smtClean="0">
                <a:latin typeface="Bell MT" pitchFamily="18" charset="0"/>
                <a:cs typeface="Arial" pitchFamily="34" charset="0"/>
              </a:rPr>
              <a:t>On the west coast lie the Rocky Mountains, and in the Province of Ontario are 5 freshwater lakes called the Great Lakes.</a:t>
            </a:r>
          </a:p>
          <a:p>
            <a:pPr algn="ctr"/>
            <a:r>
              <a:rPr lang="en-US" sz="2000" dirty="0" smtClean="0">
                <a:latin typeface="Bell MT" pitchFamily="18" charset="0"/>
                <a:cs typeface="Arial" pitchFamily="34" charset="0"/>
              </a:rPr>
              <a:t>Canada is geologically active and has many earthquakes and active volcanoes. It is also home to Niagara Falls.</a:t>
            </a:r>
          </a:p>
          <a:p>
            <a:pPr algn="ctr"/>
            <a:r>
              <a:rPr lang="en-US" sz="2000" dirty="0" smtClean="0">
                <a:latin typeface="Bell MT" pitchFamily="18" charset="0"/>
                <a:cs typeface="Arial" pitchFamily="34" charset="0"/>
              </a:rPr>
              <a:t>Canada is rich in natural resources like zinc, nickel, lead, and gold.</a:t>
            </a:r>
            <a:endParaRPr lang="en-US" sz="2000" dirty="0">
              <a:latin typeface="Bell MT"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Podobny obraz"/>
          <p:cNvPicPr>
            <a:picLocks noChangeAspect="1" noChangeArrowheads="1"/>
          </p:cNvPicPr>
          <p:nvPr/>
        </p:nvPicPr>
        <p:blipFill>
          <a:blip r:embed="rId2"/>
          <a:srcRect/>
          <a:stretch>
            <a:fillRect/>
          </a:stretch>
        </p:blipFill>
        <p:spPr bwMode="auto">
          <a:xfrm>
            <a:off x="0" y="1610582"/>
            <a:ext cx="9144000" cy="5247418"/>
          </a:xfrm>
          <a:prstGeom prst="rect">
            <a:avLst/>
          </a:prstGeom>
          <a:noFill/>
        </p:spPr>
      </p:pic>
      <p:sp>
        <p:nvSpPr>
          <p:cNvPr id="4" name="Prostokąt 3"/>
          <p:cNvSpPr/>
          <p:nvPr/>
        </p:nvSpPr>
        <p:spPr>
          <a:xfrm>
            <a:off x="0" y="0"/>
            <a:ext cx="9144000" cy="1631216"/>
          </a:xfrm>
          <a:prstGeom prst="rect">
            <a:avLst/>
          </a:prstGeom>
          <a:solidFill>
            <a:schemeClr val="bg1">
              <a:lumMod val="85000"/>
            </a:schemeClr>
          </a:solidFill>
          <a:ln w="38100">
            <a:solidFill>
              <a:srgbClr val="C00000"/>
            </a:solidFill>
          </a:ln>
        </p:spPr>
        <p:txBody>
          <a:bodyPr wrap="square">
            <a:spAutoFit/>
          </a:bodyPr>
          <a:lstStyle/>
          <a:p>
            <a:pPr algn="ctr"/>
            <a:r>
              <a:rPr lang="en-US" sz="2000" dirty="0" smtClean="0">
                <a:latin typeface="Bell MT" pitchFamily="18" charset="0"/>
                <a:cs typeface="Arial" pitchFamily="34" charset="0"/>
              </a:rPr>
              <a:t>Canada's large size gives it a wide variety of landscapes from the temperate in the south to the positively Arctic in the North. Canada has the northernmost settlement in the world. Landlocked places tend to have warm, continental summers and the temperatures can reach 40 degrees </a:t>
            </a:r>
            <a:r>
              <a:rPr lang="en-US" sz="2000" dirty="0" err="1" smtClean="0">
                <a:latin typeface="Bell MT" pitchFamily="18" charset="0"/>
                <a:cs typeface="Arial" pitchFamily="34" charset="0"/>
              </a:rPr>
              <a:t>celsius</a:t>
            </a:r>
            <a:r>
              <a:rPr lang="en-US" sz="2000" dirty="0" smtClean="0">
                <a:latin typeface="Bell MT" pitchFamily="18" charset="0"/>
                <a:cs typeface="Arial" pitchFamily="34" charset="0"/>
              </a:rPr>
              <a:t> in the summer. In the winter, it has got as low as -65 degrees </a:t>
            </a:r>
            <a:r>
              <a:rPr lang="en-US" sz="2000" dirty="0" err="1" smtClean="0">
                <a:latin typeface="Bell MT" pitchFamily="18" charset="0"/>
                <a:cs typeface="Arial" pitchFamily="34" charset="0"/>
              </a:rPr>
              <a:t>celsius</a:t>
            </a:r>
            <a:r>
              <a:rPr lang="en-US" sz="2000" dirty="0" smtClean="0">
                <a:latin typeface="Bell MT" pitchFamily="18" charset="0"/>
                <a:cs typeface="Arial" pitchFamily="34" charset="0"/>
              </a:rPr>
              <a:t>.</a:t>
            </a:r>
            <a:endParaRPr lang="pl-PL" sz="2000" dirty="0">
              <a:latin typeface="Bell MT" pitchFamily="18"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1780</Words>
  <Application>Microsoft Office PowerPoint</Application>
  <PresentationFormat>Pokaz na ekranie (4:3)</PresentationFormat>
  <Paragraphs>86</Paragraphs>
  <Slides>36</Slides>
  <Notes>0</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Emila</dc:creator>
  <cp:lastModifiedBy>a1</cp:lastModifiedBy>
  <cp:revision>74</cp:revision>
  <dcterms:created xsi:type="dcterms:W3CDTF">2018-06-01T11:06:03Z</dcterms:created>
  <dcterms:modified xsi:type="dcterms:W3CDTF">2018-06-08T08:13:13Z</dcterms:modified>
</cp:coreProperties>
</file>