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69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FF00"/>
    <a:srgbClr val="9933FF"/>
    <a:srgbClr val="66FFFF"/>
    <a:srgbClr val="FFCC00"/>
    <a:srgbClr val="FFFF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4" autoAdjust="0"/>
    <p:restoredTop sz="99145" autoAdjust="0"/>
  </p:normalViewPr>
  <p:slideViewPr>
    <p:cSldViewPr>
      <p:cViewPr varScale="1">
        <p:scale>
          <a:sx n="132" d="100"/>
          <a:sy n="132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3AD2D-15DA-46CA-B290-E2F0CA1FB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6EF5F-CD61-4515-9151-6DD5659AE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3F64D-A36C-468C-906F-9CC64D846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219B66-861C-4CC7-9FCE-2A1D7BC10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0E6ECA-CA93-41D3-8559-F6DEACBAB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36C9-4B1F-425C-AC04-7FD594E8A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5C39E-17DE-4FB7-8D11-CE93587D4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CE7B2-FA78-4605-AB12-E098183FD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761D5-E4C4-4E6A-BB41-D61CB5800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9E98-743F-43A2-A7F4-429070EF8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5613-00FC-4C38-AA19-986CBFFCA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EDEA9-B102-44AB-AC80-1F5314AF0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3F4B-D0D5-4B7F-ABD0-D04975F0D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70D76-CC80-437D-8454-D174A529ED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/>
          <a:lstStyle/>
          <a:p>
            <a:r>
              <a:rPr lang="en-US" sz="8000">
                <a:solidFill>
                  <a:schemeClr val="tx1"/>
                </a:solidFill>
                <a:latin typeface="Franklin Gothic Medium" pitchFamily="34" charset="0"/>
              </a:rPr>
              <a:t>  G</a:t>
            </a:r>
            <a:r>
              <a:rPr lang="en-US" sz="8000">
                <a:solidFill>
                  <a:srgbClr val="FF0000"/>
                </a:solidFill>
                <a:latin typeface="Franklin Gothic Medium" pitchFamily="34" charset="0"/>
              </a:rPr>
              <a:t>e</a:t>
            </a:r>
            <a:r>
              <a:rPr lang="en-US" sz="8000">
                <a:solidFill>
                  <a:srgbClr val="FFCC00"/>
                </a:solidFill>
                <a:latin typeface="Franklin Gothic Medium" pitchFamily="34" charset="0"/>
              </a:rPr>
              <a:t>r</a:t>
            </a:r>
            <a:r>
              <a:rPr lang="en-US" sz="8000">
                <a:solidFill>
                  <a:schemeClr val="tx1"/>
                </a:solidFill>
                <a:latin typeface="Franklin Gothic Medium" pitchFamily="34" charset="0"/>
              </a:rPr>
              <a:t>m</a:t>
            </a:r>
            <a:r>
              <a:rPr lang="en-US" sz="8000">
                <a:solidFill>
                  <a:srgbClr val="FF0000"/>
                </a:solidFill>
                <a:latin typeface="Franklin Gothic Medium" pitchFamily="34" charset="0"/>
              </a:rPr>
              <a:t>a</a:t>
            </a:r>
            <a:r>
              <a:rPr lang="en-US" sz="8000">
                <a:solidFill>
                  <a:srgbClr val="FFCC00"/>
                </a:solidFill>
                <a:latin typeface="Franklin Gothic Medium" pitchFamily="34" charset="0"/>
              </a:rPr>
              <a:t>n</a:t>
            </a:r>
            <a:r>
              <a:rPr lang="en-US" sz="8000">
                <a:solidFill>
                  <a:schemeClr val="tx1"/>
                </a:solidFill>
                <a:latin typeface="Franklin Gothic Medium" pitchFamily="34" charset="0"/>
              </a:rPr>
              <a:t>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“But the same intelligence compels Germany to practice the same policy.” –Pierre Laval</a:t>
            </a:r>
          </a:p>
        </p:txBody>
      </p:sp>
      <p:pic>
        <p:nvPicPr>
          <p:cNvPr id="2052" name="Picture 4" descr="MP9004430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593975" cy="1719263"/>
          </a:xfrm>
          <a:prstGeom prst="rect">
            <a:avLst/>
          </a:prstGeom>
          <a:noFill/>
        </p:spPr>
      </p:pic>
      <p:pic>
        <p:nvPicPr>
          <p:cNvPr id="2058" name="Picture 10" descr="MP90044417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927225" cy="2544763"/>
          </a:xfrm>
          <a:prstGeom prst="rect">
            <a:avLst/>
          </a:prstGeom>
          <a:noFill/>
        </p:spPr>
      </p:pic>
      <p:pic>
        <p:nvPicPr>
          <p:cNvPr id="2059" name="Picture 11" descr="MC90002435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"/>
            <a:ext cx="3048000" cy="181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462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The Dresden Frauenkirche- Church of Our Lady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The church collapsed in WWII into just a pile of remains when air raids destroyed the city.</a:t>
            </a:r>
          </a:p>
          <a:p>
            <a:r>
              <a:rPr lang="en-US" sz="2800">
                <a:solidFill>
                  <a:schemeClr val="bg1"/>
                </a:solidFill>
              </a:rPr>
              <a:t>It wasn’t rebuilt until 40 years later to remind people of the destructive war.</a:t>
            </a:r>
            <a:br>
              <a:rPr lang="en-US" sz="28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In 1980 the church was a sight for peaceful protesting the East German Government</a:t>
            </a:r>
          </a:p>
          <a:p>
            <a:r>
              <a:rPr lang="en-US" sz="2800">
                <a:solidFill>
                  <a:schemeClr val="bg1"/>
                </a:solidFill>
              </a:rPr>
              <a:t>In 1994 the church was rebuilt with money from private donations and was completed in 2005.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rgbClr val="FF0066"/>
                </a:solidFill>
                <a:latin typeface="Comic Sans MS" pitchFamily="66" charset="0"/>
              </a:rPr>
              <a:t>Germany- The Capital</a:t>
            </a:r>
          </a:p>
        </p:txBody>
      </p:sp>
      <p:pic>
        <p:nvPicPr>
          <p:cNvPr id="22531" name="Picture 3" descr="Berlin On The Map-Pic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752600"/>
            <a:ext cx="4724400" cy="44386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600CC"/>
                </a:solidFill>
              </a:rPr>
              <a:t>Top 6 Sports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solidFill>
                  <a:srgbClr val="6600CC"/>
                </a:solidFill>
              </a:rPr>
              <a:t>1) Football</a:t>
            </a:r>
          </a:p>
          <a:p>
            <a:r>
              <a:rPr lang="en-US" sz="2800">
                <a:solidFill>
                  <a:srgbClr val="6600CC"/>
                </a:solidFill>
              </a:rPr>
              <a:t>2) Ice Hockey</a:t>
            </a:r>
          </a:p>
          <a:p>
            <a:r>
              <a:rPr lang="en-US" sz="2800">
                <a:solidFill>
                  <a:srgbClr val="6600CC"/>
                </a:solidFill>
              </a:rPr>
              <a:t>3) Rugby </a:t>
            </a:r>
          </a:p>
          <a:p>
            <a:r>
              <a:rPr lang="en-US" sz="2800">
                <a:solidFill>
                  <a:srgbClr val="6600CC"/>
                </a:solidFill>
              </a:rPr>
              <a:t>4) Bobsled</a:t>
            </a:r>
          </a:p>
          <a:p>
            <a:r>
              <a:rPr lang="en-US" sz="2800">
                <a:solidFill>
                  <a:srgbClr val="6600CC"/>
                </a:solidFill>
              </a:rPr>
              <a:t>5) Luge</a:t>
            </a:r>
          </a:p>
          <a:p>
            <a:r>
              <a:rPr lang="en-US" sz="2800">
                <a:solidFill>
                  <a:srgbClr val="6600CC"/>
                </a:solidFill>
              </a:rPr>
              <a:t>6) Cycling</a:t>
            </a:r>
          </a:p>
          <a:p>
            <a:endParaRPr lang="en-US" sz="2800">
              <a:solidFill>
                <a:srgbClr val="6600CC"/>
              </a:solidFill>
            </a:endParaRPr>
          </a:p>
        </p:txBody>
      </p:sp>
      <p:pic>
        <p:nvPicPr>
          <p:cNvPr id="30725" name="Picture 5" descr="MC900441788[1]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1600200"/>
            <a:ext cx="2185988" cy="2185988"/>
          </a:xfrm>
          <a:noFill/>
          <a:ln/>
        </p:spPr>
      </p:pic>
      <p:pic>
        <p:nvPicPr>
          <p:cNvPr id="30726" name="Picture 6" descr="MC900301462[1]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52400"/>
            <a:ext cx="1524000" cy="1306513"/>
          </a:xfrm>
          <a:noFill/>
          <a:ln/>
        </p:spPr>
      </p:pic>
      <p:pic>
        <p:nvPicPr>
          <p:cNvPr id="30728" name="Picture 8" descr="MC90019883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"/>
            <a:ext cx="2398713" cy="1920875"/>
          </a:xfrm>
          <a:prstGeom prst="rect">
            <a:avLst/>
          </a:prstGeom>
          <a:noFill/>
        </p:spPr>
      </p:pic>
      <p:pic>
        <p:nvPicPr>
          <p:cNvPr id="30729" name="Picture 9" descr="MC90033308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657600"/>
            <a:ext cx="2809875" cy="2466975"/>
          </a:xfrm>
          <a:prstGeom prst="rect">
            <a:avLst/>
          </a:prstGeom>
          <a:noFill/>
        </p:spPr>
      </p:pic>
      <p:pic>
        <p:nvPicPr>
          <p:cNvPr id="30732" name="Picture 12" descr="MC90025187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029200"/>
            <a:ext cx="2743200" cy="133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>
                <a:solidFill>
                  <a:schemeClr val="bg1"/>
                </a:solidFill>
                <a:latin typeface="Franklin Gothic Medium" pitchFamily="34" charset="0"/>
              </a:rPr>
              <a:t>Food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7696200" cy="4754563"/>
          </a:xfrm>
        </p:spPr>
        <p:txBody>
          <a:bodyPr/>
          <a:lstStyle/>
          <a:p>
            <a:r>
              <a:rPr lang="en-US" sz="3100" i="1">
                <a:solidFill>
                  <a:schemeClr val="bg1"/>
                </a:solidFill>
                <a:latin typeface="Franklin Gothic Medium" pitchFamily="34" charset="0"/>
              </a:rPr>
              <a:t>Tafelspitz- braised beef with horseradish</a:t>
            </a:r>
          </a:p>
          <a:p>
            <a:r>
              <a:rPr lang="en-US" sz="3100" i="1">
                <a:solidFill>
                  <a:schemeClr val="bg1"/>
                </a:solidFill>
                <a:latin typeface="Franklin Gothic Medium" pitchFamily="34" charset="0"/>
              </a:rPr>
              <a:t>Rosti- potato pancakes fried with a combonation of onion and butter</a:t>
            </a:r>
          </a:p>
          <a:p>
            <a:r>
              <a:rPr lang="en-US" sz="3100" i="1">
                <a:solidFill>
                  <a:schemeClr val="bg1"/>
                </a:solidFill>
                <a:latin typeface="Franklin Gothic Medium" pitchFamily="34" charset="0"/>
              </a:rPr>
              <a:t>Schwarzwalder- A black forest cake made of whipped cream, grated chocolate, and cherries.</a:t>
            </a:r>
          </a:p>
          <a:p>
            <a:r>
              <a:rPr lang="en-US" sz="3100" i="1">
                <a:solidFill>
                  <a:schemeClr val="bg1"/>
                </a:solidFill>
                <a:latin typeface="Franklin Gothic Medium" pitchFamily="34" charset="0"/>
              </a:rPr>
              <a:t>Himmel und Erde (Heaven and Earth)- apple and potatoes topped with sausage</a:t>
            </a:r>
            <a:r>
              <a:rPr lang="en-US" sz="3100" i="1"/>
              <a:t>.</a:t>
            </a:r>
          </a:p>
          <a:p>
            <a:endParaRPr lang="en-US" sz="3100" i="1"/>
          </a:p>
        </p:txBody>
      </p:sp>
      <p:pic>
        <p:nvPicPr>
          <p:cNvPr id="34822" name="Picture 6" descr="MC900038651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05600" y="304800"/>
            <a:ext cx="1690688" cy="1144588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  <a:latin typeface="Constantia" pitchFamily="18" charset="0"/>
              </a:rPr>
              <a:t>Ethnic Groups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Most of Germany is made up of it’s own people </a:t>
            </a:r>
          </a:p>
          <a:p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German’s: 91.5%</a:t>
            </a:r>
          </a:p>
          <a:p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Turkish: 2.4%</a:t>
            </a:r>
          </a:p>
          <a:p>
            <a:endParaRPr lang="en-US" sz="360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Constantia" pitchFamily="18" charset="0"/>
              </a:rPr>
              <a:t>Other (Spanish, Serbo-Croatian, Russian, Polish, Greek, Italian): 6.1%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FF">
                <a:gamma/>
                <a:tint val="1568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Bibliography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&lt;http://www.flags-flags-flags.org.uk/german-flag.htm&gt;. </a:t>
            </a:r>
          </a:p>
          <a:p>
            <a:pPr>
              <a:lnSpc>
                <a:spcPct val="90000"/>
              </a:lnSpc>
            </a:pPr>
            <a:r>
              <a:rPr lang="en-US" sz="2600"/>
              <a:t>&lt;http://www.indexmundi.com/germany/ethnic_groups.html&gt;. </a:t>
            </a:r>
          </a:p>
          <a:p>
            <a:pPr>
              <a:lnSpc>
                <a:spcPct val="90000"/>
              </a:lnSpc>
            </a:pPr>
            <a:r>
              <a:rPr lang="en-US" sz="2600"/>
              <a:t>&lt;http://www.globalgourmet.com/destinations/germany/germmenu.html#axzz1FG662svv&gt;. </a:t>
            </a:r>
          </a:p>
          <a:p>
            <a:pPr>
              <a:lnSpc>
                <a:spcPct val="90000"/>
              </a:lnSpc>
            </a:pPr>
            <a:r>
              <a:rPr lang="en-US" sz="2600"/>
              <a:t>&lt;http://www.brainyquote.com/quotes/keywords/germany.html&gt;. </a:t>
            </a:r>
          </a:p>
          <a:p>
            <a:pPr>
              <a:lnSpc>
                <a:spcPct val="90000"/>
              </a:lnSpc>
            </a:pPr>
            <a:r>
              <a:rPr lang="en-US" sz="2600"/>
              <a:t>Http://www.letstravelradio.com/thisweek/2009/01-08/berlin-map.jpg." </a:t>
            </a:r>
          </a:p>
          <a:p>
            <a:pPr>
              <a:lnSpc>
                <a:spcPct val="90000"/>
              </a:lnSpc>
            </a:pPr>
            <a:r>
              <a:rPr lang="en-US" sz="2600"/>
              <a:t>&lt;http://en.wikipedia.org/wiki/Sport_in_Germany&gt;.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645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Flag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Black: Determination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/>
          </a:p>
          <a:p>
            <a:r>
              <a:rPr lang="en-US"/>
              <a:t>Red: Hardness, bravery, valor, strength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Yellow (gold): Generosity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71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Brandenburg Gate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84582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This gate is one of Berlin’s famous land marks.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Built in 1789 and completed in 1791 by Carl Langhans.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Its official opening was on August 6, 1791.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486400"/>
            <a:ext cx="8001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The gate was infamous during the Cold War because it was a symbol of Berlin and the rest of Germany dividing.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In 1989 when the Cold War was over the Brandenburg Gate became famous again.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Neuschwastein Castle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9600"/>
            <a:ext cx="8382000" cy="2239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Built in the Bavarian Alps by Ludwig II.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It was used as a defense castle but was originally made as a fairy tale castle that Ludwig II had designed in 1869.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Even though it was built in the 1800’s, the castle has modern day appliances in it. Such as heat, hot water, and even flushing toilets.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Munich (Oktoberfest)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capital of Bavaria and the gateway to the Bavarian Alps</a:t>
            </a:r>
          </a:p>
          <a:p>
            <a:r>
              <a:rPr lang="en-US"/>
              <a:t>Oktoberfest is the highlight of everyone’s German calendar.</a:t>
            </a:r>
          </a:p>
          <a:p>
            <a:r>
              <a:rPr lang="en-US">
                <a:solidFill>
                  <a:schemeClr val="bg1"/>
                </a:solidFill>
              </a:rPr>
              <a:t>The festival is famous  for its beer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Over 6 million people per year come to experience the culture of Oktoberfest.</a:t>
            </a:r>
          </a:p>
          <a:p>
            <a:r>
              <a:rPr lang="en-US">
                <a:solidFill>
                  <a:schemeClr val="bg1"/>
                </a:solidFill>
              </a:rPr>
              <a:t>Traditional costumes are worn by the Oompha Bavarian band music preformers.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r="-73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86200" cy="1143000"/>
          </a:xfrm>
        </p:spPr>
        <p:txBody>
          <a:bodyPr/>
          <a:lstStyle/>
          <a:p>
            <a:r>
              <a:rPr lang="en-US">
                <a:solidFill>
                  <a:srgbClr val="9933FF"/>
                </a:solidFill>
              </a:rPr>
              <a:t>Dachau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8077200" cy="2620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Dachau is a concentration camp located in Munich.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Created in 1933. It was used as a training camp for the staff that were later going to work at other concentration camps like Auschwitz.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Closed in 1945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It’s now a memorial for all the people that died there during the Holocaust.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Monotype Corsiva" pitchFamily="66" charset="0"/>
              </a:rPr>
              <a:t>Romantic</a:t>
            </a:r>
            <a:r>
              <a:rPr lang="en-US">
                <a:latin typeface="Monotype Corsiva" pitchFamily="66" charset="0"/>
              </a:rPr>
              <a:t> </a:t>
            </a:r>
            <a:r>
              <a:rPr lang="en-US">
                <a:solidFill>
                  <a:schemeClr val="bg1"/>
                </a:solidFill>
                <a:latin typeface="Monotype Corsiva" pitchFamily="66" charset="0"/>
              </a:rPr>
              <a:t>Road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534400" cy="4114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Monotype Corsiva" pitchFamily="66" charset="0"/>
              </a:rPr>
              <a:t>A scenic road going through Germany, beginning at Franconia and ending at the Neuschwanstein castle.</a:t>
            </a:r>
          </a:p>
          <a:p>
            <a:r>
              <a:rPr lang="en-US">
                <a:solidFill>
                  <a:schemeClr val="bg1"/>
                </a:solidFill>
                <a:latin typeface="Monotype Corsiva" pitchFamily="66" charset="0"/>
              </a:rPr>
              <a:t>261 miles long.</a:t>
            </a:r>
          </a:p>
          <a:p>
            <a:r>
              <a:rPr lang="en-US">
                <a:solidFill>
                  <a:schemeClr val="bg1"/>
                </a:solidFill>
                <a:latin typeface="Monotype Corsiva" pitchFamily="66" charset="0"/>
              </a:rPr>
              <a:t>During the Middle Ages the road was used as a major trade route. </a:t>
            </a:r>
          </a:p>
          <a:p>
            <a:r>
              <a:rPr lang="en-US">
                <a:solidFill>
                  <a:schemeClr val="bg1"/>
                </a:solidFill>
                <a:latin typeface="Monotype Corsiva" pitchFamily="66" charset="0"/>
              </a:rPr>
              <a:t>The road passes along small towns, towers, and medieval castles lining the road.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Heidelberg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34290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A scenic town with a large population.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A U.S navel base is stationed there.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It was one of the only cities that didn’t get destroyed during WW II.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4876800"/>
            <a:ext cx="41148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People come from all over the world to see the remains from the Heidelberg castle and the Idyllic river.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The towns cobble stone roads are only an hour away from Fankfurt, Germany.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676400"/>
          </a:xfrm>
        </p:spPr>
        <p:txBody>
          <a:bodyPr/>
          <a:lstStyle/>
          <a:p>
            <a:r>
              <a:rPr lang="en-US" sz="4800">
                <a:solidFill>
                  <a:srgbClr val="FF0000"/>
                </a:solidFill>
                <a:latin typeface="Batang" pitchFamily="18" charset="-127"/>
              </a:rPr>
              <a:t>C</a:t>
            </a:r>
            <a:r>
              <a:rPr lang="en-US" sz="4800">
                <a:solidFill>
                  <a:srgbClr val="FFCC00"/>
                </a:solidFill>
                <a:latin typeface="Batang" pitchFamily="18" charset="-127"/>
              </a:rPr>
              <a:t>a</a:t>
            </a:r>
            <a:r>
              <a:rPr lang="en-US" sz="4800">
                <a:solidFill>
                  <a:srgbClr val="FFFF00"/>
                </a:solidFill>
                <a:latin typeface="Batang" pitchFamily="18" charset="-127"/>
              </a:rPr>
              <a:t>t</a:t>
            </a:r>
            <a:r>
              <a:rPr lang="en-US" sz="4800">
                <a:solidFill>
                  <a:srgbClr val="00FF00"/>
                </a:solidFill>
                <a:latin typeface="Batang" pitchFamily="18" charset="-127"/>
              </a:rPr>
              <a:t>h</a:t>
            </a:r>
            <a:r>
              <a:rPr lang="en-US" sz="4800">
                <a:solidFill>
                  <a:srgbClr val="66FFFF"/>
                </a:solidFill>
                <a:latin typeface="Batang" pitchFamily="18" charset="-127"/>
              </a:rPr>
              <a:t>e</a:t>
            </a:r>
            <a:r>
              <a:rPr lang="en-US" sz="4800">
                <a:solidFill>
                  <a:srgbClr val="9933FF"/>
                </a:solidFill>
                <a:latin typeface="Batang" pitchFamily="18" charset="-127"/>
              </a:rPr>
              <a:t>d</a:t>
            </a:r>
            <a:r>
              <a:rPr lang="en-US" sz="4800">
                <a:solidFill>
                  <a:srgbClr val="FF0000"/>
                </a:solidFill>
                <a:latin typeface="Batang" pitchFamily="18" charset="-127"/>
              </a:rPr>
              <a:t>r</a:t>
            </a:r>
            <a:r>
              <a:rPr lang="en-US" sz="4800">
                <a:solidFill>
                  <a:srgbClr val="FFCC00"/>
                </a:solidFill>
                <a:latin typeface="Batang" pitchFamily="18" charset="-127"/>
              </a:rPr>
              <a:t>a</a:t>
            </a:r>
            <a:r>
              <a:rPr lang="en-US" sz="4800">
                <a:solidFill>
                  <a:srgbClr val="FFFF00"/>
                </a:solidFill>
                <a:latin typeface="Batang" pitchFamily="18" charset="-127"/>
              </a:rPr>
              <a:t>l</a:t>
            </a:r>
            <a:r>
              <a:rPr lang="en-US" sz="4800">
                <a:solidFill>
                  <a:schemeClr val="bg2"/>
                </a:solidFill>
                <a:latin typeface="Batang" pitchFamily="18" charset="-127"/>
              </a:rPr>
              <a:t> </a:t>
            </a:r>
            <a:r>
              <a:rPr lang="en-US" sz="4800">
                <a:solidFill>
                  <a:srgbClr val="00FF00"/>
                </a:solidFill>
                <a:latin typeface="Batang" pitchFamily="18" charset="-127"/>
              </a:rPr>
              <a:t>o</a:t>
            </a:r>
            <a:r>
              <a:rPr lang="en-US" sz="4800">
                <a:solidFill>
                  <a:srgbClr val="66FFFF"/>
                </a:solidFill>
                <a:latin typeface="Batang" pitchFamily="18" charset="-127"/>
              </a:rPr>
              <a:t>f</a:t>
            </a:r>
            <a:r>
              <a:rPr lang="en-US" sz="4800">
                <a:solidFill>
                  <a:schemeClr val="bg2"/>
                </a:solidFill>
                <a:latin typeface="Batang" pitchFamily="18" charset="-127"/>
              </a:rPr>
              <a:t> </a:t>
            </a:r>
            <a:r>
              <a:rPr lang="en-US" sz="4800">
                <a:solidFill>
                  <a:srgbClr val="9933FF"/>
                </a:solidFill>
                <a:latin typeface="Batang" pitchFamily="18" charset="-127"/>
              </a:rPr>
              <a:t>C</a:t>
            </a:r>
            <a:r>
              <a:rPr lang="en-US" sz="4800">
                <a:solidFill>
                  <a:srgbClr val="FF0000"/>
                </a:solidFill>
                <a:latin typeface="Batang" pitchFamily="18" charset="-127"/>
              </a:rPr>
              <a:t>o</a:t>
            </a:r>
            <a:r>
              <a:rPr lang="en-US" sz="4800">
                <a:solidFill>
                  <a:srgbClr val="FFCC00"/>
                </a:solidFill>
                <a:latin typeface="Batang" pitchFamily="18" charset="-127"/>
              </a:rPr>
              <a:t>l</a:t>
            </a:r>
            <a:r>
              <a:rPr lang="en-US" sz="4800">
                <a:solidFill>
                  <a:srgbClr val="FFFF00"/>
                </a:solidFill>
                <a:latin typeface="Batang" pitchFamily="18" charset="-127"/>
              </a:rPr>
              <a:t>o</a:t>
            </a:r>
            <a:r>
              <a:rPr lang="en-US" sz="4800">
                <a:solidFill>
                  <a:srgbClr val="00FF00"/>
                </a:solidFill>
                <a:latin typeface="Batang" pitchFamily="18" charset="-127"/>
              </a:rPr>
              <a:t>g</a:t>
            </a:r>
            <a:r>
              <a:rPr lang="en-US" sz="4800">
                <a:solidFill>
                  <a:srgbClr val="66FFFF"/>
                </a:solidFill>
                <a:latin typeface="Batang" pitchFamily="18" charset="-127"/>
              </a:rPr>
              <a:t>n</a:t>
            </a:r>
            <a:r>
              <a:rPr lang="en-US" sz="4800">
                <a:solidFill>
                  <a:srgbClr val="9933FF"/>
                </a:solidFill>
                <a:latin typeface="Batang" pitchFamily="18" charset="-127"/>
              </a:rPr>
              <a:t>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4038600" cy="4525963"/>
          </a:xfrm>
        </p:spPr>
        <p:txBody>
          <a:bodyPr/>
          <a:lstStyle/>
          <a:p>
            <a:r>
              <a:rPr lang="en-US" sz="2600"/>
              <a:t>This is the third largest cathedral in the world.</a:t>
            </a:r>
          </a:p>
          <a:p>
            <a:r>
              <a:rPr lang="en-US" sz="2600"/>
              <a:t>It is a gothic cathedral that took over 600 years to build (1248 to 1880.</a:t>
            </a:r>
          </a:p>
          <a:p>
            <a:r>
              <a:rPr lang="en-US" sz="2600"/>
              <a:t>The cathedral is one of the only other buildings that survived the bombings of WWII. </a:t>
            </a:r>
          </a:p>
        </p:txBody>
      </p:sp>
      <p:pic>
        <p:nvPicPr>
          <p:cNvPr id="19460" name="Picture 4" descr="Cathedral of Cologn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95400"/>
            <a:ext cx="3902075" cy="52101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661</Words>
  <Application>Microsoft PowerPoint</Application>
  <PresentationFormat>Pokaz na ekranie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Franklin Gothic Medium</vt:lpstr>
      <vt:lpstr>Comic Sans MS</vt:lpstr>
      <vt:lpstr>Monotype Corsiva</vt:lpstr>
      <vt:lpstr>Batang</vt:lpstr>
      <vt:lpstr>Arial Black</vt:lpstr>
      <vt:lpstr>Constantia</vt:lpstr>
      <vt:lpstr>Default Design</vt:lpstr>
      <vt:lpstr>  Germany</vt:lpstr>
      <vt:lpstr>The Flag</vt:lpstr>
      <vt:lpstr>Brandenburg Gate</vt:lpstr>
      <vt:lpstr>The Neuschwastein Castle</vt:lpstr>
      <vt:lpstr>Munich (Oktoberfest)</vt:lpstr>
      <vt:lpstr>Dachau</vt:lpstr>
      <vt:lpstr>Romantic Road</vt:lpstr>
      <vt:lpstr>Heidelberg</vt:lpstr>
      <vt:lpstr>Cathedral of Cologne</vt:lpstr>
      <vt:lpstr>The Dresden Frauenkirche- Church of Our Lady</vt:lpstr>
      <vt:lpstr>Germany- The Capital</vt:lpstr>
      <vt:lpstr>Top 6 Sports</vt:lpstr>
      <vt:lpstr>Food</vt:lpstr>
      <vt:lpstr>Ethnic Groups</vt:lpstr>
      <vt:lpstr>Bibliography</vt:lpstr>
    </vt:vector>
  </TitlesOfParts>
  <Company>Lebanon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</dc:title>
  <dc:creator>ljhsstudent</dc:creator>
  <cp:lastModifiedBy>user</cp:lastModifiedBy>
  <cp:revision>9</cp:revision>
  <dcterms:created xsi:type="dcterms:W3CDTF">2011-02-21T13:09:03Z</dcterms:created>
  <dcterms:modified xsi:type="dcterms:W3CDTF">2021-01-18T18:00:05Z</dcterms:modified>
</cp:coreProperties>
</file>