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3" r:id="rId8"/>
    <p:sldId id="27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EA36D5"/>
    <a:srgbClr val="61206E"/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5261DF-9332-4BEF-879F-6AD46E6AC127}" v="59" dt="2022-12-26T15:04:11.9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" userId="09a63bc3-56c5-43c2-bfba-bf90bb51ec14" providerId="ADAL" clId="{735261DF-9332-4BEF-879F-6AD46E6AC127}"/>
    <pc:docChg chg="undo custSel modSld">
      <pc:chgData name="Marian" userId="09a63bc3-56c5-43c2-bfba-bf90bb51ec14" providerId="ADAL" clId="{735261DF-9332-4BEF-879F-6AD46E6AC127}" dt="2022-12-26T14:59:04.261" v="44"/>
      <pc:docMkLst>
        <pc:docMk/>
      </pc:docMkLst>
      <pc:sldChg chg="addSp delSp modSp mod modAnim">
        <pc:chgData name="Marian" userId="09a63bc3-56c5-43c2-bfba-bf90bb51ec14" providerId="ADAL" clId="{735261DF-9332-4BEF-879F-6AD46E6AC127}" dt="2022-12-26T14:59:04.261" v="44"/>
        <pc:sldMkLst>
          <pc:docMk/>
          <pc:sldMk cId="0" sldId="256"/>
        </pc:sldMkLst>
        <pc:picChg chg="add mod ord">
          <ac:chgData name="Marian" userId="09a63bc3-56c5-43c2-bfba-bf90bb51ec14" providerId="ADAL" clId="{735261DF-9332-4BEF-879F-6AD46E6AC127}" dt="2022-12-26T14:51:03.358" v="32" actId="166"/>
          <ac:picMkLst>
            <pc:docMk/>
            <pc:sldMk cId="0" sldId="256"/>
            <ac:picMk id="2" creationId="{6852A626-027A-5BD6-4C4E-0EA0FA2ACE05}"/>
          </ac:picMkLst>
        </pc:picChg>
        <pc:picChg chg="add del mod">
          <ac:chgData name="Marian" userId="09a63bc3-56c5-43c2-bfba-bf90bb51ec14" providerId="ADAL" clId="{735261DF-9332-4BEF-879F-6AD46E6AC127}" dt="2022-12-26T14:43:31.905" v="13" actId="478"/>
          <ac:picMkLst>
            <pc:docMk/>
            <pc:sldMk cId="0" sldId="256"/>
            <ac:picMk id="3" creationId="{DA6AD685-B44E-DB60-D4F1-A780EF2706F9}"/>
          </ac:picMkLst>
        </pc:picChg>
        <pc:picChg chg="add mod">
          <ac:chgData name="Marian" userId="09a63bc3-56c5-43c2-bfba-bf90bb51ec14" providerId="ADAL" clId="{735261DF-9332-4BEF-879F-6AD46E6AC127}" dt="2022-12-26T14:58:35.340" v="43" actId="1076"/>
          <ac:picMkLst>
            <pc:docMk/>
            <pc:sldMk cId="0" sldId="256"/>
            <ac:picMk id="4" creationId="{A52369A5-BEB8-ECCE-BE4B-60ECE20AC737}"/>
          </ac:picMkLst>
        </pc:picChg>
        <pc:picChg chg="mod">
          <ac:chgData name="Marian" userId="09a63bc3-56c5-43c2-bfba-bf90bb51ec14" providerId="ADAL" clId="{735261DF-9332-4BEF-879F-6AD46E6AC127}" dt="2022-12-26T14:57:12.619" v="40" actId="1076"/>
          <ac:picMkLst>
            <pc:docMk/>
            <pc:sldMk cId="0" sldId="256"/>
            <ac:picMk id="3074" creationId="{0C924DEC-F6C3-2F8C-89BC-0408BC65BD83}"/>
          </ac:picMkLst>
        </pc:picChg>
      </pc:sldChg>
      <pc:sldChg chg="addSp delSp modSp mod">
        <pc:chgData name="Marian" userId="09a63bc3-56c5-43c2-bfba-bf90bb51ec14" providerId="ADAL" clId="{735261DF-9332-4BEF-879F-6AD46E6AC127}" dt="2022-12-26T14:54:21.112" v="36" actId="1076"/>
        <pc:sldMkLst>
          <pc:docMk/>
          <pc:sldMk cId="0" sldId="257"/>
        </pc:sldMkLst>
        <pc:spChg chg="mod">
          <ac:chgData name="Marian" userId="09a63bc3-56c5-43c2-bfba-bf90bb51ec14" providerId="ADAL" clId="{735261DF-9332-4BEF-879F-6AD46E6AC127}" dt="2022-12-26T14:49:32.546" v="27" actId="108"/>
          <ac:spMkLst>
            <pc:docMk/>
            <pc:sldMk cId="0" sldId="257"/>
            <ac:spMk id="3075" creationId="{E0846E36-0AB6-F417-6F52-C6FD352CE16F}"/>
          </ac:spMkLst>
        </pc:spChg>
        <pc:picChg chg="add del mod">
          <ac:chgData name="Marian" userId="09a63bc3-56c5-43c2-bfba-bf90bb51ec14" providerId="ADAL" clId="{735261DF-9332-4BEF-879F-6AD46E6AC127}" dt="2022-12-26T14:50:36.141" v="31" actId="34307"/>
          <ac:picMkLst>
            <pc:docMk/>
            <pc:sldMk cId="0" sldId="257"/>
            <ac:picMk id="2" creationId="{9146DF56-4031-7E13-002C-232824546617}"/>
          </ac:picMkLst>
        </pc:picChg>
        <pc:picChg chg="add mod">
          <ac:chgData name="Marian" userId="09a63bc3-56c5-43c2-bfba-bf90bb51ec14" providerId="ADAL" clId="{735261DF-9332-4BEF-879F-6AD46E6AC127}" dt="2022-12-26T14:54:21.112" v="36" actId="1076"/>
          <ac:picMkLst>
            <pc:docMk/>
            <pc:sldMk cId="0" sldId="257"/>
            <ac:picMk id="3" creationId="{2D1DFCCE-BF17-B92A-F05E-B859ABF83D4C}"/>
          </ac:picMkLst>
        </pc:picChg>
      </pc:sldChg>
      <pc:sldChg chg="addSp modSp mod">
        <pc:chgData name="Marian" userId="09a63bc3-56c5-43c2-bfba-bf90bb51ec14" providerId="ADAL" clId="{735261DF-9332-4BEF-879F-6AD46E6AC127}" dt="2022-12-26T14:52:40.551" v="35" actId="1076"/>
        <pc:sldMkLst>
          <pc:docMk/>
          <pc:sldMk cId="0" sldId="258"/>
        </pc:sldMkLst>
        <pc:picChg chg="add mod">
          <ac:chgData name="Marian" userId="09a63bc3-56c5-43c2-bfba-bf90bb51ec14" providerId="ADAL" clId="{735261DF-9332-4BEF-879F-6AD46E6AC127}" dt="2022-12-26T14:52:40.551" v="35" actId="1076"/>
          <ac:picMkLst>
            <pc:docMk/>
            <pc:sldMk cId="0" sldId="258"/>
            <ac:picMk id="2" creationId="{2F65C15E-45B8-81FC-010C-9BEB1C115B3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9FBC02C-72FE-951F-6651-6156A15E9ABF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AC7BBCC-2C17-776A-DF3E-0059DDFD872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9FD2878-6D99-C6CB-B415-65B1DA687A8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89 h 2182"/>
                <a:gd name="T4" fmla="*/ 5590 w 4897"/>
                <a:gd name="T5" fmla="*/ 1689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FD4B235-B85C-2010-3047-B912CE208FC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05CB43A-814A-87C4-3D01-E045F1F32FB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81AB7F8-78AE-84A4-02B7-7690B7FA362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AECC222-1F2F-AC1C-3F89-4286CB56ABE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368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hr-HR" noProof="0"/>
              <a:t>Kliknite da biste uredili stil naslova matrice</a:t>
            </a:r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hr-HR" noProof="0"/>
              <a:t>Kliknite da biste uredili stil podnaslova matrice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A7203C2F-4933-C7A4-6C0F-1DD381CD02F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0A3BC6E3-C1AA-FE35-74ED-DBA291E302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3A9D44F5-018F-0444-F1BD-BE335DB974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5C0C2-3BA9-458E-91F8-96A171D66508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96826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B80430E-E7E8-9274-FBB1-31B5E7E166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5099439-33F2-0FBA-7054-76AFB5256B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3C5FD81-193C-0985-A479-C6D06C5012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FBFA6B-E703-4177-B060-B1258C57543E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72411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A841D4F-8D53-BDBE-E80F-E1A9AD72A7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CFA4DF7-E5EC-A14E-C195-57F2CF3E1A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54C2921-6B8D-3D3A-6709-0B69BBC3E4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37CEB-7DAD-420E-B723-5B0EBB3B214B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895932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1FC797B-C7A1-17EB-36A9-F96F7A1A61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EF3B138-6C6F-5455-35F4-E756CB2F3F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D746CA64-C60F-93D2-7F0C-3C9D209425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70B118-4E10-4D2C-89FE-2A8AA03634FB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2118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8A432151-E279-7F3D-4802-66B173174C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76AFF173-BF83-28D1-C8D8-A84220BF2A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FCB984F5-1CB3-120F-0562-754AACA738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32F8B-102E-4F36-B1FE-F6D2E8030C5F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57240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6AE974F-BA6B-CEA3-2F57-4051CFC01B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FA19DA9-40BE-7088-F7B0-51788CD6D5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22676E1-A2AC-FF6E-DA41-1E65FA62C9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96801-B4BF-4836-B73B-59B4E2AA78A1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908196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36EFDD3B-2A5F-F2C0-1C90-6A78284B95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5217773-A5DD-7ED3-7921-046A0774B7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2405BB4-A4B1-B911-0C7B-22CEC77A54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C2F60-3049-46E0-A4DF-A1E2996FDE44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03298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48E1B33-9B23-A580-2245-2D2FF1AA39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D0A1FE5-D5CC-9129-81D0-5773214866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1E4A7097-C012-0E6B-1B00-CC87FC09DF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62AA5-555A-4542-8A7A-3845612593EA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14962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C1F1123-42E4-9DA4-C570-0CA2CB327B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C22BCFC2-4516-2677-17B5-3EA32D3011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86DD2653-7F03-3750-D118-26F5126DB2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86E31-F1C8-40F6-9DA0-FF2D9354A384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6737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AFE90DAB-2079-CA31-68E0-A49DF13369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B94FA86D-9960-88DC-6BCE-D404533424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9F930FE-A1BC-DFC2-18E0-1227179655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52ECE-A585-4DD0-933B-5CF3C9139393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12955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D0E44F6C-433E-3424-C5CD-34FD364A64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32FC31F2-4E71-8D3F-C271-F29F2B5A6B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1B66359D-5274-A496-C877-89040644D8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A131D-9A34-46DD-B014-1958BAF86DBE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68702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A39D118-D3A0-72D6-69E3-5E5088FF88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8116CA5-BA9B-18D9-C734-CCEC012B66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665C4C2F-902F-CDB3-6F36-C2EB51F5E3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3813E-A941-4D98-A9BC-FEED601A84BE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306432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8648A98-B5F9-CD29-0804-59199C5236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CF652BF6-3B66-7D2D-EE7A-3D90950D17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2CB8127-F5AA-69F9-DD91-B48073D40B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163645-C133-4E90-A5DC-8B22EFB7FAE9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254510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2FA5685A-1D80-A7A2-E1D3-45AD16F6CE13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5B7889D0-B609-D992-8911-031BC7070B5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912 h 2182"/>
                <a:gd name="T4" fmla="*/ 5590 w 4897"/>
                <a:gd name="T5" fmla="*/ 912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BBE4475E-DC78-93B4-C516-B96AADAC30E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>
              <a:extLst>
                <a:ext uri="{FF2B5EF4-FFF2-40B4-BE49-F238E27FC236}">
                  <a16:creationId xmlns:a16="http://schemas.microsoft.com/office/drawing/2014/main" id="{BAAAF462-4062-C273-5FF5-E884A28DF84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883 h 2182"/>
                <a:gd name="T4" fmla="*/ 5590 w 4897"/>
                <a:gd name="T5" fmla="*/ 883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6" name="Freeform 6">
              <a:extLst>
                <a:ext uri="{FF2B5EF4-FFF2-40B4-BE49-F238E27FC236}">
                  <a16:creationId xmlns:a16="http://schemas.microsoft.com/office/drawing/2014/main" id="{57092F45-5EB4-217E-DD5F-DEE0548AAE5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5847" name="Freeform 7">
              <a:extLst>
                <a:ext uri="{FF2B5EF4-FFF2-40B4-BE49-F238E27FC236}">
                  <a16:creationId xmlns:a16="http://schemas.microsoft.com/office/drawing/2014/main" id="{2A9A2DB4-AD7B-98F8-379F-2A0857233FF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5848" name="Freeform 8">
              <a:extLst>
                <a:ext uri="{FF2B5EF4-FFF2-40B4-BE49-F238E27FC236}">
                  <a16:creationId xmlns:a16="http://schemas.microsoft.com/office/drawing/2014/main" id="{DEB4455D-3574-8EDF-D677-CCFA0EDFEC8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5849" name="Freeform 9">
              <a:extLst>
                <a:ext uri="{FF2B5EF4-FFF2-40B4-BE49-F238E27FC236}">
                  <a16:creationId xmlns:a16="http://schemas.microsoft.com/office/drawing/2014/main" id="{923E0407-94DC-B7F7-D3B0-AA535D13A4B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5850" name="Freeform 10">
              <a:extLst>
                <a:ext uri="{FF2B5EF4-FFF2-40B4-BE49-F238E27FC236}">
                  <a16:creationId xmlns:a16="http://schemas.microsoft.com/office/drawing/2014/main" id="{3A33B771-014E-FCCA-E6A6-2211A7C01E3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35851" name="Rectangle 11">
            <a:extLst>
              <a:ext uri="{FF2B5EF4-FFF2-40B4-BE49-F238E27FC236}">
                <a16:creationId xmlns:a16="http://schemas.microsoft.com/office/drawing/2014/main" id="{3FA59E42-6F1E-E93B-363F-1336E7CC93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5852" name="Rectangle 12">
            <a:extLst>
              <a:ext uri="{FF2B5EF4-FFF2-40B4-BE49-F238E27FC236}">
                <a16:creationId xmlns:a16="http://schemas.microsoft.com/office/drawing/2014/main" id="{4C8CD4F5-A2A9-E7BF-26C9-6D92297555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5853" name="Rectangle 13">
            <a:extLst>
              <a:ext uri="{FF2B5EF4-FFF2-40B4-BE49-F238E27FC236}">
                <a16:creationId xmlns:a16="http://schemas.microsoft.com/office/drawing/2014/main" id="{C670A5A1-B434-ED47-9B88-76198FB6706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7A14147-460E-460B-8A9A-9B0B68562CE9}" type="slidenum">
              <a:rPr lang="hr-HR" altLang="en-US"/>
              <a:pPr/>
              <a:t>‹#›</a:t>
            </a:fld>
            <a:endParaRPr lang="hr-HR" altLang="en-US"/>
          </a:p>
        </p:txBody>
      </p:sp>
      <p:sp>
        <p:nvSpPr>
          <p:cNvPr id="35854" name="Rectangle 14">
            <a:extLst>
              <a:ext uri="{FF2B5EF4-FFF2-40B4-BE49-F238E27FC236}">
                <a16:creationId xmlns:a16="http://schemas.microsoft.com/office/drawing/2014/main" id="{C2CE23AE-3DBA-2C0C-7AA3-27B48E2D475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5855" name="Rectangle 15">
            <a:extLst>
              <a:ext uri="{FF2B5EF4-FFF2-40B4-BE49-F238E27FC236}">
                <a16:creationId xmlns:a16="http://schemas.microsoft.com/office/drawing/2014/main" id="{66B466C7-FBDA-5A7D-4837-AC7B514F5C7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https://www.tripigator.com/blog/wp-content/uploads/2014/10/varkala-hippies.jpg">
            <a:extLst>
              <a:ext uri="{FF2B5EF4-FFF2-40B4-BE49-F238E27FC236}">
                <a16:creationId xmlns:a16="http://schemas.microsoft.com/office/drawing/2014/main" id="{0C924DEC-F6C3-2F8C-89BC-0408BC65B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550" y="6350"/>
            <a:ext cx="96012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1FB2159D-B62C-7DEF-A056-55E427DA39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hr-HR" sz="6000" dirty="0"/>
              <a:t>Hippie movement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00BED7E-782C-3501-7E96-E5E7805BC22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/>
              <a:t>	</a:t>
            </a:r>
          </a:p>
          <a:p>
            <a:pPr eaLnBrk="1" hangingPunct="1">
              <a:defRPr/>
            </a:pPr>
            <a:endParaRPr lang="hr-HR" dirty="0"/>
          </a:p>
          <a:p>
            <a:pPr eaLnBrk="1" hangingPunct="1">
              <a:defRPr/>
            </a:pPr>
            <a:r>
              <a:rPr lang="hr-HR" dirty="0"/>
              <a:t>			</a:t>
            </a:r>
          </a:p>
        </p:txBody>
      </p:sp>
      <p:pic>
        <p:nvPicPr>
          <p:cNvPr id="2" name="Camera 1">
            <a:extLst>
              <a:ext uri="{FF2B5EF4-FFF2-40B4-BE49-F238E27FC236}">
                <a16:creationId xmlns:a16="http://schemas.microsoft.com/office/drawing/2014/main" id="{6852A626-027A-5BD6-4C4E-0EA0FA2ACE05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58125" y="5565775"/>
            <a:ext cx="1285875" cy="1285875"/>
          </a:xfrm>
          <a:prstGeom prst="ellipse">
            <a:avLst/>
          </a:prstGeom>
          <a:ln w="19050" cap="rnd">
            <a:solidFill>
              <a:srgbClr val="40404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krzysztof klenczon-twoj czas">
            <a:hlinkClick r:id="" action="ppaction://media"/>
            <a:extLst>
              <a:ext uri="{FF2B5EF4-FFF2-40B4-BE49-F238E27FC236}">
                <a16:creationId xmlns:a16="http://schemas.microsoft.com/office/drawing/2014/main" id="{A52369A5-BEB8-ECCE-BE4B-60ECE20AC7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98450" y="465313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91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518E">
            <a:alpha val="721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>
            <a:extLst>
              <a:ext uri="{FF2B5EF4-FFF2-40B4-BE49-F238E27FC236}">
                <a16:creationId xmlns:a16="http://schemas.microsoft.com/office/drawing/2014/main" id="{D8C1A92D-B3BB-633C-7964-A1129141FA01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79388" y="627063"/>
            <a:ext cx="4767262" cy="5475287"/>
          </a:xfrm>
        </p:spPr>
        <p:txBody>
          <a:bodyPr/>
          <a:lstStyle/>
          <a:p>
            <a:pPr eaLnBrk="1" hangingPunct="1">
              <a:defRPr/>
            </a:pPr>
            <a:r>
              <a:rPr lang="hr-HR" sz="2800" dirty="0"/>
              <a:t>They were wearing jeans and colorful pants, large </a:t>
            </a:r>
            <a:br>
              <a:rPr lang="hr-HR" sz="2800" dirty="0"/>
            </a:br>
            <a:r>
              <a:rPr lang="hr-HR" sz="2800" dirty="0"/>
              <a:t>T-shirts and skirts </a:t>
            </a:r>
          </a:p>
          <a:p>
            <a:pPr eaLnBrk="1" hangingPunct="1">
              <a:defRPr/>
            </a:pPr>
            <a:r>
              <a:rPr lang="hr-HR" sz="2800" dirty="0"/>
              <a:t>The long hair was a symbol of protest, freedom, individuality, pride. Hair and neck were decorated with flowers </a:t>
            </a:r>
          </a:p>
          <a:p>
            <a:pPr eaLnBrk="1" hangingPunct="1">
              <a:defRPr/>
            </a:pPr>
            <a:r>
              <a:rPr lang="hr-HR" sz="2800" dirty="0"/>
              <a:t>The jewellery with peace symbols was made of colorful pearls</a:t>
            </a:r>
          </a:p>
        </p:txBody>
      </p:sp>
      <p:pic>
        <p:nvPicPr>
          <p:cNvPr id="12291" name="Picture 7" descr="love_beads">
            <a:extLst>
              <a:ext uri="{FF2B5EF4-FFF2-40B4-BE49-F238E27FC236}">
                <a16:creationId xmlns:a16="http://schemas.microsoft.com/office/drawing/2014/main" id="{4BAF3449-3239-6904-25B2-3C7F8FC7F0D2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1725" y="3663950"/>
            <a:ext cx="3929063" cy="2287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8" descr="File:TieDyeShirtMpegMan.jpg">
            <a:extLst>
              <a:ext uri="{FF2B5EF4-FFF2-40B4-BE49-F238E27FC236}">
                <a16:creationId xmlns:a16="http://schemas.microsoft.com/office/drawing/2014/main" id="{26FAA5EF-AA05-E9E2-293F-06E9C9E66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76250"/>
            <a:ext cx="3455988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B35B722-772B-E83A-6BA1-1430F09AC3C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/>
              <a:t>Hippie Bus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76CAEC2-275A-3B9B-34B1-20587CA83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pl-P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B00BE953-B2B5-DE03-9DD2-EDF2FFCE34F3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15888"/>
            <a:ext cx="8229600" cy="5218112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pl-PL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VW B</a:t>
            </a:r>
            <a:r>
              <a:rPr lang="hr-HR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</a:t>
            </a:r>
            <a:r>
              <a:rPr lang="pl-PL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became</a:t>
            </a:r>
            <a:r>
              <a:rPr lang="pl-PL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known</a:t>
            </a:r>
            <a:r>
              <a:rPr lang="pl-PL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a </a:t>
            </a:r>
            <a:r>
              <a:rPr lang="pl-PL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hippie</a:t>
            </a:r>
            <a:r>
              <a:rPr lang="pl-PL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symbol, and </a:t>
            </a:r>
            <a:r>
              <a:rPr lang="pl-PL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</a:t>
            </a:r>
            <a:r>
              <a:rPr lang="pl-PL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buses</a:t>
            </a:r>
            <a:r>
              <a:rPr lang="pl-PL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pl-PL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repainted</a:t>
            </a:r>
            <a:r>
              <a:rPr lang="pl-PL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</a:t>
            </a:r>
            <a:r>
              <a:rPr lang="pl-PL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graphics</a:t>
            </a:r>
            <a:r>
              <a:rPr lang="pl-PL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connected</a:t>
            </a:r>
            <a:r>
              <a:rPr lang="pl-PL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</a:t>
            </a:r>
            <a:r>
              <a:rPr lang="pl-PL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hippies</a:t>
            </a:r>
            <a:endParaRPr lang="hr-HR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pl-PL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pl-PL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</a:t>
            </a:r>
            <a:r>
              <a:rPr lang="pl-PL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hippies</a:t>
            </a:r>
            <a:r>
              <a:rPr lang="pl-PL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</a:t>
            </a:r>
            <a:r>
              <a:rPr lang="pl-PL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</a:t>
            </a:r>
            <a:r>
              <a:rPr lang="pl-PL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pl-PL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</a:t>
            </a:r>
            <a:r>
              <a:rPr lang="pl-PL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cars</a:t>
            </a:r>
            <a:r>
              <a:rPr lang="pl-PL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pl-PL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pl-PL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preferred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hitchhiki</a:t>
            </a:r>
            <a:r>
              <a:rPr lang="hr-H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6A7EDC4-0DFC-0275-0C7B-270764DD2AE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39750" y="952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sz="5400" dirty="0"/>
              <a:t>Music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0230DBD-8731-32D9-E5BF-D86599D09523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268413"/>
            <a:ext cx="8521700" cy="497205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hr-HR" sz="3600" dirty="0"/>
              <a:t>„Live instead of surviving“, „Love instead tolerating“, „Walk instead of running“, Discover instead of learning“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hr-HR" sz="3600" dirty="0"/>
              <a:t>Janis Joplin, Grace Slick, Bob Dylan, The Beatles, Rolling stones, The Who, Iron Butterfly, Frank Zappa, Jefferson Airplane, The Greatful Dead, Big Brother, Holding Company…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1206E">
            <a:alpha val="9097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E0846E36-0AB6-F417-6F52-C6FD352CE16F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476250"/>
            <a:ext cx="8229600" cy="5218113"/>
          </a:xfrm>
        </p:spPr>
        <p:txBody>
          <a:bodyPr/>
          <a:lstStyle/>
          <a:p>
            <a:pPr eaLnBrk="1" hangingPunct="1">
              <a:defRPr/>
            </a:pPr>
            <a:r>
              <a:rPr lang="hr-HR" sz="3300" dirty="0"/>
              <a:t>The hippie subculture was originally a </a:t>
            </a:r>
            <a:r>
              <a:rPr lang="hr-HR" sz="3300" b="1" u="sng" dirty="0"/>
              <a:t>youth movement</a:t>
            </a:r>
            <a:r>
              <a:rPr lang="hr-HR" sz="3300" dirty="0"/>
              <a:t> that began in the United States (San Francisco) in the middle 1960s </a:t>
            </a:r>
            <a:r>
              <a:rPr lang="es-ES_tradnl" sz="3300" dirty="0"/>
              <a:t>as a reaction against the Vietnam war</a:t>
            </a:r>
            <a:r>
              <a:rPr lang="hr-HR" sz="3300" dirty="0"/>
              <a:t> and spread around the world </a:t>
            </a:r>
          </a:p>
          <a:p>
            <a:pPr eaLnBrk="1" hangingPunct="1">
              <a:defRPr/>
            </a:pPr>
            <a:r>
              <a:rPr lang="hr-HR" sz="3300" dirty="0"/>
              <a:t>The word hippie came from </a:t>
            </a:r>
            <a:r>
              <a:rPr lang="hr-HR" sz="3300" b="1" u="sng" dirty="0"/>
              <a:t>hipster</a:t>
            </a:r>
            <a:r>
              <a:rPr lang="hr-HR" sz="3300" dirty="0"/>
              <a:t> (</a:t>
            </a:r>
            <a:r>
              <a:rPr lang="en-US" sz="3300" dirty="0"/>
              <a:t>used to describe </a:t>
            </a:r>
            <a:r>
              <a:rPr lang="pl-PL" sz="3300" dirty="0" err="1"/>
              <a:t>people</a:t>
            </a:r>
            <a:r>
              <a:rPr lang="en-US" sz="3300" dirty="0"/>
              <a:t> who had moved into New York City's Greenwich Village and San Francisco's Haight-Ashbury district</a:t>
            </a:r>
            <a:r>
              <a:rPr lang="pl-PL" sz="3300" dirty="0"/>
              <a:t>)</a:t>
            </a:r>
            <a:r>
              <a:rPr lang="hr-HR" sz="3300" dirty="0"/>
              <a:t>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hr-HR" dirty="0"/>
          </a:p>
        </p:txBody>
      </p:sp>
      <p:pic>
        <p:nvPicPr>
          <p:cNvPr id="3" name="Camera 2">
            <a:extLst>
              <a:ext uri="{FF2B5EF4-FFF2-40B4-BE49-F238E27FC236}">
                <a16:creationId xmlns:a16="http://schemas.microsoft.com/office/drawing/2014/main" id="{2D1DFCCE-BF17-B92A-F05E-B859ABF83D4C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0352" y="5445224"/>
            <a:ext cx="1285875" cy="1285875"/>
          </a:xfrm>
          <a:prstGeom prst="ellipse">
            <a:avLst/>
          </a:prstGeom>
          <a:ln w="19050" cap="rnd">
            <a:solidFill>
              <a:srgbClr val="40404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A36D5">
            <a:alpha val="7607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>
            <a:extLst>
              <a:ext uri="{FF2B5EF4-FFF2-40B4-BE49-F238E27FC236}">
                <a16:creationId xmlns:a16="http://schemas.microsoft.com/office/drawing/2014/main" id="{8E40297E-0364-6354-B369-9D4065F476A5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23850" y="765175"/>
            <a:ext cx="4371975" cy="52593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2600"/>
              <a:t>Hippies were young people, about 25 years old, mostly from rich families, who </a:t>
            </a:r>
            <a:r>
              <a:rPr lang="hr-HR" sz="2600" b="1" u="sng"/>
              <a:t>rejected</a:t>
            </a:r>
            <a:r>
              <a:rPr lang="hr-HR" sz="2600"/>
              <a:t> their way of life and matherialistic system of values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600"/>
              <a:t>They left comfort, elegance, shallow adult way of life and they chose simple and natural life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600"/>
              <a:t>They want to fight with: national, race, religious and other diferences </a:t>
            </a:r>
            <a:endParaRPr lang="hr-HR" sz="2600" dirty="0"/>
          </a:p>
        </p:txBody>
      </p:sp>
      <p:pic>
        <p:nvPicPr>
          <p:cNvPr id="5123" name="fullSizedImage" descr="Hippie.png image by dennyb7">
            <a:extLst>
              <a:ext uri="{FF2B5EF4-FFF2-40B4-BE49-F238E27FC236}">
                <a16:creationId xmlns:a16="http://schemas.microsoft.com/office/drawing/2014/main" id="{16A85261-4AF3-ADA0-0D0C-F744270AFDA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9300" y="1125538"/>
            <a:ext cx="4498975" cy="5183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Camera 1">
            <a:extLst>
              <a:ext uri="{FF2B5EF4-FFF2-40B4-BE49-F238E27FC236}">
                <a16:creationId xmlns:a16="http://schemas.microsoft.com/office/drawing/2014/main" id="{2F65C15E-45B8-81FC-010C-9BEB1C115B3C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89886" y="5445224"/>
            <a:ext cx="1285875" cy="1285875"/>
          </a:xfrm>
          <a:prstGeom prst="ellipse">
            <a:avLst/>
          </a:prstGeom>
          <a:ln w="19050" cap="rnd">
            <a:solidFill>
              <a:srgbClr val="40404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218AD3E5-79DB-0742-71B4-7FBA10BE5390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900113" y="31750"/>
            <a:ext cx="8007350" cy="4191000"/>
          </a:xfrm>
        </p:spPr>
        <p:txBody>
          <a:bodyPr/>
          <a:lstStyle/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r>
              <a:rPr lang="hr-HR" dirty="0"/>
              <a:t>„</a:t>
            </a:r>
            <a:r>
              <a:rPr lang="hr-HR" b="1" dirty="0"/>
              <a:t>Hate and war will let place to peace and love. All divisions will dissapear in </a:t>
            </a:r>
            <a:r>
              <a:rPr lang="hr-HR" b="1" u="sng" dirty="0"/>
              <a:t>brotherhood</a:t>
            </a:r>
            <a:r>
              <a:rPr lang="hr-HR" b="1" dirty="0"/>
              <a:t> and music </a:t>
            </a:r>
            <a:br>
              <a:rPr lang="hr-HR" b="1" dirty="0"/>
            </a:br>
            <a:r>
              <a:rPr lang="hr-HR" b="1" dirty="0"/>
              <a:t>will be heard everywhere.“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518E">
            <a:alpha val="7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5FE9F34-9669-7D12-F588-EB10EC0ACFC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/>
              <a:t>Hippies: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DF64F8E-FAFB-CED3-1BD3-76CE911FFDF5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755650" y="1700213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hr-HR" sz="2800" dirty="0"/>
              <a:t>Vegetarians</a:t>
            </a:r>
          </a:p>
          <a:p>
            <a:pPr eaLnBrk="1" hangingPunct="1">
              <a:defRPr/>
            </a:pPr>
            <a:r>
              <a:rPr lang="hr-HR" sz="2800" dirty="0"/>
              <a:t>Nudists</a:t>
            </a:r>
          </a:p>
          <a:p>
            <a:pPr eaLnBrk="1" hangingPunct="1">
              <a:defRPr/>
            </a:pPr>
            <a:r>
              <a:rPr lang="hr-HR" sz="2800" dirty="0"/>
              <a:t>Used natural medicine</a:t>
            </a:r>
          </a:p>
          <a:p>
            <a:pPr eaLnBrk="1" hangingPunct="1">
              <a:defRPr/>
            </a:pPr>
            <a:r>
              <a:rPr lang="hr-HR" sz="2800" dirty="0"/>
              <a:t>Wanted a clothing reform</a:t>
            </a:r>
          </a:p>
          <a:p>
            <a:pPr eaLnBrk="1" hangingPunct="1">
              <a:defRPr/>
            </a:pPr>
            <a:r>
              <a:rPr lang="hr-HR" sz="2800" dirty="0"/>
              <a:t>Wanted economic, social, cultural and religious reforms</a:t>
            </a:r>
          </a:p>
          <a:p>
            <a:pPr eaLnBrk="1" hangingPunct="1">
              <a:defRPr/>
            </a:pPr>
            <a:r>
              <a:rPr lang="hr-HR" sz="2800" dirty="0"/>
              <a:t>Were for </a:t>
            </a:r>
            <a:r>
              <a:rPr lang="hr-HR" sz="2800" b="1" u="sng" dirty="0"/>
              <a:t>freedom</a:t>
            </a:r>
            <a:r>
              <a:rPr lang="hr-HR" sz="2800" dirty="0"/>
              <a:t> for children, women and animals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C026F7-90B1-C7A5-9766-C4D7EF4CC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2AB0E8-7DE2-EEBB-DBED-53BB5481E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518E">
            <a:alpha val="7803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>
            <a:extLst>
              <a:ext uri="{FF2B5EF4-FFF2-40B4-BE49-F238E27FC236}">
                <a16:creationId xmlns:a16="http://schemas.microsoft.com/office/drawing/2014/main" id="{CC1C6787-DC8A-5194-2DF6-7B51A2F38A1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95288" y="2222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dirty="0"/>
              <a:t>Flower Power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5367E0B-2D0E-8DEA-2402-719D4D7DEA65}"/>
              </a:ext>
            </a:extLst>
          </p:cNvPr>
          <p:cNvSpPr>
            <a:spLocks noGrp="1" noRot="1" noChangeArrowheads="1"/>
          </p:cNvSpPr>
          <p:nvPr>
            <p:ph sz="half" idx="1"/>
          </p:nvPr>
        </p:nvSpPr>
        <p:spPr>
          <a:xfrm>
            <a:off x="323850" y="1484313"/>
            <a:ext cx="4319588" cy="4681537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hr-HR" sz="3600" dirty="0"/>
              <a:t>They were promoting „Flower Power“ philosophy against war and hate so they were called „Flower children“</a:t>
            </a:r>
          </a:p>
        </p:txBody>
      </p:sp>
      <p:pic>
        <p:nvPicPr>
          <p:cNvPr id="9220" name="Symbol zastępczy zawartości 2">
            <a:extLst>
              <a:ext uri="{FF2B5EF4-FFF2-40B4-BE49-F238E27FC236}">
                <a16:creationId xmlns:a16="http://schemas.microsoft.com/office/drawing/2014/main" id="{59A15FEF-84D9-121D-30CC-DB8E8EB627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4388" y="1844675"/>
            <a:ext cx="4221162" cy="40306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518E">
            <a:alpha val="321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5D1433-CC1D-6822-2149-D2C21C5B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960563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sz="2600" b="0" dirty="0">
                <a:solidFill>
                  <a:schemeClr val="tx1"/>
                </a:solidFill>
              </a:rPr>
              <a:t>Flower Power included actions such as giving flowers to the policeman or putting flowers in guns as a sign of </a:t>
            </a:r>
            <a:r>
              <a:rPr lang="hr-HR" sz="2600" b="0" u="sng" dirty="0">
                <a:solidFill>
                  <a:schemeClr val="tx1"/>
                </a:solidFill>
              </a:rPr>
              <a:t>peace</a:t>
            </a:r>
            <a:r>
              <a:rPr lang="hr-HR" sz="2600" b="0" dirty="0">
                <a:solidFill>
                  <a:schemeClr val="tx1"/>
                </a:solidFill>
              </a:rPr>
              <a:t> not war </a:t>
            </a:r>
            <a:endParaRPr lang="pl-PL" sz="2600" b="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249313-F727-D97E-9478-51ACD42CA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hr-HR" dirty="0"/>
          </a:p>
          <a:p>
            <a:pPr eaLnBrk="1" hangingPunct="1">
              <a:defRPr/>
            </a:pPr>
            <a:endParaRPr lang="pl-PL" dirty="0"/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E54AD236-8BB4-BE3A-AA81-7E7F435E4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66913"/>
            <a:ext cx="6994525" cy="448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518E">
            <a:alpha val="4392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A49E902-37CC-ACEB-1EEE-9193BCD0A07E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r-HR"/>
              <a:t>The look</a:t>
            </a:r>
          </a:p>
        </p:txBody>
      </p:sp>
      <p:pic>
        <p:nvPicPr>
          <p:cNvPr id="11267" name="Picture 6" descr="old_hippie_very_old_hippies_1">
            <a:extLst>
              <a:ext uri="{FF2B5EF4-FFF2-40B4-BE49-F238E27FC236}">
                <a16:creationId xmlns:a16="http://schemas.microsoft.com/office/drawing/2014/main" id="{DD5EBFE6-DE52-E792-7565-98F3BF139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49275"/>
            <a:ext cx="365601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A0C36B7A-8FFB-C580-DCC0-1758387613AC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pPr eaLnBrk="1" hangingPunct="1">
              <a:defRPr/>
            </a:pPr>
            <a:endParaRPr lang="pl-PL"/>
          </a:p>
        </p:txBody>
      </p:sp>
      <p:pic>
        <p:nvPicPr>
          <p:cNvPr id="11269" name="Picture 8" descr="https://s-media-cache-ak0.pinimg.com/736x/a6/65/8d/a6658deaa679285cf2a3aed4d8c2cb06.jpg">
            <a:extLst>
              <a:ext uri="{FF2B5EF4-FFF2-40B4-BE49-F238E27FC236}">
                <a16:creationId xmlns:a16="http://schemas.microsoft.com/office/drawing/2014/main" id="{95798711-CE2D-8EB8-CD6E-9C504F032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12875"/>
            <a:ext cx="338455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ojevi stakla">
  <a:themeElements>
    <a:clrScheme name="Slojevi stakla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Slojevi sta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ojevi sta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ojevi sta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ojevi sta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ojevi sta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ojevi sta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ojevi sta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ojevi sta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ojevi sta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176</TotalTime>
  <Words>366</Words>
  <Application>Microsoft Office PowerPoint</Application>
  <PresentationFormat>On-screen Show (4:3)</PresentationFormat>
  <Paragraphs>31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Wingdings</vt:lpstr>
      <vt:lpstr>Calibri</vt:lpstr>
      <vt:lpstr>Slojevi stakla</vt:lpstr>
      <vt:lpstr>Hippie movement</vt:lpstr>
      <vt:lpstr>PowerPoint Presentation</vt:lpstr>
      <vt:lpstr>PowerPoint Presentation</vt:lpstr>
      <vt:lpstr>PowerPoint Presentation</vt:lpstr>
      <vt:lpstr>Hippies:</vt:lpstr>
      <vt:lpstr>PowerPoint Presentation</vt:lpstr>
      <vt:lpstr>Flower Power</vt:lpstr>
      <vt:lpstr>Flower Power included actions such as giving flowers to the policeman or putting flowers in guns as a sign of peace not war </vt:lpstr>
      <vt:lpstr>The look</vt:lpstr>
      <vt:lpstr>PowerPoint Presentation</vt:lpstr>
      <vt:lpstr>Hippie Bus</vt:lpstr>
      <vt:lpstr>PowerPoint Presentation</vt:lpstr>
      <vt:lpstr>Music</vt:lpstr>
    </vt:vector>
  </TitlesOfParts>
  <Company>MZOŠ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Hippie movement</dc:title>
  <dc:creator>Tina</dc:creator>
  <cp:lastModifiedBy>Marian Dudka</cp:lastModifiedBy>
  <cp:revision>34</cp:revision>
  <dcterms:created xsi:type="dcterms:W3CDTF">2009-05-28T05:06:53Z</dcterms:created>
  <dcterms:modified xsi:type="dcterms:W3CDTF">2022-12-26T15:04:21Z</dcterms:modified>
</cp:coreProperties>
</file>