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56" r:id="rId2"/>
    <p:sldId id="257" r:id="rId3"/>
    <p:sldId id="262" r:id="rId4"/>
    <p:sldId id="263" r:id="rId5"/>
    <p:sldId id="259" r:id="rId6"/>
    <p:sldId id="258" r:id="rId7"/>
    <p:sldId id="260" r:id="rId8"/>
    <p:sldId id="265" r:id="rId9"/>
    <p:sldId id="267" r:id="rId10"/>
    <p:sldId id="266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8D8B12-A4AA-4AE6-B122-F73B267AC10C}" v="6" dt="2022-12-17T19:00:22.5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5" d="100"/>
          <a:sy n="65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87b4a9eb-71bb-4519-a555-503ffe7dfcbd" providerId="ADAL" clId="{7F8D8B12-A4AA-4AE6-B122-F73B267AC10C}"/>
    <pc:docChg chg="undo custSel modSld">
      <pc:chgData name="Marian Dudka" userId="87b4a9eb-71bb-4519-a555-503ffe7dfcbd" providerId="ADAL" clId="{7F8D8B12-A4AA-4AE6-B122-F73B267AC10C}" dt="2022-12-17T19:00:23.533" v="9" actId="27636"/>
      <pc:docMkLst>
        <pc:docMk/>
      </pc:docMkLst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56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57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58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59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60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2964704793" sldId="262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41720922" sldId="263"/>
        </pc:sldMkLst>
      </pc:sldChg>
      <pc:sldChg chg="modSp mod modTransition">
        <pc:chgData name="Marian Dudka" userId="87b4a9eb-71bb-4519-a555-503ffe7dfcbd" providerId="ADAL" clId="{7F8D8B12-A4AA-4AE6-B122-F73B267AC10C}" dt="2022-12-17T19:00:23.533" v="9" actId="27636"/>
        <pc:sldMkLst>
          <pc:docMk/>
          <pc:sldMk cId="2091098022" sldId="265"/>
        </pc:sldMkLst>
        <pc:spChg chg="mod">
          <ac:chgData name="Marian Dudka" userId="87b4a9eb-71bb-4519-a555-503ffe7dfcbd" providerId="ADAL" clId="{7F8D8B12-A4AA-4AE6-B122-F73B267AC10C}" dt="2022-12-17T19:00:23.533" v="9" actId="27636"/>
          <ac:spMkLst>
            <pc:docMk/>
            <pc:sldMk cId="2091098022" sldId="265"/>
            <ac:spMk id="3" creationId="{E9114B13-D3C3-4D94-BB7E-2D93C0BD2514}"/>
          </ac:spMkLst>
        </pc:spChg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66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67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68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69"/>
        </pc:sldMkLst>
      </pc:sldChg>
      <pc:sldChg chg="modTransition">
        <pc:chgData name="Marian Dudka" userId="87b4a9eb-71bb-4519-a555-503ffe7dfcbd" providerId="ADAL" clId="{7F8D8B12-A4AA-4AE6-B122-F73B267AC10C}" dt="2022-12-17T19:00:22.533" v="7"/>
        <pc:sldMkLst>
          <pc:docMk/>
          <pc:sldMk cId="0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F9330-05EE-4031-812B-A01D0A168116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658E1-8DEF-4114-91EB-D2B28C5499C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/>
              <a:t>Kliknij ikonę, aby dodać obraz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17.12.2022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Międzynarodowy Dzień Tolerancji 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5000" dirty="0"/>
              <a:t>16.11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Tolerancja kulturowa: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>
                <a:latin typeface="Arial" panose="020B0604020202020204" pitchFamily="34" charset="0"/>
              </a:rPr>
              <a:t>Ludzie, którzy spotykają nowe kultury mają często problemy z reakcją na tą odmienność. Jest to dość trudna sytuacja i dlatego warto wiedzieć o tolerancji kulturowej. Tolerancja kulturowa jest cechą osób, które potrafią zrozumieć, że różnorodność to zasada rządząca światem ludzi.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>
                <a:latin typeface="Arial" panose="020B0604020202020204" pitchFamily="34" charset="0"/>
              </a:rPr>
              <a:t>Ludzie tolerancyjni kulturowo wiedzą, że jadąc za granicę  prawie na pewno spotkają się z zupełnie innymi zachowaniami, praktykami, wartościami i wyborami życiowymi. </a:t>
            </a: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Kto jest narażony na brak tolerancji?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/>
              <a:t>Na przejawy braku tolerancji narażeni są, między innymi:</a:t>
            </a:r>
          </a:p>
          <a:p>
            <a:pPr>
              <a:buNone/>
            </a:pPr>
            <a:endParaRPr lang="pl-PL" dirty="0"/>
          </a:p>
          <a:p>
            <a:r>
              <a:rPr lang="pl-PL" dirty="0"/>
              <a:t>Migranci, uchodźcy, </a:t>
            </a:r>
          </a:p>
          <a:p>
            <a:r>
              <a:rPr lang="pl-PL" dirty="0"/>
              <a:t>Osoby niepełnosprawne, </a:t>
            </a:r>
          </a:p>
          <a:p>
            <a:r>
              <a:rPr lang="pl-PL" dirty="0"/>
              <a:t>Mniejszości narodowe, </a:t>
            </a:r>
          </a:p>
          <a:p>
            <a:r>
              <a:rPr lang="pl-PL" dirty="0"/>
              <a:t>Mniejszości religijne i wyznaniowe, </a:t>
            </a:r>
          </a:p>
          <a:p>
            <a:r>
              <a:rPr lang="pl-PL" dirty="0"/>
              <a:t>Osoby o niższym statusie społecznym..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0241BC1-39B7-4BBC-959F-31A301FF25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0"/>
            <a:ext cx="4695725" cy="664403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753496"/>
            <a:ext cx="5256584" cy="2738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Tolerancja- a co to takiego?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pl-PL" dirty="0"/>
              <a:t>Uznawanie i akceptacja indywidualnych różnic między ludźmi.</a:t>
            </a:r>
          </a:p>
          <a:p>
            <a:pPr>
              <a:buNone/>
            </a:pPr>
            <a:endParaRPr lang="x-none"/>
          </a:p>
          <a:p>
            <a:pPr>
              <a:buNone/>
            </a:pPr>
            <a:r>
              <a:rPr lang="pl-PL" dirty="0"/>
              <a:t>Dla nas tolerancja jest w ogólnym znaczeniu otwarte i obiektywne podejście wobec odmiennych od własnych postaw, cech jak i zachowań.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6150" y="1631732"/>
            <a:ext cx="3930650" cy="218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wal 3">
            <a:extLst>
              <a:ext uri="{FF2B5EF4-FFF2-40B4-BE49-F238E27FC236}">
                <a16:creationId xmlns:a16="http://schemas.microsoft.com/office/drawing/2014/main" id="{AAE0BE9B-E78E-4AD9-8A1C-E14721406E9B}"/>
              </a:ext>
            </a:extLst>
          </p:cNvPr>
          <p:cNvSpPr/>
          <p:nvPr/>
        </p:nvSpPr>
        <p:spPr>
          <a:xfrm>
            <a:off x="2984383" y="2120318"/>
            <a:ext cx="3027777" cy="261736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500" dirty="0">
                <a:solidFill>
                  <a:srgbClr val="002060"/>
                </a:solidFill>
              </a:rPr>
              <a:t>Tolerancja </a:t>
            </a:r>
          </a:p>
          <a:p>
            <a:pPr algn="ctr"/>
            <a:r>
              <a:rPr lang="pl-PL" sz="3500" dirty="0">
                <a:solidFill>
                  <a:srgbClr val="002060"/>
                </a:solidFill>
              </a:rPr>
              <a:t>to:</a:t>
            </a:r>
          </a:p>
        </p:txBody>
      </p:sp>
      <p:sp>
        <p:nvSpPr>
          <p:cNvPr id="7" name="Owal 6">
            <a:extLst>
              <a:ext uri="{FF2B5EF4-FFF2-40B4-BE49-F238E27FC236}">
                <a16:creationId xmlns:a16="http://schemas.microsoft.com/office/drawing/2014/main" id="{D23234F6-5E22-4E6B-BA18-65276EA75CAC}"/>
              </a:ext>
            </a:extLst>
          </p:cNvPr>
          <p:cNvSpPr/>
          <p:nvPr/>
        </p:nvSpPr>
        <p:spPr>
          <a:xfrm>
            <a:off x="5876489" y="729837"/>
            <a:ext cx="1421934" cy="119962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Życzliwość</a:t>
            </a:r>
          </a:p>
        </p:txBody>
      </p:sp>
      <p:sp>
        <p:nvSpPr>
          <p:cNvPr id="8" name="Owal 7">
            <a:extLst>
              <a:ext uri="{FF2B5EF4-FFF2-40B4-BE49-F238E27FC236}">
                <a16:creationId xmlns:a16="http://schemas.microsoft.com/office/drawing/2014/main" id="{B760A7EB-A912-489F-A30D-C6DD0F2AF227}"/>
              </a:ext>
            </a:extLst>
          </p:cNvPr>
          <p:cNvSpPr/>
          <p:nvPr/>
        </p:nvSpPr>
        <p:spPr>
          <a:xfrm>
            <a:off x="6770965" y="2588002"/>
            <a:ext cx="1421934" cy="119962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Pomoc</a:t>
            </a:r>
          </a:p>
        </p:txBody>
      </p:sp>
      <p:sp>
        <p:nvSpPr>
          <p:cNvPr id="9" name="Owal 8">
            <a:extLst>
              <a:ext uri="{FF2B5EF4-FFF2-40B4-BE49-F238E27FC236}">
                <a16:creationId xmlns:a16="http://schemas.microsoft.com/office/drawing/2014/main" id="{D0918856-E5BB-4EA4-807E-1955429A637D}"/>
              </a:ext>
            </a:extLst>
          </p:cNvPr>
          <p:cNvSpPr/>
          <p:nvPr/>
        </p:nvSpPr>
        <p:spPr>
          <a:xfrm>
            <a:off x="5876489" y="4760753"/>
            <a:ext cx="1421934" cy="119962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Zrozumienie</a:t>
            </a:r>
          </a:p>
        </p:txBody>
      </p:sp>
      <p:sp>
        <p:nvSpPr>
          <p:cNvPr id="10" name="Owal 9">
            <a:extLst>
              <a:ext uri="{FF2B5EF4-FFF2-40B4-BE49-F238E27FC236}">
                <a16:creationId xmlns:a16="http://schemas.microsoft.com/office/drawing/2014/main" id="{083D3344-B5B5-40C9-90B2-84B79A1A44C2}"/>
              </a:ext>
            </a:extLst>
          </p:cNvPr>
          <p:cNvSpPr/>
          <p:nvPr/>
        </p:nvSpPr>
        <p:spPr>
          <a:xfrm>
            <a:off x="1391524" y="713061"/>
            <a:ext cx="1421934" cy="119962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Otwartość</a:t>
            </a:r>
          </a:p>
        </p:txBody>
      </p:sp>
      <p:sp>
        <p:nvSpPr>
          <p:cNvPr id="11" name="Owal 10">
            <a:extLst>
              <a:ext uri="{FF2B5EF4-FFF2-40B4-BE49-F238E27FC236}">
                <a16:creationId xmlns:a16="http://schemas.microsoft.com/office/drawing/2014/main" id="{38DB4600-EC4E-413E-A0BC-7DCBDF45279C}"/>
              </a:ext>
            </a:extLst>
          </p:cNvPr>
          <p:cNvSpPr/>
          <p:nvPr/>
        </p:nvSpPr>
        <p:spPr>
          <a:xfrm>
            <a:off x="579890" y="2588002"/>
            <a:ext cx="1421934" cy="119962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Wyrozumiałość</a:t>
            </a:r>
          </a:p>
        </p:txBody>
      </p:sp>
      <p:sp>
        <p:nvSpPr>
          <p:cNvPr id="12" name="Owal 11">
            <a:extLst>
              <a:ext uri="{FF2B5EF4-FFF2-40B4-BE49-F238E27FC236}">
                <a16:creationId xmlns:a16="http://schemas.microsoft.com/office/drawing/2014/main" id="{1BC8EF03-7E5B-489F-8D3A-C3F77E0FFEF9}"/>
              </a:ext>
            </a:extLst>
          </p:cNvPr>
          <p:cNvSpPr/>
          <p:nvPr/>
        </p:nvSpPr>
        <p:spPr>
          <a:xfrm>
            <a:off x="1391524" y="4760753"/>
            <a:ext cx="1421934" cy="119962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Szacunek</a:t>
            </a:r>
          </a:p>
        </p:txBody>
      </p:sp>
      <p:sp>
        <p:nvSpPr>
          <p:cNvPr id="13" name="Owal 12">
            <a:extLst>
              <a:ext uri="{FF2B5EF4-FFF2-40B4-BE49-F238E27FC236}">
                <a16:creationId xmlns:a16="http://schemas.microsoft.com/office/drawing/2014/main" id="{6E36CE92-B07F-40DF-AC43-4CE63A1A2AF0}"/>
              </a:ext>
            </a:extLst>
          </p:cNvPr>
          <p:cNvSpPr/>
          <p:nvPr/>
        </p:nvSpPr>
        <p:spPr>
          <a:xfrm>
            <a:off x="3656552" y="113249"/>
            <a:ext cx="1421934" cy="119962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Akceptacja</a:t>
            </a:r>
          </a:p>
        </p:txBody>
      </p:sp>
      <p:sp>
        <p:nvSpPr>
          <p:cNvPr id="14" name="Owal 13">
            <a:extLst>
              <a:ext uri="{FF2B5EF4-FFF2-40B4-BE49-F238E27FC236}">
                <a16:creationId xmlns:a16="http://schemas.microsoft.com/office/drawing/2014/main" id="{315C148E-2E0F-4996-8383-FE8513CF34ED}"/>
              </a:ext>
            </a:extLst>
          </p:cNvPr>
          <p:cNvSpPr/>
          <p:nvPr/>
        </p:nvSpPr>
        <p:spPr>
          <a:xfrm>
            <a:off x="3656552" y="5545125"/>
            <a:ext cx="1421934" cy="119962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rgbClr val="002060"/>
                </a:solidFill>
              </a:rPr>
              <a:t>Dobroć</a:t>
            </a:r>
          </a:p>
        </p:txBody>
      </p:sp>
      <p:sp>
        <p:nvSpPr>
          <p:cNvPr id="15" name="Strzałka: w prawo 14">
            <a:extLst>
              <a:ext uri="{FF2B5EF4-FFF2-40B4-BE49-F238E27FC236}">
                <a16:creationId xmlns:a16="http://schemas.microsoft.com/office/drawing/2014/main" id="{37D58FF4-C013-411F-A47B-4741BAC64A7F}"/>
              </a:ext>
            </a:extLst>
          </p:cNvPr>
          <p:cNvSpPr/>
          <p:nvPr/>
        </p:nvSpPr>
        <p:spPr>
          <a:xfrm>
            <a:off x="6000750" y="2978091"/>
            <a:ext cx="635466" cy="45090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: w prawo 15">
            <a:extLst>
              <a:ext uri="{FF2B5EF4-FFF2-40B4-BE49-F238E27FC236}">
                <a16:creationId xmlns:a16="http://schemas.microsoft.com/office/drawing/2014/main" id="{82F597B5-4B73-40B7-AC58-6641CB11E1C1}"/>
              </a:ext>
            </a:extLst>
          </p:cNvPr>
          <p:cNvSpPr/>
          <p:nvPr/>
        </p:nvSpPr>
        <p:spPr>
          <a:xfrm rot="2374220">
            <a:off x="5739642" y="4176669"/>
            <a:ext cx="635466" cy="45090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Strzałka: w prawo 17">
            <a:extLst>
              <a:ext uri="{FF2B5EF4-FFF2-40B4-BE49-F238E27FC236}">
                <a16:creationId xmlns:a16="http://schemas.microsoft.com/office/drawing/2014/main" id="{E4C4F20A-AF74-4AFC-8E35-C0781DE363B6}"/>
              </a:ext>
            </a:extLst>
          </p:cNvPr>
          <p:cNvSpPr/>
          <p:nvPr/>
        </p:nvSpPr>
        <p:spPr>
          <a:xfrm rot="19299904">
            <a:off x="5387005" y="1764352"/>
            <a:ext cx="635466" cy="45090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Strzałka: w prawo 18">
            <a:extLst>
              <a:ext uri="{FF2B5EF4-FFF2-40B4-BE49-F238E27FC236}">
                <a16:creationId xmlns:a16="http://schemas.microsoft.com/office/drawing/2014/main" id="{0A51E73F-9324-46D2-BA99-52F77AE5C998}"/>
              </a:ext>
            </a:extLst>
          </p:cNvPr>
          <p:cNvSpPr/>
          <p:nvPr/>
        </p:nvSpPr>
        <p:spPr>
          <a:xfrm rot="10800000">
            <a:off x="2175371" y="2978091"/>
            <a:ext cx="635466" cy="45090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Strzałka: w prawo 19">
            <a:extLst>
              <a:ext uri="{FF2B5EF4-FFF2-40B4-BE49-F238E27FC236}">
                <a16:creationId xmlns:a16="http://schemas.microsoft.com/office/drawing/2014/main" id="{DFD43835-2A80-4F29-B057-7008E8E23049}"/>
              </a:ext>
            </a:extLst>
          </p:cNvPr>
          <p:cNvSpPr/>
          <p:nvPr/>
        </p:nvSpPr>
        <p:spPr>
          <a:xfrm rot="16200000">
            <a:off x="4117521" y="1535326"/>
            <a:ext cx="570779" cy="338181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Strzałka: w prawo 20">
            <a:extLst>
              <a:ext uri="{FF2B5EF4-FFF2-40B4-BE49-F238E27FC236}">
                <a16:creationId xmlns:a16="http://schemas.microsoft.com/office/drawing/2014/main" id="{2F4D5CC1-CF0E-4F14-B58D-80F20CC7B87A}"/>
              </a:ext>
            </a:extLst>
          </p:cNvPr>
          <p:cNvSpPr/>
          <p:nvPr/>
        </p:nvSpPr>
        <p:spPr>
          <a:xfrm rot="5400000">
            <a:off x="4117520" y="4984493"/>
            <a:ext cx="570779" cy="338181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Strzałka: w prawo 21">
            <a:extLst>
              <a:ext uri="{FF2B5EF4-FFF2-40B4-BE49-F238E27FC236}">
                <a16:creationId xmlns:a16="http://schemas.microsoft.com/office/drawing/2014/main" id="{B20F8153-A6AF-4F8A-9CC9-77D17F71A305}"/>
              </a:ext>
            </a:extLst>
          </p:cNvPr>
          <p:cNvSpPr/>
          <p:nvPr/>
        </p:nvSpPr>
        <p:spPr>
          <a:xfrm rot="8590351">
            <a:off x="2579878" y="4309308"/>
            <a:ext cx="635466" cy="45090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Strzałka: w prawo 22">
            <a:extLst>
              <a:ext uri="{FF2B5EF4-FFF2-40B4-BE49-F238E27FC236}">
                <a16:creationId xmlns:a16="http://schemas.microsoft.com/office/drawing/2014/main" id="{56A3EE8A-F400-4829-AF6E-E829A80DEA0B}"/>
              </a:ext>
            </a:extLst>
          </p:cNvPr>
          <p:cNvSpPr/>
          <p:nvPr/>
        </p:nvSpPr>
        <p:spPr>
          <a:xfrm rot="13034350">
            <a:off x="2732966" y="1875276"/>
            <a:ext cx="635466" cy="45090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4704793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6FB7C75C-562F-413D-A788-460B77A225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628800"/>
            <a:ext cx="4645471" cy="3816424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01DB1D9B-BC8F-4103-8644-B87D7EB140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962" y="184560"/>
            <a:ext cx="8588229" cy="1426127"/>
          </a:xfrm>
        </p:spPr>
        <p:txBody>
          <a:bodyPr>
            <a:normAutofit fontScale="90000"/>
          </a:bodyPr>
          <a:lstStyle/>
          <a:p>
            <a:r>
              <a:rPr lang="pl-PL" sz="6000" b="1" dirty="0"/>
              <a:t>Tolerancja</a:t>
            </a:r>
            <a:r>
              <a:rPr lang="pl-PL" sz="6000" dirty="0"/>
              <a:t> </a:t>
            </a:r>
            <a:br>
              <a:rPr lang="pl-PL" sz="6000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F6A713B-0481-4E5F-938D-4E9A3AD0F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962" y="1266739"/>
            <a:ext cx="8588229" cy="505856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  <a:t>(od łac. </a:t>
            </a:r>
            <a:r>
              <a:rPr lang="pl-PL" b="1" i="1" dirty="0">
                <a:solidFill>
                  <a:schemeClr val="tx1"/>
                </a:solidFill>
                <a:cs typeface="Arial" panose="020B0604020202020204" pitchFamily="34" charset="0"/>
              </a:rPr>
              <a:t>tolerare</a:t>
            </a:r>
            <a: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  <a:t> = znosić, wytrzymywać) oznacza cierpliwość i wyrozumiałość dla odmienności. Jest poszanowaniem cudzych uczuć, poglądów, upodobań, wierzeń, obyczajów i postępowania choćby były całkowicie odmienne od własnych albo zupełnie </a:t>
            </a:r>
            <a:b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  <a:t>z nimi sprzeczne.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pl-PL" sz="2200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2200" b="1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Tolerancja to przede wszystkim akceptowanie ludzkiej odmienności, a także obiektywne patrzenie na innych. Tolerancyjni ludzie nie oceniają na podstawie odmiennego wyglądu, wyznania czy pochodzenia etnicznego, tylko na podstawie tego, co dana osoba ma do powiedzenia i jak zachowuje się w stosunku do innych ludzi. </a:t>
            </a:r>
            <a:endParaRPr lang="pl-PL" sz="22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2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Jestem tolerancyjny, bo: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Font typeface="Wingdings" pitchFamily="2" charset="2"/>
              <a:buChar char="Ø"/>
            </a:pPr>
            <a:r>
              <a:rPr lang="pl-PL" dirty="0"/>
              <a:t>szanuje religię innych,</a:t>
            </a:r>
          </a:p>
          <a:p>
            <a:pPr marL="0" indent="0" algn="ctr">
              <a:buFont typeface="Wingdings" pitchFamily="2" charset="2"/>
              <a:buChar char="Ø"/>
            </a:pPr>
            <a:r>
              <a:rPr lang="pl-PL" dirty="0"/>
              <a:t>toleruje niektóre wady, </a:t>
            </a:r>
          </a:p>
          <a:p>
            <a:pPr marL="0" indent="0" algn="ctr">
              <a:buFont typeface="Wingdings" pitchFamily="2" charset="2"/>
              <a:buChar char="Ø"/>
            </a:pPr>
            <a:r>
              <a:rPr lang="pl-PL" dirty="0"/>
              <a:t>nie nagaduje kolegów, koleżanek  na innych,  potrafię szanować kogoś pomimo, że go nie lubię.</a:t>
            </a:r>
          </a:p>
          <a:p>
            <a:pPr marL="0" indent="0" algn="ctr">
              <a:buNone/>
            </a:pPr>
            <a:endParaRPr lang="x-none"/>
          </a:p>
          <a:p>
            <a:endParaRPr lang="pl-PL" dirty="0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7DDCCC09-3E54-40ED-8029-D1E4239B3A1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30850" y="1534319"/>
            <a:ext cx="2381250" cy="2381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Wyróżniamy parę przykładów tolerancji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/>
              <a:t>Najczęściej spotykanymi przejawami tolerancji są: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 tolerancja  osób niepełnosprawnych, chorych, 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tolerancja rasowa, 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tolerancja religijna, 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tolerancja kulturowa, 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tolerancja/ szacunek dla osób ubogich. </a:t>
            </a:r>
          </a:p>
          <a:p>
            <a:pPr>
              <a:buFont typeface="Wingdings" pitchFamily="2" charset="2"/>
              <a:buChar char="Ø"/>
            </a:pPr>
            <a:endParaRPr lang="pl-PL" dirty="0"/>
          </a:p>
          <a:p>
            <a:pPr>
              <a:buFont typeface="Wingdings" pitchFamily="2" charset="2"/>
              <a:buChar char="Ø"/>
            </a:pP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Tolerancja dla osób niepełnosprawnych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4849736" cy="438912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dirty="0">
                <a:latin typeface="Arial" panose="020B0604020202020204" pitchFamily="34" charset="0"/>
              </a:rPr>
              <a:t>Niepełnosprawność wiąże się z licznymi przeszkodami w codziennym życiu. To, co dla sprawnych osób jest proste, niepełnosprawnym może sprawiać wiele problemu. Czynności, które trzeba wykonywać codziennie często są dużym wyzwaniem. Jest to codzienna walka ze swoją niepełnosprawnością.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endParaRPr lang="pl-PL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dirty="0">
                <a:latin typeface="Arial" panose="020B0604020202020204" pitchFamily="34" charset="0"/>
              </a:rPr>
              <a:t>Tolerancja dla osób niepełnosprawnych jest niezwykle ważna. Dzięki niej mogą się poczuć pełnoprawnymi obywatelami i wartościowymi ludźmi. </a:t>
            </a:r>
            <a:endParaRPr lang="pl-PL" dirty="0"/>
          </a:p>
          <a:p>
            <a:pPr>
              <a:buNone/>
            </a:pPr>
            <a:endParaRPr lang="pl-P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9" y="1412776"/>
            <a:ext cx="2841094" cy="324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293A01-00D1-45D6-95B4-29413ED9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Arial" panose="020B0604020202020204" pitchFamily="34" charset="0"/>
              </a:rPr>
              <a:t>Tolerancja rasowa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9114B13-D3C3-4D94-BB7E-2D93C0BD25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dirty="0">
                <a:effectLst/>
                <a:latin typeface="Arial" panose="020B0604020202020204" pitchFamily="34" charset="0"/>
              </a:rPr>
              <a:t>Na świecie, żyje wiele ras ludzi. Różnią się oni od siebie wyglądem. Najbardziej zwracamy uwagę na kolor skóry. W dzisiejszym świecie na ulicy w swoim mieście możemy spotkać wiele ludzi, najróżniejszych ras. Dlatego też tolerancja rasowa jest bardzo ważna. </a:t>
            </a:r>
            <a:r>
              <a:rPr lang="pl-PL" dirty="0">
                <a:latin typeface="Arial" panose="020B0604020202020204" pitchFamily="34" charset="0"/>
              </a:rPr>
              <a:t>N</a:t>
            </a:r>
            <a:r>
              <a:rPr lang="pl-PL" dirty="0">
                <a:effectLst/>
                <a:latin typeface="Arial" panose="020B0604020202020204" pitchFamily="34" charset="0"/>
              </a:rPr>
              <a:t>ie wolno nam przejść obojętnie obok niesprawiedliwości i krzywdy innych.</a:t>
            </a: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36AE6CB-B4F2-4F0E-B58F-9CCDFB375A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33056"/>
            <a:ext cx="2614067" cy="2295787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91954B8A-350C-47FB-BD3B-4A2D015BED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772816"/>
            <a:ext cx="1498193" cy="23757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910980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Tolerancja religijna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>
                <a:latin typeface="Arial" panose="020B0604020202020204" pitchFamily="34" charset="0"/>
              </a:rPr>
              <a:t>	W Polsce większość ludzi jest katolikami. Jednak są też ludzie wyznający prawosławie czy protestantyzm. Takich ludzi należy traktować z należytym szacunkiem. </a:t>
            </a:r>
            <a:endParaRPr lang="pl-PL" dirty="0"/>
          </a:p>
        </p:txBody>
      </p:sp>
      <p:pic>
        <p:nvPicPr>
          <p:cNvPr id="6" name="Symbol zastępczy zawartości 5">
            <a:extLst>
              <a:ext uri="{FF2B5EF4-FFF2-40B4-BE49-F238E27FC236}">
                <a16:creationId xmlns:a16="http://schemas.microsoft.com/office/drawing/2014/main" id="{2233754E-D93E-42E0-987A-4DB1964FF71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507" y="2276872"/>
            <a:ext cx="3423832" cy="280831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.4|1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73</TotalTime>
  <Words>480</Words>
  <Application>Microsoft Office PowerPoint</Application>
  <PresentationFormat>Pokaz na ekranie (4:3)</PresentationFormat>
  <Paragraphs>53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Calibri</vt:lpstr>
      <vt:lpstr>Verdana</vt:lpstr>
      <vt:lpstr>Wingdings</vt:lpstr>
      <vt:lpstr>Wingdings 2</vt:lpstr>
      <vt:lpstr>Aspekt</vt:lpstr>
      <vt:lpstr>Międzynarodowy Dzień Tolerancji </vt:lpstr>
      <vt:lpstr>Tolerancja- a co to takiego?</vt:lpstr>
      <vt:lpstr>Prezentacja programu PowerPoint</vt:lpstr>
      <vt:lpstr>Tolerancja  </vt:lpstr>
      <vt:lpstr>Jestem tolerancyjny, bo:</vt:lpstr>
      <vt:lpstr>Wyróżniamy parę przykładów tolerancji</vt:lpstr>
      <vt:lpstr>Tolerancja dla osób niepełnosprawnych</vt:lpstr>
      <vt:lpstr>Tolerancja rasowa</vt:lpstr>
      <vt:lpstr>Tolerancja religijna</vt:lpstr>
      <vt:lpstr>Tolerancja kulturowa:</vt:lpstr>
      <vt:lpstr>Kto jest narażony na brak tolerancji?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Międzynarodowy Dzień Tolerancji </dc:title>
  <dc:creator>Administrator</dc:creator>
  <cp:lastModifiedBy>Marian Dudka</cp:lastModifiedBy>
  <cp:revision>17</cp:revision>
  <dcterms:created xsi:type="dcterms:W3CDTF">2022-11-09T10:29:25Z</dcterms:created>
  <dcterms:modified xsi:type="dcterms:W3CDTF">2022-12-17T19:00:34Z</dcterms:modified>
</cp:coreProperties>
</file>