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69" r:id="rId2"/>
    <p:sldId id="344" r:id="rId3"/>
    <p:sldId id="270" r:id="rId4"/>
    <p:sldId id="271" r:id="rId5"/>
    <p:sldId id="369" r:id="rId6"/>
    <p:sldId id="370" r:id="rId7"/>
    <p:sldId id="371" r:id="rId8"/>
    <p:sldId id="372" r:id="rId9"/>
    <p:sldId id="275" r:id="rId10"/>
    <p:sldId id="373" r:id="rId11"/>
    <p:sldId id="378" r:id="rId12"/>
    <p:sldId id="368" r:id="rId13"/>
    <p:sldId id="375" r:id="rId14"/>
    <p:sldId id="374" r:id="rId15"/>
    <p:sldId id="376" r:id="rId16"/>
    <p:sldId id="377" r:id="rId17"/>
    <p:sldId id="276" r:id="rId18"/>
    <p:sldId id="277" r:id="rId19"/>
    <p:sldId id="278" r:id="rId20"/>
    <p:sldId id="279" r:id="rId21"/>
    <p:sldId id="281" r:id="rId22"/>
    <p:sldId id="282" r:id="rId23"/>
    <p:sldId id="287" r:id="rId24"/>
    <p:sldId id="285" r:id="rId25"/>
    <p:sldId id="288" r:id="rId26"/>
    <p:sldId id="289" r:id="rId27"/>
    <p:sldId id="290" r:id="rId28"/>
    <p:sldId id="291" r:id="rId29"/>
    <p:sldId id="293" r:id="rId30"/>
    <p:sldId id="292" r:id="rId31"/>
    <p:sldId id="294" r:id="rId32"/>
    <p:sldId id="295" r:id="rId33"/>
    <p:sldId id="353" r:id="rId34"/>
    <p:sldId id="354" r:id="rId35"/>
    <p:sldId id="355" r:id="rId36"/>
    <p:sldId id="356" r:id="rId37"/>
    <p:sldId id="357" r:id="rId38"/>
    <p:sldId id="358" r:id="rId39"/>
    <p:sldId id="359" r:id="rId40"/>
    <p:sldId id="360" r:id="rId41"/>
    <p:sldId id="361" r:id="rId42"/>
    <p:sldId id="349" r:id="rId43"/>
    <p:sldId id="379" r:id="rId44"/>
    <p:sldId id="298" r:id="rId45"/>
    <p:sldId id="299" r:id="rId46"/>
    <p:sldId id="300" r:id="rId47"/>
    <p:sldId id="301" r:id="rId48"/>
    <p:sldId id="302" r:id="rId49"/>
    <p:sldId id="303" r:id="rId50"/>
    <p:sldId id="304" r:id="rId51"/>
    <p:sldId id="305" r:id="rId52"/>
    <p:sldId id="306" r:id="rId53"/>
    <p:sldId id="307" r:id="rId54"/>
    <p:sldId id="297" r:id="rId55"/>
    <p:sldId id="351" r:id="rId56"/>
    <p:sldId id="352" r:id="rId57"/>
    <p:sldId id="350" r:id="rId58"/>
    <p:sldId id="364" r:id="rId59"/>
    <p:sldId id="365" r:id="rId60"/>
    <p:sldId id="366" r:id="rId61"/>
    <p:sldId id="367" r:id="rId62"/>
    <p:sldId id="362" r:id="rId63"/>
    <p:sldId id="308" r:id="rId64"/>
    <p:sldId id="309" r:id="rId65"/>
    <p:sldId id="310" r:id="rId66"/>
    <p:sldId id="311" r:id="rId67"/>
    <p:sldId id="312" r:id="rId68"/>
    <p:sldId id="313" r:id="rId69"/>
    <p:sldId id="314"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268" r:id="rId84"/>
    <p:sldId id="257" r:id="rId8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91BB"/>
    <a:srgbClr val="E5865D"/>
    <a:srgbClr val="7FB829"/>
    <a:srgbClr val="46A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1" d="100"/>
          <a:sy n="71"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C3753-DD93-4543-A1B6-EA39CB241C33}" type="datetimeFigureOut">
              <a:rPr lang="pl-PL" smtClean="0"/>
              <a:t>2022-11-15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0F264-6B9B-4F88-ADE7-A012F75489EA}" type="slidenum">
              <a:rPr lang="pl-PL" smtClean="0"/>
              <a:t>‹#›</a:t>
            </a:fld>
            <a:endParaRPr lang="pl-PL"/>
          </a:p>
        </p:txBody>
      </p:sp>
    </p:spTree>
    <p:extLst>
      <p:ext uri="{BB962C8B-B14F-4D97-AF65-F5344CB8AC3E}">
        <p14:creationId xmlns:p14="http://schemas.microsoft.com/office/powerpoint/2010/main" val="208583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11</a:t>
            </a:fld>
            <a:endParaRPr lang="pl-PL">
              <a:solidFill>
                <a:prstClr val="black"/>
              </a:solidFill>
            </a:endParaRPr>
          </a:p>
        </p:txBody>
      </p:sp>
    </p:spTree>
    <p:extLst>
      <p:ext uri="{BB962C8B-B14F-4D97-AF65-F5344CB8AC3E}">
        <p14:creationId xmlns:p14="http://schemas.microsoft.com/office/powerpoint/2010/main" val="3470332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48</a:t>
            </a:fld>
            <a:endParaRPr lang="pl-PL">
              <a:solidFill>
                <a:prstClr val="black"/>
              </a:solidFill>
            </a:endParaRPr>
          </a:p>
        </p:txBody>
      </p:sp>
    </p:spTree>
    <p:extLst>
      <p:ext uri="{BB962C8B-B14F-4D97-AF65-F5344CB8AC3E}">
        <p14:creationId xmlns:p14="http://schemas.microsoft.com/office/powerpoint/2010/main" val="189760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49</a:t>
            </a:fld>
            <a:endParaRPr lang="pl-PL">
              <a:solidFill>
                <a:prstClr val="black"/>
              </a:solidFill>
            </a:endParaRPr>
          </a:p>
        </p:txBody>
      </p:sp>
    </p:spTree>
    <p:extLst>
      <p:ext uri="{BB962C8B-B14F-4D97-AF65-F5344CB8AC3E}">
        <p14:creationId xmlns:p14="http://schemas.microsoft.com/office/powerpoint/2010/main" val="1604723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50</a:t>
            </a:fld>
            <a:endParaRPr lang="pl-PL">
              <a:solidFill>
                <a:prstClr val="black"/>
              </a:solidFill>
            </a:endParaRPr>
          </a:p>
        </p:txBody>
      </p:sp>
    </p:spTree>
    <p:extLst>
      <p:ext uri="{BB962C8B-B14F-4D97-AF65-F5344CB8AC3E}">
        <p14:creationId xmlns:p14="http://schemas.microsoft.com/office/powerpoint/2010/main" val="4101707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53</a:t>
            </a:fld>
            <a:endParaRPr lang="pl-PL">
              <a:solidFill>
                <a:prstClr val="black"/>
              </a:solidFill>
            </a:endParaRPr>
          </a:p>
        </p:txBody>
      </p:sp>
    </p:spTree>
    <p:extLst>
      <p:ext uri="{BB962C8B-B14F-4D97-AF65-F5344CB8AC3E}">
        <p14:creationId xmlns:p14="http://schemas.microsoft.com/office/powerpoint/2010/main" val="2617546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57</a:t>
            </a:fld>
            <a:endParaRPr lang="pl-PL">
              <a:solidFill>
                <a:prstClr val="black"/>
              </a:solidFill>
            </a:endParaRPr>
          </a:p>
        </p:txBody>
      </p:sp>
    </p:spTree>
    <p:extLst>
      <p:ext uri="{BB962C8B-B14F-4D97-AF65-F5344CB8AC3E}">
        <p14:creationId xmlns:p14="http://schemas.microsoft.com/office/powerpoint/2010/main" val="2170278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62</a:t>
            </a:fld>
            <a:endParaRPr lang="pl-PL">
              <a:solidFill>
                <a:prstClr val="black"/>
              </a:solidFill>
            </a:endParaRPr>
          </a:p>
        </p:txBody>
      </p:sp>
    </p:spTree>
    <p:extLst>
      <p:ext uri="{BB962C8B-B14F-4D97-AF65-F5344CB8AC3E}">
        <p14:creationId xmlns:p14="http://schemas.microsoft.com/office/powerpoint/2010/main" val="1144163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67</a:t>
            </a:fld>
            <a:endParaRPr lang="pl-PL">
              <a:solidFill>
                <a:prstClr val="black"/>
              </a:solidFill>
            </a:endParaRPr>
          </a:p>
        </p:txBody>
      </p:sp>
    </p:spTree>
    <p:extLst>
      <p:ext uri="{BB962C8B-B14F-4D97-AF65-F5344CB8AC3E}">
        <p14:creationId xmlns:p14="http://schemas.microsoft.com/office/powerpoint/2010/main" val="685376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ymbol zastępczy obrazu slajdu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smtClean="0"/>
          </a:p>
        </p:txBody>
      </p:sp>
      <p:sp>
        <p:nvSpPr>
          <p:cNvPr id="49155"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11BD39E-CE58-4FDF-9EA7-2AB69FA63700}" type="slidenum">
              <a:rPr lang="pl-PL" altLang="pl-PL">
                <a:solidFill>
                  <a:prstClr val="black"/>
                </a:solidFill>
              </a:rPr>
              <a:pPr/>
              <a:t>82</a:t>
            </a:fld>
            <a:endParaRPr lang="pl-PL" altLang="pl-PL">
              <a:solidFill>
                <a:prstClr val="black"/>
              </a:solidFill>
            </a:endParaRPr>
          </a:p>
        </p:txBody>
      </p:sp>
    </p:spTree>
    <p:extLst>
      <p:ext uri="{BB962C8B-B14F-4D97-AF65-F5344CB8AC3E}">
        <p14:creationId xmlns:p14="http://schemas.microsoft.com/office/powerpoint/2010/main" val="248746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17</a:t>
            </a:fld>
            <a:endParaRPr lang="pl-PL">
              <a:solidFill>
                <a:prstClr val="black"/>
              </a:solidFill>
            </a:endParaRPr>
          </a:p>
        </p:txBody>
      </p:sp>
    </p:spTree>
    <p:extLst>
      <p:ext uri="{BB962C8B-B14F-4D97-AF65-F5344CB8AC3E}">
        <p14:creationId xmlns:p14="http://schemas.microsoft.com/office/powerpoint/2010/main" val="2436586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23</a:t>
            </a:fld>
            <a:endParaRPr lang="pl-PL">
              <a:solidFill>
                <a:prstClr val="black"/>
              </a:solidFill>
            </a:endParaRPr>
          </a:p>
        </p:txBody>
      </p:sp>
    </p:spTree>
    <p:extLst>
      <p:ext uri="{BB962C8B-B14F-4D97-AF65-F5344CB8AC3E}">
        <p14:creationId xmlns:p14="http://schemas.microsoft.com/office/powerpoint/2010/main" val="125271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24</a:t>
            </a:fld>
            <a:endParaRPr lang="pl-PL">
              <a:solidFill>
                <a:prstClr val="black"/>
              </a:solidFill>
            </a:endParaRPr>
          </a:p>
        </p:txBody>
      </p:sp>
    </p:spTree>
    <p:extLst>
      <p:ext uri="{BB962C8B-B14F-4D97-AF65-F5344CB8AC3E}">
        <p14:creationId xmlns:p14="http://schemas.microsoft.com/office/powerpoint/2010/main" val="404481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28</a:t>
            </a:fld>
            <a:endParaRPr lang="pl-PL">
              <a:solidFill>
                <a:prstClr val="black"/>
              </a:solidFill>
            </a:endParaRPr>
          </a:p>
        </p:txBody>
      </p:sp>
    </p:spTree>
    <p:extLst>
      <p:ext uri="{BB962C8B-B14F-4D97-AF65-F5344CB8AC3E}">
        <p14:creationId xmlns:p14="http://schemas.microsoft.com/office/powerpoint/2010/main" val="2369826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33</a:t>
            </a:fld>
            <a:endParaRPr lang="pl-PL">
              <a:solidFill>
                <a:prstClr val="black"/>
              </a:solidFill>
            </a:endParaRPr>
          </a:p>
        </p:txBody>
      </p:sp>
    </p:spTree>
    <p:extLst>
      <p:ext uri="{BB962C8B-B14F-4D97-AF65-F5344CB8AC3E}">
        <p14:creationId xmlns:p14="http://schemas.microsoft.com/office/powerpoint/2010/main" val="152003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42</a:t>
            </a:fld>
            <a:endParaRPr lang="pl-PL">
              <a:solidFill>
                <a:prstClr val="black"/>
              </a:solidFill>
            </a:endParaRPr>
          </a:p>
        </p:txBody>
      </p:sp>
    </p:spTree>
    <p:extLst>
      <p:ext uri="{BB962C8B-B14F-4D97-AF65-F5344CB8AC3E}">
        <p14:creationId xmlns:p14="http://schemas.microsoft.com/office/powerpoint/2010/main" val="1964319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46</a:t>
            </a:fld>
            <a:endParaRPr lang="pl-PL">
              <a:solidFill>
                <a:prstClr val="black"/>
              </a:solidFill>
            </a:endParaRPr>
          </a:p>
        </p:txBody>
      </p:sp>
    </p:spTree>
    <p:extLst>
      <p:ext uri="{BB962C8B-B14F-4D97-AF65-F5344CB8AC3E}">
        <p14:creationId xmlns:p14="http://schemas.microsoft.com/office/powerpoint/2010/main" val="945229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1BBBCD0-E4C0-4626-BA40-780DF946F5AD}" type="slidenum">
              <a:rPr lang="pl-PL" smtClean="0">
                <a:solidFill>
                  <a:prstClr val="black"/>
                </a:solidFill>
              </a:rPr>
              <a:pPr/>
              <a:t>47</a:t>
            </a:fld>
            <a:endParaRPr lang="pl-PL">
              <a:solidFill>
                <a:prstClr val="black"/>
              </a:solidFill>
            </a:endParaRPr>
          </a:p>
        </p:txBody>
      </p:sp>
    </p:spTree>
    <p:extLst>
      <p:ext uri="{BB962C8B-B14F-4D97-AF65-F5344CB8AC3E}">
        <p14:creationId xmlns:p14="http://schemas.microsoft.com/office/powerpoint/2010/main" val="212590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030BC53-4EEB-40DA-948B-513D29C20633}"/>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 xmlns:a16="http://schemas.microsoft.com/office/drawing/2014/main" id="{E61CA566-3BDC-48FF-A607-AB1EB3E3C1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 xmlns:a16="http://schemas.microsoft.com/office/drawing/2014/main" id="{B9D42695-44A4-4C7B-B1E4-D3DB7039D50E}"/>
              </a:ext>
            </a:extLst>
          </p:cNvPr>
          <p:cNvSpPr>
            <a:spLocks noGrp="1"/>
          </p:cNvSpPr>
          <p:nvPr>
            <p:ph type="dt" sz="half" idx="10"/>
          </p:nvPr>
        </p:nvSpPr>
        <p:spPr/>
        <p:txBody>
          <a:bodyPr/>
          <a:lstStyle/>
          <a:p>
            <a:fld id="{77F66CD7-2369-4DB9-B538-0BB39D8F2E5A}" type="datetimeFigureOut">
              <a:rPr lang="pl-PL" smtClean="0"/>
              <a:t>2022-11-15</a:t>
            </a:fld>
            <a:endParaRPr lang="pl-PL"/>
          </a:p>
        </p:txBody>
      </p:sp>
      <p:sp>
        <p:nvSpPr>
          <p:cNvPr id="5" name="Symbol zastępczy stopki 4">
            <a:extLst>
              <a:ext uri="{FF2B5EF4-FFF2-40B4-BE49-F238E27FC236}">
                <a16:creationId xmlns="" xmlns:a16="http://schemas.microsoft.com/office/drawing/2014/main" id="{4F0D1D9B-40E2-43FD-8FC8-CA41CC0C8DC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91FC9954-C4FA-4EFF-B2F7-57E570E2159F}"/>
              </a:ext>
            </a:extLst>
          </p:cNvPr>
          <p:cNvSpPr>
            <a:spLocks noGrp="1"/>
          </p:cNvSpPr>
          <p:nvPr>
            <p:ph type="sldNum" sz="quarter" idx="12"/>
          </p:nvPr>
        </p:nvSpPr>
        <p:spPr/>
        <p:txBody>
          <a:bodyPr/>
          <a:lstStyle/>
          <a:p>
            <a:fld id="{D81F30A7-5295-4C58-BB0D-E32ACE7E5E92}" type="slidenum">
              <a:rPr lang="pl-PL" smtClean="0"/>
              <a:t>‹#›</a:t>
            </a:fld>
            <a:endParaRPr lang="pl-PL"/>
          </a:p>
        </p:txBody>
      </p:sp>
    </p:spTree>
    <p:extLst>
      <p:ext uri="{BB962C8B-B14F-4D97-AF65-F5344CB8AC3E}">
        <p14:creationId xmlns:p14="http://schemas.microsoft.com/office/powerpoint/2010/main" val="1867776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E8A6CE5-9EEC-4F5B-A6D7-D64BC28993C8}"/>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 xmlns:a16="http://schemas.microsoft.com/office/drawing/2014/main" id="{30FB932B-F3D4-4E9A-81AD-7FD66125C822}"/>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417FD39F-921A-4542-8ED7-D5DB410FBBC9}"/>
              </a:ext>
            </a:extLst>
          </p:cNvPr>
          <p:cNvSpPr>
            <a:spLocks noGrp="1"/>
          </p:cNvSpPr>
          <p:nvPr>
            <p:ph type="dt" sz="half" idx="10"/>
          </p:nvPr>
        </p:nvSpPr>
        <p:spPr/>
        <p:txBody>
          <a:bodyPr/>
          <a:lstStyle/>
          <a:p>
            <a:fld id="{77F66CD7-2369-4DB9-B538-0BB39D8F2E5A}" type="datetimeFigureOut">
              <a:rPr lang="pl-PL" smtClean="0"/>
              <a:t>2022-11-15</a:t>
            </a:fld>
            <a:endParaRPr lang="pl-PL"/>
          </a:p>
        </p:txBody>
      </p:sp>
      <p:sp>
        <p:nvSpPr>
          <p:cNvPr id="5" name="Symbol zastępczy stopki 4">
            <a:extLst>
              <a:ext uri="{FF2B5EF4-FFF2-40B4-BE49-F238E27FC236}">
                <a16:creationId xmlns="" xmlns:a16="http://schemas.microsoft.com/office/drawing/2014/main" id="{54FD3796-76D0-40FE-A39F-89249113AFE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005E1528-EFB0-4BCE-AB8B-DB7039CFEE65}"/>
              </a:ext>
            </a:extLst>
          </p:cNvPr>
          <p:cNvSpPr>
            <a:spLocks noGrp="1"/>
          </p:cNvSpPr>
          <p:nvPr>
            <p:ph type="sldNum" sz="quarter" idx="12"/>
          </p:nvPr>
        </p:nvSpPr>
        <p:spPr/>
        <p:txBody>
          <a:bodyPr/>
          <a:lstStyle/>
          <a:p>
            <a:fld id="{D81F30A7-5295-4C58-BB0D-E32ACE7E5E92}" type="slidenum">
              <a:rPr lang="pl-PL" smtClean="0"/>
              <a:t>‹#›</a:t>
            </a:fld>
            <a:endParaRPr lang="pl-PL"/>
          </a:p>
        </p:txBody>
      </p:sp>
    </p:spTree>
    <p:extLst>
      <p:ext uri="{BB962C8B-B14F-4D97-AF65-F5344CB8AC3E}">
        <p14:creationId xmlns:p14="http://schemas.microsoft.com/office/powerpoint/2010/main" val="241411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A12D5497-E355-49B7-AC9C-7F88F2CB4C47}"/>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 xmlns:a16="http://schemas.microsoft.com/office/drawing/2014/main" id="{8CFF6F9B-47BA-4F07-B5E3-7C4867662AE6}"/>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4DB5A415-E433-4F99-B2EB-6ADCE6B81A42}"/>
              </a:ext>
            </a:extLst>
          </p:cNvPr>
          <p:cNvSpPr>
            <a:spLocks noGrp="1"/>
          </p:cNvSpPr>
          <p:nvPr>
            <p:ph type="dt" sz="half" idx="10"/>
          </p:nvPr>
        </p:nvSpPr>
        <p:spPr/>
        <p:txBody>
          <a:bodyPr/>
          <a:lstStyle/>
          <a:p>
            <a:fld id="{77F66CD7-2369-4DB9-B538-0BB39D8F2E5A}" type="datetimeFigureOut">
              <a:rPr lang="pl-PL" smtClean="0"/>
              <a:t>2022-11-15</a:t>
            </a:fld>
            <a:endParaRPr lang="pl-PL"/>
          </a:p>
        </p:txBody>
      </p:sp>
      <p:sp>
        <p:nvSpPr>
          <p:cNvPr id="5" name="Symbol zastępczy stopki 4">
            <a:extLst>
              <a:ext uri="{FF2B5EF4-FFF2-40B4-BE49-F238E27FC236}">
                <a16:creationId xmlns="" xmlns:a16="http://schemas.microsoft.com/office/drawing/2014/main" id="{2E670A7B-3095-4685-BC03-14DBCE7108F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4658822B-2685-45AE-AA1D-D45774B23CF2}"/>
              </a:ext>
            </a:extLst>
          </p:cNvPr>
          <p:cNvSpPr>
            <a:spLocks noGrp="1"/>
          </p:cNvSpPr>
          <p:nvPr>
            <p:ph type="sldNum" sz="quarter" idx="12"/>
          </p:nvPr>
        </p:nvSpPr>
        <p:spPr/>
        <p:txBody>
          <a:bodyPr/>
          <a:lstStyle/>
          <a:p>
            <a:fld id="{D81F30A7-5295-4C58-BB0D-E32ACE7E5E92}" type="slidenum">
              <a:rPr lang="pl-PL" smtClean="0"/>
              <a:t>‹#›</a:t>
            </a:fld>
            <a:endParaRPr lang="pl-PL"/>
          </a:p>
        </p:txBody>
      </p:sp>
    </p:spTree>
    <p:extLst>
      <p:ext uri="{BB962C8B-B14F-4D97-AF65-F5344CB8AC3E}">
        <p14:creationId xmlns:p14="http://schemas.microsoft.com/office/powerpoint/2010/main" val="1212072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20339" y="708866"/>
            <a:ext cx="10951320" cy="507928"/>
          </a:xfrm>
        </p:spPr>
        <p:txBody>
          <a:bodyPr lIns="0" tIns="0" rIns="0" bIns="0"/>
          <a:lstStyle>
            <a:lvl1pPr>
              <a:defRPr sz="3299" b="0" i="0">
                <a:solidFill>
                  <a:schemeClr val="tx1"/>
                </a:solidFill>
                <a:latin typeface="Open Sans Light"/>
                <a:cs typeface="Open Sans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11/15/2022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400" b="0" i="0">
                <a:solidFill>
                  <a:schemeClr val="tx1"/>
                </a:solidFill>
                <a:latin typeface="Open Sans Light"/>
                <a:cs typeface="Open Sans Light"/>
              </a:defRPr>
            </a:lvl1pPr>
          </a:lstStyle>
          <a:p>
            <a:pPr marL="127603">
              <a:spcBef>
                <a:spcPts val="195"/>
              </a:spcBef>
            </a:pPr>
            <a:fld id="{81D60167-4931-47E6-BA6A-407CBD079E47}" type="slidenum">
              <a:rPr lang="pl-PL" smtClean="0">
                <a:solidFill>
                  <a:prstClr val="black"/>
                </a:solidFill>
              </a:rPr>
              <a:pPr marL="127603">
                <a:spcBef>
                  <a:spcPts val="195"/>
                </a:spcBef>
              </a:pPr>
              <a:t>‹#›</a:t>
            </a:fld>
            <a:r>
              <a:rPr lang="pl-PL" smtClean="0">
                <a:solidFill>
                  <a:prstClr val="black"/>
                </a:solidFill>
              </a:rPr>
              <a:t> /</a:t>
            </a:r>
            <a:r>
              <a:rPr lang="pl-PL" spc="-100" smtClean="0">
                <a:solidFill>
                  <a:prstClr val="black"/>
                </a:solidFill>
              </a:rPr>
              <a:t> </a:t>
            </a:r>
            <a:r>
              <a:rPr lang="pl-PL" spc="-30" smtClean="0">
                <a:solidFill>
                  <a:prstClr val="black"/>
                </a:solidFill>
              </a:rPr>
              <a:t>24</a:t>
            </a:r>
            <a:endParaRPr lang="pl-PL" spc="-30" dirty="0">
              <a:solidFill>
                <a:prstClr val="black"/>
              </a:solidFill>
            </a:endParaRPr>
          </a:p>
        </p:txBody>
      </p:sp>
    </p:spTree>
    <p:extLst>
      <p:ext uri="{BB962C8B-B14F-4D97-AF65-F5344CB8AC3E}">
        <p14:creationId xmlns:p14="http://schemas.microsoft.com/office/powerpoint/2010/main" val="1551847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11/15/2022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400" b="0" i="0">
                <a:solidFill>
                  <a:schemeClr val="tx1"/>
                </a:solidFill>
                <a:latin typeface="Open Sans Light"/>
                <a:cs typeface="Open Sans Light"/>
              </a:defRPr>
            </a:lvl1pPr>
          </a:lstStyle>
          <a:p>
            <a:pPr marL="127603">
              <a:spcBef>
                <a:spcPts val="195"/>
              </a:spcBef>
            </a:pPr>
            <a:fld id="{81D60167-4931-47E6-BA6A-407CBD079E47}" type="slidenum">
              <a:rPr lang="pl-PL" smtClean="0">
                <a:solidFill>
                  <a:prstClr val="black"/>
                </a:solidFill>
              </a:rPr>
              <a:pPr marL="127603">
                <a:spcBef>
                  <a:spcPts val="195"/>
                </a:spcBef>
              </a:pPr>
              <a:t>‹#›</a:t>
            </a:fld>
            <a:r>
              <a:rPr lang="pl-PL" smtClean="0">
                <a:solidFill>
                  <a:prstClr val="black"/>
                </a:solidFill>
              </a:rPr>
              <a:t> /</a:t>
            </a:r>
            <a:r>
              <a:rPr lang="pl-PL" spc="-100" smtClean="0">
                <a:solidFill>
                  <a:prstClr val="black"/>
                </a:solidFill>
              </a:rPr>
              <a:t> </a:t>
            </a:r>
            <a:r>
              <a:rPr lang="pl-PL" spc="-30" smtClean="0">
                <a:solidFill>
                  <a:prstClr val="black"/>
                </a:solidFill>
              </a:rPr>
              <a:t>24</a:t>
            </a:r>
            <a:endParaRPr lang="pl-PL" spc="-30" dirty="0">
              <a:solidFill>
                <a:prstClr val="black"/>
              </a:solidFill>
            </a:endParaRPr>
          </a:p>
        </p:txBody>
      </p:sp>
    </p:spTree>
    <p:extLst>
      <p:ext uri="{BB962C8B-B14F-4D97-AF65-F5344CB8AC3E}">
        <p14:creationId xmlns:p14="http://schemas.microsoft.com/office/powerpoint/2010/main" val="531538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EA6AE9E-E7A8-4A84-B374-51709673BE1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DE5972C8-F6DC-40C5-A66D-89F7CB2D47C0}"/>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6AEAA495-1366-47F5-8C6F-418AEDBB9CFD}"/>
              </a:ext>
            </a:extLst>
          </p:cNvPr>
          <p:cNvSpPr>
            <a:spLocks noGrp="1"/>
          </p:cNvSpPr>
          <p:nvPr>
            <p:ph type="dt" sz="half" idx="10"/>
          </p:nvPr>
        </p:nvSpPr>
        <p:spPr/>
        <p:txBody>
          <a:bodyPr/>
          <a:lstStyle/>
          <a:p>
            <a:fld id="{77F66CD7-2369-4DB9-B538-0BB39D8F2E5A}" type="datetimeFigureOut">
              <a:rPr lang="pl-PL" smtClean="0"/>
              <a:t>2022-11-15</a:t>
            </a:fld>
            <a:endParaRPr lang="pl-PL"/>
          </a:p>
        </p:txBody>
      </p:sp>
      <p:sp>
        <p:nvSpPr>
          <p:cNvPr id="5" name="Symbol zastępczy stopki 4">
            <a:extLst>
              <a:ext uri="{FF2B5EF4-FFF2-40B4-BE49-F238E27FC236}">
                <a16:creationId xmlns="" xmlns:a16="http://schemas.microsoft.com/office/drawing/2014/main" id="{846087C5-C760-44A9-88D1-537E7946082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4C963996-2BE4-48A1-80BE-B5271AD8738E}"/>
              </a:ext>
            </a:extLst>
          </p:cNvPr>
          <p:cNvSpPr>
            <a:spLocks noGrp="1"/>
          </p:cNvSpPr>
          <p:nvPr>
            <p:ph type="sldNum" sz="quarter" idx="12"/>
          </p:nvPr>
        </p:nvSpPr>
        <p:spPr/>
        <p:txBody>
          <a:bodyPr/>
          <a:lstStyle/>
          <a:p>
            <a:fld id="{D81F30A7-5295-4C58-BB0D-E32ACE7E5E92}" type="slidenum">
              <a:rPr lang="pl-PL" smtClean="0"/>
              <a:t>‹#›</a:t>
            </a:fld>
            <a:endParaRPr lang="pl-PL"/>
          </a:p>
        </p:txBody>
      </p:sp>
    </p:spTree>
    <p:extLst>
      <p:ext uri="{BB962C8B-B14F-4D97-AF65-F5344CB8AC3E}">
        <p14:creationId xmlns:p14="http://schemas.microsoft.com/office/powerpoint/2010/main" val="770601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14A5DC8-9F11-42B9-ABFF-6DF53E820529}"/>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 xmlns:a16="http://schemas.microsoft.com/office/drawing/2014/main" id="{8CB1DBE5-C327-4F7D-AAC9-CDCF04DB0E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 xmlns:a16="http://schemas.microsoft.com/office/drawing/2014/main" id="{E69F728D-8E41-400D-A108-CE0F9E2BE492}"/>
              </a:ext>
            </a:extLst>
          </p:cNvPr>
          <p:cNvSpPr>
            <a:spLocks noGrp="1"/>
          </p:cNvSpPr>
          <p:nvPr>
            <p:ph type="dt" sz="half" idx="10"/>
          </p:nvPr>
        </p:nvSpPr>
        <p:spPr/>
        <p:txBody>
          <a:bodyPr/>
          <a:lstStyle/>
          <a:p>
            <a:fld id="{77F66CD7-2369-4DB9-B538-0BB39D8F2E5A}" type="datetimeFigureOut">
              <a:rPr lang="pl-PL" smtClean="0"/>
              <a:t>2022-11-15</a:t>
            </a:fld>
            <a:endParaRPr lang="pl-PL"/>
          </a:p>
        </p:txBody>
      </p:sp>
      <p:sp>
        <p:nvSpPr>
          <p:cNvPr id="5" name="Symbol zastępczy stopki 4">
            <a:extLst>
              <a:ext uri="{FF2B5EF4-FFF2-40B4-BE49-F238E27FC236}">
                <a16:creationId xmlns="" xmlns:a16="http://schemas.microsoft.com/office/drawing/2014/main" id="{A2C2EB57-B113-473D-8ADB-56EB9974F09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47710817-9338-4041-A9F9-FEBFCCF72D7C}"/>
              </a:ext>
            </a:extLst>
          </p:cNvPr>
          <p:cNvSpPr>
            <a:spLocks noGrp="1"/>
          </p:cNvSpPr>
          <p:nvPr>
            <p:ph type="sldNum" sz="quarter" idx="12"/>
          </p:nvPr>
        </p:nvSpPr>
        <p:spPr/>
        <p:txBody>
          <a:bodyPr/>
          <a:lstStyle/>
          <a:p>
            <a:fld id="{D81F30A7-5295-4C58-BB0D-E32ACE7E5E92}" type="slidenum">
              <a:rPr lang="pl-PL" smtClean="0"/>
              <a:t>‹#›</a:t>
            </a:fld>
            <a:endParaRPr lang="pl-PL"/>
          </a:p>
        </p:txBody>
      </p:sp>
    </p:spTree>
    <p:extLst>
      <p:ext uri="{BB962C8B-B14F-4D97-AF65-F5344CB8AC3E}">
        <p14:creationId xmlns:p14="http://schemas.microsoft.com/office/powerpoint/2010/main" val="380121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E89094B-880D-4736-8269-AB9B8A66642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B298275C-4C70-4E40-ADE4-88B9F81C57F2}"/>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 xmlns:a16="http://schemas.microsoft.com/office/drawing/2014/main" id="{BFB30344-5A3D-4954-A935-9CC16E165289}"/>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 xmlns:a16="http://schemas.microsoft.com/office/drawing/2014/main" id="{9865F2EB-BBA7-49F9-8E82-F690FB2E916B}"/>
              </a:ext>
            </a:extLst>
          </p:cNvPr>
          <p:cNvSpPr>
            <a:spLocks noGrp="1"/>
          </p:cNvSpPr>
          <p:nvPr>
            <p:ph type="dt" sz="half" idx="10"/>
          </p:nvPr>
        </p:nvSpPr>
        <p:spPr/>
        <p:txBody>
          <a:bodyPr/>
          <a:lstStyle/>
          <a:p>
            <a:fld id="{77F66CD7-2369-4DB9-B538-0BB39D8F2E5A}" type="datetimeFigureOut">
              <a:rPr lang="pl-PL" smtClean="0"/>
              <a:t>2022-11-15</a:t>
            </a:fld>
            <a:endParaRPr lang="pl-PL"/>
          </a:p>
        </p:txBody>
      </p:sp>
      <p:sp>
        <p:nvSpPr>
          <p:cNvPr id="6" name="Symbol zastępczy stopki 5">
            <a:extLst>
              <a:ext uri="{FF2B5EF4-FFF2-40B4-BE49-F238E27FC236}">
                <a16:creationId xmlns="" xmlns:a16="http://schemas.microsoft.com/office/drawing/2014/main" id="{AF030D97-D766-4A31-B82E-FC34673FE73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7BCD1AFE-3F58-48E9-A0FD-5AED20167FA3}"/>
              </a:ext>
            </a:extLst>
          </p:cNvPr>
          <p:cNvSpPr>
            <a:spLocks noGrp="1"/>
          </p:cNvSpPr>
          <p:nvPr>
            <p:ph type="sldNum" sz="quarter" idx="12"/>
          </p:nvPr>
        </p:nvSpPr>
        <p:spPr/>
        <p:txBody>
          <a:bodyPr/>
          <a:lstStyle/>
          <a:p>
            <a:fld id="{D81F30A7-5295-4C58-BB0D-E32ACE7E5E92}" type="slidenum">
              <a:rPr lang="pl-PL" smtClean="0"/>
              <a:t>‹#›</a:t>
            </a:fld>
            <a:endParaRPr lang="pl-PL"/>
          </a:p>
        </p:txBody>
      </p:sp>
    </p:spTree>
    <p:extLst>
      <p:ext uri="{BB962C8B-B14F-4D97-AF65-F5344CB8AC3E}">
        <p14:creationId xmlns:p14="http://schemas.microsoft.com/office/powerpoint/2010/main" val="3445129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39FA5C1-0666-4F0A-944C-8E2268C832BD}"/>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 xmlns:a16="http://schemas.microsoft.com/office/drawing/2014/main" id="{12521E4D-90BC-4CF2-9E2C-CD0CCE42DC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A9834203-2AF1-458C-9FFA-5242178B6BE6}"/>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758A695B-9329-441A-B788-7B8EEA9C6A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AE144A75-9204-45CB-87A9-1D5101A84648}"/>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92C05D91-20A6-4643-8DA4-A1C5E18F3F6D}"/>
              </a:ext>
            </a:extLst>
          </p:cNvPr>
          <p:cNvSpPr>
            <a:spLocks noGrp="1"/>
          </p:cNvSpPr>
          <p:nvPr>
            <p:ph type="dt" sz="half" idx="10"/>
          </p:nvPr>
        </p:nvSpPr>
        <p:spPr/>
        <p:txBody>
          <a:bodyPr/>
          <a:lstStyle/>
          <a:p>
            <a:fld id="{77F66CD7-2369-4DB9-B538-0BB39D8F2E5A}" type="datetimeFigureOut">
              <a:rPr lang="pl-PL" smtClean="0"/>
              <a:t>2022-11-15</a:t>
            </a:fld>
            <a:endParaRPr lang="pl-PL"/>
          </a:p>
        </p:txBody>
      </p:sp>
      <p:sp>
        <p:nvSpPr>
          <p:cNvPr id="8" name="Symbol zastępczy stopki 7">
            <a:extLst>
              <a:ext uri="{FF2B5EF4-FFF2-40B4-BE49-F238E27FC236}">
                <a16:creationId xmlns="" xmlns:a16="http://schemas.microsoft.com/office/drawing/2014/main" id="{FDF2CA1F-82B7-4C32-8FCD-81BD24E270BD}"/>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 xmlns:a16="http://schemas.microsoft.com/office/drawing/2014/main" id="{8F2A388E-7DA5-442F-895C-1D909AE40718}"/>
              </a:ext>
            </a:extLst>
          </p:cNvPr>
          <p:cNvSpPr>
            <a:spLocks noGrp="1"/>
          </p:cNvSpPr>
          <p:nvPr>
            <p:ph type="sldNum" sz="quarter" idx="12"/>
          </p:nvPr>
        </p:nvSpPr>
        <p:spPr/>
        <p:txBody>
          <a:bodyPr/>
          <a:lstStyle/>
          <a:p>
            <a:fld id="{D81F30A7-5295-4C58-BB0D-E32ACE7E5E92}" type="slidenum">
              <a:rPr lang="pl-PL" smtClean="0"/>
              <a:t>‹#›</a:t>
            </a:fld>
            <a:endParaRPr lang="pl-PL"/>
          </a:p>
        </p:txBody>
      </p:sp>
    </p:spTree>
    <p:extLst>
      <p:ext uri="{BB962C8B-B14F-4D97-AF65-F5344CB8AC3E}">
        <p14:creationId xmlns:p14="http://schemas.microsoft.com/office/powerpoint/2010/main" val="2461106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3E04613-D7A5-4C60-AD77-55DCE87251C3}"/>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 xmlns:a16="http://schemas.microsoft.com/office/drawing/2014/main" id="{5B7822A8-E952-4C29-826B-A91435A76EA2}"/>
              </a:ext>
            </a:extLst>
          </p:cNvPr>
          <p:cNvSpPr>
            <a:spLocks noGrp="1"/>
          </p:cNvSpPr>
          <p:nvPr>
            <p:ph type="dt" sz="half" idx="10"/>
          </p:nvPr>
        </p:nvSpPr>
        <p:spPr/>
        <p:txBody>
          <a:bodyPr/>
          <a:lstStyle/>
          <a:p>
            <a:fld id="{77F66CD7-2369-4DB9-B538-0BB39D8F2E5A}" type="datetimeFigureOut">
              <a:rPr lang="pl-PL" smtClean="0"/>
              <a:t>2022-11-15</a:t>
            </a:fld>
            <a:endParaRPr lang="pl-PL"/>
          </a:p>
        </p:txBody>
      </p:sp>
      <p:sp>
        <p:nvSpPr>
          <p:cNvPr id="4" name="Symbol zastępczy stopki 3">
            <a:extLst>
              <a:ext uri="{FF2B5EF4-FFF2-40B4-BE49-F238E27FC236}">
                <a16:creationId xmlns="" xmlns:a16="http://schemas.microsoft.com/office/drawing/2014/main" id="{63A86F8A-EA1A-4431-9DF6-8FB36E14421C}"/>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 xmlns:a16="http://schemas.microsoft.com/office/drawing/2014/main" id="{206AD4ED-CE7B-4875-927F-C1EADFDD0DE5}"/>
              </a:ext>
            </a:extLst>
          </p:cNvPr>
          <p:cNvSpPr>
            <a:spLocks noGrp="1"/>
          </p:cNvSpPr>
          <p:nvPr>
            <p:ph type="sldNum" sz="quarter" idx="12"/>
          </p:nvPr>
        </p:nvSpPr>
        <p:spPr/>
        <p:txBody>
          <a:bodyPr/>
          <a:lstStyle/>
          <a:p>
            <a:fld id="{D81F30A7-5295-4C58-BB0D-E32ACE7E5E92}" type="slidenum">
              <a:rPr lang="pl-PL" smtClean="0"/>
              <a:t>‹#›</a:t>
            </a:fld>
            <a:endParaRPr lang="pl-PL"/>
          </a:p>
        </p:txBody>
      </p:sp>
    </p:spTree>
    <p:extLst>
      <p:ext uri="{BB962C8B-B14F-4D97-AF65-F5344CB8AC3E}">
        <p14:creationId xmlns:p14="http://schemas.microsoft.com/office/powerpoint/2010/main" val="392290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535DF817-3EBC-4F67-827B-DDECFB791624}"/>
              </a:ext>
            </a:extLst>
          </p:cNvPr>
          <p:cNvSpPr>
            <a:spLocks noGrp="1"/>
          </p:cNvSpPr>
          <p:nvPr>
            <p:ph type="dt" sz="half" idx="10"/>
          </p:nvPr>
        </p:nvSpPr>
        <p:spPr/>
        <p:txBody>
          <a:bodyPr/>
          <a:lstStyle/>
          <a:p>
            <a:fld id="{77F66CD7-2369-4DB9-B538-0BB39D8F2E5A}" type="datetimeFigureOut">
              <a:rPr lang="pl-PL" smtClean="0"/>
              <a:t>2022-11-15</a:t>
            </a:fld>
            <a:endParaRPr lang="pl-PL"/>
          </a:p>
        </p:txBody>
      </p:sp>
      <p:sp>
        <p:nvSpPr>
          <p:cNvPr id="3" name="Symbol zastępczy stopki 2">
            <a:extLst>
              <a:ext uri="{FF2B5EF4-FFF2-40B4-BE49-F238E27FC236}">
                <a16:creationId xmlns="" xmlns:a16="http://schemas.microsoft.com/office/drawing/2014/main" id="{401F878F-75A7-4F0C-BFA9-0F6DC1080BA6}"/>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 xmlns:a16="http://schemas.microsoft.com/office/drawing/2014/main" id="{358446C6-1A65-432C-8448-D4A08D4498B0}"/>
              </a:ext>
            </a:extLst>
          </p:cNvPr>
          <p:cNvSpPr>
            <a:spLocks noGrp="1"/>
          </p:cNvSpPr>
          <p:nvPr>
            <p:ph type="sldNum" sz="quarter" idx="12"/>
          </p:nvPr>
        </p:nvSpPr>
        <p:spPr/>
        <p:txBody>
          <a:bodyPr/>
          <a:lstStyle/>
          <a:p>
            <a:fld id="{D81F30A7-5295-4C58-BB0D-E32ACE7E5E92}" type="slidenum">
              <a:rPr lang="pl-PL" smtClean="0"/>
              <a:t>‹#›</a:t>
            </a:fld>
            <a:endParaRPr lang="pl-PL"/>
          </a:p>
        </p:txBody>
      </p:sp>
    </p:spTree>
    <p:extLst>
      <p:ext uri="{BB962C8B-B14F-4D97-AF65-F5344CB8AC3E}">
        <p14:creationId xmlns:p14="http://schemas.microsoft.com/office/powerpoint/2010/main" val="1445072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3192D8D-EA43-493E-8B3E-1C367A6BC2B8}"/>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 xmlns:a16="http://schemas.microsoft.com/office/drawing/2014/main" id="{7A2D5649-BAB9-402F-AB92-B96C36485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FAA40786-63DB-45E2-A575-C9571E1ADE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FC978470-B56D-455B-AB2B-51CD566A7E18}"/>
              </a:ext>
            </a:extLst>
          </p:cNvPr>
          <p:cNvSpPr>
            <a:spLocks noGrp="1"/>
          </p:cNvSpPr>
          <p:nvPr>
            <p:ph type="dt" sz="half" idx="10"/>
          </p:nvPr>
        </p:nvSpPr>
        <p:spPr/>
        <p:txBody>
          <a:bodyPr/>
          <a:lstStyle/>
          <a:p>
            <a:fld id="{77F66CD7-2369-4DB9-B538-0BB39D8F2E5A}" type="datetimeFigureOut">
              <a:rPr lang="pl-PL" smtClean="0"/>
              <a:t>2022-11-15</a:t>
            </a:fld>
            <a:endParaRPr lang="pl-PL"/>
          </a:p>
        </p:txBody>
      </p:sp>
      <p:sp>
        <p:nvSpPr>
          <p:cNvPr id="6" name="Symbol zastępczy stopki 5">
            <a:extLst>
              <a:ext uri="{FF2B5EF4-FFF2-40B4-BE49-F238E27FC236}">
                <a16:creationId xmlns="" xmlns:a16="http://schemas.microsoft.com/office/drawing/2014/main" id="{97D476E8-B192-4DBF-B0CD-ECB8F818C08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BED67561-8448-4D0B-BA4A-3F735590F18D}"/>
              </a:ext>
            </a:extLst>
          </p:cNvPr>
          <p:cNvSpPr>
            <a:spLocks noGrp="1"/>
          </p:cNvSpPr>
          <p:nvPr>
            <p:ph type="sldNum" sz="quarter" idx="12"/>
          </p:nvPr>
        </p:nvSpPr>
        <p:spPr/>
        <p:txBody>
          <a:bodyPr/>
          <a:lstStyle/>
          <a:p>
            <a:fld id="{D81F30A7-5295-4C58-BB0D-E32ACE7E5E92}" type="slidenum">
              <a:rPr lang="pl-PL" smtClean="0"/>
              <a:t>‹#›</a:t>
            </a:fld>
            <a:endParaRPr lang="pl-PL"/>
          </a:p>
        </p:txBody>
      </p:sp>
    </p:spTree>
    <p:extLst>
      <p:ext uri="{BB962C8B-B14F-4D97-AF65-F5344CB8AC3E}">
        <p14:creationId xmlns:p14="http://schemas.microsoft.com/office/powerpoint/2010/main" val="1357425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70CBE71-7E6D-40BE-844C-D7A7D426C05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 xmlns:a16="http://schemas.microsoft.com/office/drawing/2014/main" id="{4D97C948-DE59-4869-B1EB-CA7AA04E1C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 xmlns:a16="http://schemas.microsoft.com/office/drawing/2014/main" id="{549607DF-6AB1-4311-9E24-A102CB4A0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274D8201-499C-4575-827F-8765C43F8799}"/>
              </a:ext>
            </a:extLst>
          </p:cNvPr>
          <p:cNvSpPr>
            <a:spLocks noGrp="1"/>
          </p:cNvSpPr>
          <p:nvPr>
            <p:ph type="dt" sz="half" idx="10"/>
          </p:nvPr>
        </p:nvSpPr>
        <p:spPr/>
        <p:txBody>
          <a:bodyPr/>
          <a:lstStyle/>
          <a:p>
            <a:fld id="{77F66CD7-2369-4DB9-B538-0BB39D8F2E5A}" type="datetimeFigureOut">
              <a:rPr lang="pl-PL" smtClean="0"/>
              <a:t>2022-11-15</a:t>
            </a:fld>
            <a:endParaRPr lang="pl-PL"/>
          </a:p>
        </p:txBody>
      </p:sp>
      <p:sp>
        <p:nvSpPr>
          <p:cNvPr id="6" name="Symbol zastępczy stopki 5">
            <a:extLst>
              <a:ext uri="{FF2B5EF4-FFF2-40B4-BE49-F238E27FC236}">
                <a16:creationId xmlns="" xmlns:a16="http://schemas.microsoft.com/office/drawing/2014/main" id="{C4F7AFA1-4D10-4D01-8EF8-1D83A81CF7F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63700E20-D2BC-43C1-B446-B608760FF810}"/>
              </a:ext>
            </a:extLst>
          </p:cNvPr>
          <p:cNvSpPr>
            <a:spLocks noGrp="1"/>
          </p:cNvSpPr>
          <p:nvPr>
            <p:ph type="sldNum" sz="quarter" idx="12"/>
          </p:nvPr>
        </p:nvSpPr>
        <p:spPr/>
        <p:txBody>
          <a:bodyPr/>
          <a:lstStyle/>
          <a:p>
            <a:fld id="{D81F30A7-5295-4C58-BB0D-E32ACE7E5E92}" type="slidenum">
              <a:rPr lang="pl-PL" smtClean="0"/>
              <a:t>‹#›</a:t>
            </a:fld>
            <a:endParaRPr lang="pl-PL"/>
          </a:p>
        </p:txBody>
      </p:sp>
    </p:spTree>
    <p:extLst>
      <p:ext uri="{BB962C8B-B14F-4D97-AF65-F5344CB8AC3E}">
        <p14:creationId xmlns:p14="http://schemas.microsoft.com/office/powerpoint/2010/main" val="2037144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 xmlns:a16="http://schemas.microsoft.com/office/drawing/2014/main" id="{CF61DF87-ECC9-4C1F-AF6B-BA70DB93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 xmlns:a16="http://schemas.microsoft.com/office/drawing/2014/main" id="{1BF74A35-174B-46B6-AEEB-171A21B4B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86BCA222-1BB0-4708-A8CD-6997E0E1BA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66CD7-2369-4DB9-B538-0BB39D8F2E5A}" type="datetimeFigureOut">
              <a:rPr lang="pl-PL" smtClean="0"/>
              <a:t>2022-11-15</a:t>
            </a:fld>
            <a:endParaRPr lang="pl-PL"/>
          </a:p>
        </p:txBody>
      </p:sp>
      <p:sp>
        <p:nvSpPr>
          <p:cNvPr id="5" name="Symbol zastępczy stopki 4">
            <a:extLst>
              <a:ext uri="{FF2B5EF4-FFF2-40B4-BE49-F238E27FC236}">
                <a16:creationId xmlns="" xmlns:a16="http://schemas.microsoft.com/office/drawing/2014/main" id="{0746FCF5-152D-4ECF-973B-40EA04B8F9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 xmlns:a16="http://schemas.microsoft.com/office/drawing/2014/main" id="{0D6EDF39-6C39-4B49-B146-E2A89A2C6F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1F30A7-5295-4C58-BB0D-E32ACE7E5E92}" type="slidenum">
              <a:rPr lang="pl-PL" smtClean="0"/>
              <a:t>‹#›</a:t>
            </a:fld>
            <a:endParaRPr lang="pl-PL"/>
          </a:p>
        </p:txBody>
      </p:sp>
    </p:spTree>
    <p:extLst>
      <p:ext uri="{BB962C8B-B14F-4D97-AF65-F5344CB8AC3E}">
        <p14:creationId xmlns:p14="http://schemas.microsoft.com/office/powerpoint/2010/main" val="4026637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aderewski.lublin.pl/edukacja-i-inspiracje/pl/flipped-clasroom-czyli-tajemnice-odwroconej-lekcji#.Xq_ZeJ4zbIU"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hyperlink" Target="http://www.bc.ore.edu.pl/Content/897/T416_Lekcja" TargetMode="External"/><Relationship Id="rId4" Type="http://schemas.openxmlformats.org/officeDocument/2006/relationships/hyperlink" Target="https://www.wszpwn.com.pl/wydarzenie/metoda-odwroconej-klasy-nowy-sposob-na-lekcje,417.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ebquest-metoda.blogspot.com/search/label/1.Czym%20jest%20WebQuest?" TargetMode="External"/><Relationship Id="rId2" Type="http://schemas.openxmlformats.org/officeDocument/2006/relationships/hyperlink" Target="https://doradca.oeiizk.waw.pl/wqlista.htm" TargetMode="External"/><Relationship Id="rId1" Type="http://schemas.openxmlformats.org/officeDocument/2006/relationships/slideLayout" Target="../slideLayouts/slideLayout2.xml"/><Relationship Id="rId4" Type="http://schemas.openxmlformats.org/officeDocument/2006/relationships/hyperlink" Target="http://ii.uwb.edu.pl/generato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67430" y="3027993"/>
            <a:ext cx="210611" cy="73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4255" tIns="52127" rIns="104255" bIns="52127" numCol="1" anchor="ctr" anchorCtr="0" compatLnSpc="1">
            <a:prstTxWarp prst="textNoShape">
              <a:avLst/>
            </a:prstTxWarp>
            <a:spAutoFit/>
          </a:bodyPr>
          <a:lstStyle/>
          <a:p>
            <a:pPr defTabSz="1042507" eaLnBrk="0" fontAlgn="base" hangingPunct="0">
              <a:spcBef>
                <a:spcPct val="0"/>
              </a:spcBef>
              <a:spcAft>
                <a:spcPct val="0"/>
              </a:spcAft>
            </a:pPr>
            <a:r>
              <a:rPr lang="pl-PL" altLang="pl-PL" sz="2052">
                <a:solidFill>
                  <a:prstClr val="black"/>
                </a:solidFill>
                <a:latin typeface="Arial" panose="020B0604020202020204" pitchFamily="34" charset="0"/>
              </a:rPr>
              <a:t/>
            </a:r>
            <a:br>
              <a:rPr lang="pl-PL" altLang="pl-PL" sz="2052">
                <a:solidFill>
                  <a:prstClr val="black"/>
                </a:solidFill>
                <a:latin typeface="Arial" panose="020B0604020202020204" pitchFamily="34" charset="0"/>
              </a:rPr>
            </a:br>
            <a:endParaRPr lang="pl-PL" altLang="pl-PL" sz="2052">
              <a:solidFill>
                <a:prstClr val="black"/>
              </a:solidFill>
              <a:latin typeface="Arial" panose="020B0604020202020204" pitchFamily="34" charset="0"/>
            </a:endParaRPr>
          </a:p>
        </p:txBody>
      </p:sp>
      <p:pic>
        <p:nvPicPr>
          <p:cNvPr id="6" name="Obraz 5"/>
          <p:cNvPicPr>
            <a:picLocks noChangeAspect="1"/>
          </p:cNvPicPr>
          <p:nvPr/>
        </p:nvPicPr>
        <p:blipFill>
          <a:blip r:embed="rId2"/>
          <a:stretch>
            <a:fillRect/>
          </a:stretch>
        </p:blipFill>
        <p:spPr>
          <a:xfrm>
            <a:off x="0" y="-401"/>
            <a:ext cx="12192000" cy="6858001"/>
          </a:xfrm>
          <a:prstGeom prst="rect">
            <a:avLst/>
          </a:prstGeom>
        </p:spPr>
      </p:pic>
    </p:spTree>
    <p:extLst>
      <p:ext uri="{BB962C8B-B14F-4D97-AF65-F5344CB8AC3E}">
        <p14:creationId xmlns:p14="http://schemas.microsoft.com/office/powerpoint/2010/main" val="4082718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4167" y="791147"/>
            <a:ext cx="9141586" cy="443070"/>
          </a:xfrm>
          <a:prstGeom prst="rect">
            <a:avLst/>
          </a:prstGeom>
        </p:spPr>
        <p:txBody>
          <a:bodyPr vert="horz" wrap="square" lIns="0" tIns="0" rIns="0" bIns="0" rtlCol="0" anchor="ctr">
            <a:spAutoFit/>
          </a:bodyPr>
          <a:lstStyle/>
          <a:p>
            <a:pPr algn="ctr" rtl="0">
              <a:spcBef>
                <a:spcPct val="0"/>
              </a:spcBef>
            </a:pPr>
            <a:r>
              <a:rPr lang="pl-PL" sz="3199" b="1" dirty="0">
                <a:solidFill>
                  <a:srgbClr val="002060"/>
                </a:solidFill>
                <a:latin typeface="Calibri" panose="020F0502020204030204" pitchFamily="34" charset="0"/>
                <a:ea typeface="+mn-ea"/>
                <a:cs typeface="+mn-cs"/>
              </a:rPr>
              <a:t>PODZIAŁ  POKOLEŃ</a:t>
            </a:r>
          </a:p>
        </p:txBody>
      </p:sp>
      <p:sp>
        <p:nvSpPr>
          <p:cNvPr id="5" name="object 4"/>
          <p:cNvSpPr/>
          <p:nvPr/>
        </p:nvSpPr>
        <p:spPr>
          <a:xfrm>
            <a:off x="3171079" y="1604545"/>
            <a:ext cx="5817264" cy="2912251"/>
          </a:xfrm>
          <a:custGeom>
            <a:avLst/>
            <a:gdLst/>
            <a:ahLst/>
            <a:cxnLst/>
            <a:rect l="l" t="t" r="r" b="b"/>
            <a:pathLst>
              <a:path w="5967730" h="2987675">
                <a:moveTo>
                  <a:pt x="0" y="2987522"/>
                </a:moveTo>
                <a:lnTo>
                  <a:pt x="5967260" y="2987522"/>
                </a:lnTo>
                <a:lnTo>
                  <a:pt x="5967260" y="0"/>
                </a:lnTo>
                <a:lnTo>
                  <a:pt x="0" y="0"/>
                </a:lnTo>
                <a:lnTo>
                  <a:pt x="0" y="2987522"/>
                </a:lnTo>
                <a:close/>
              </a:path>
            </a:pathLst>
          </a:custGeom>
          <a:solidFill>
            <a:srgbClr val="B2C0CA"/>
          </a:solidFill>
          <a:effectLst>
            <a:outerShdw blurRad="76200" dir="13500000" sy="23000" kx="1200000" algn="br" rotWithShape="0">
              <a:prstClr val="black">
                <a:alpha val="20000"/>
              </a:prstClr>
            </a:outerShdw>
          </a:effectLst>
        </p:spPr>
        <p:txBody>
          <a:bodyPr lIns="0" tIns="0" rIns="0" bIns="0"/>
          <a:lstStyle/>
          <a:p>
            <a:pPr>
              <a:defRPr/>
            </a:pPr>
            <a:endParaRPr sz="1755">
              <a:solidFill>
                <a:prstClr val="black"/>
              </a:solidFill>
            </a:endParaRPr>
          </a:p>
        </p:txBody>
      </p:sp>
      <p:sp>
        <p:nvSpPr>
          <p:cNvPr id="6" name="object 5"/>
          <p:cNvSpPr/>
          <p:nvPr/>
        </p:nvSpPr>
        <p:spPr>
          <a:xfrm>
            <a:off x="6943069" y="2040748"/>
            <a:ext cx="1764726" cy="2072423"/>
          </a:xfrm>
          <a:prstGeom prst="rect">
            <a:avLst/>
          </a:prstGeom>
          <a:blipFill>
            <a:blip r:embed="rId2" cstate="print"/>
            <a:stretch>
              <a:fillRect/>
            </a:stretch>
          </a:blipFill>
        </p:spPr>
        <p:txBody>
          <a:bodyPr lIns="0" tIns="0" rIns="0" bIns="0"/>
          <a:lstStyle/>
          <a:p>
            <a:pPr>
              <a:defRPr/>
            </a:pPr>
            <a:endParaRPr sz="1755">
              <a:solidFill>
                <a:prstClr val="black"/>
              </a:solidFill>
            </a:endParaRPr>
          </a:p>
        </p:txBody>
      </p:sp>
      <p:sp>
        <p:nvSpPr>
          <p:cNvPr id="7" name="object 6"/>
          <p:cNvSpPr/>
          <p:nvPr/>
        </p:nvSpPr>
        <p:spPr>
          <a:xfrm>
            <a:off x="3444384" y="1792782"/>
            <a:ext cx="3417235" cy="2307719"/>
          </a:xfrm>
          <a:prstGeom prst="rect">
            <a:avLst/>
          </a:prstGeom>
          <a:blipFill>
            <a:blip r:embed="rId3" cstate="print"/>
            <a:stretch>
              <a:fillRect/>
            </a:stretch>
          </a:blipFill>
        </p:spPr>
        <p:txBody>
          <a:bodyPr lIns="0" tIns="0" rIns="0" bIns="0"/>
          <a:lstStyle/>
          <a:p>
            <a:pPr>
              <a:defRPr/>
            </a:pPr>
            <a:endParaRPr sz="1755">
              <a:solidFill>
                <a:prstClr val="black"/>
              </a:solidFill>
            </a:endParaRPr>
          </a:p>
        </p:txBody>
      </p:sp>
      <p:sp>
        <p:nvSpPr>
          <p:cNvPr id="8" name="object 7"/>
          <p:cNvSpPr/>
          <p:nvPr/>
        </p:nvSpPr>
        <p:spPr>
          <a:xfrm>
            <a:off x="3603663" y="4225390"/>
            <a:ext cx="76019" cy="95928"/>
          </a:xfrm>
          <a:custGeom>
            <a:avLst/>
            <a:gdLst/>
            <a:ahLst/>
            <a:cxnLst/>
            <a:rect l="l" t="t" r="r" b="b"/>
            <a:pathLst>
              <a:path w="78105" h="98425">
                <a:moveTo>
                  <a:pt x="41973" y="0"/>
                </a:moveTo>
                <a:lnTo>
                  <a:pt x="35623" y="0"/>
                </a:lnTo>
                <a:lnTo>
                  <a:pt x="0" y="98005"/>
                </a:lnTo>
                <a:lnTo>
                  <a:pt x="5803" y="98005"/>
                </a:lnTo>
                <a:lnTo>
                  <a:pt x="17818" y="64731"/>
                </a:lnTo>
                <a:lnTo>
                  <a:pt x="65494" y="64731"/>
                </a:lnTo>
                <a:lnTo>
                  <a:pt x="63385" y="58927"/>
                </a:lnTo>
                <a:lnTo>
                  <a:pt x="20027" y="58927"/>
                </a:lnTo>
                <a:lnTo>
                  <a:pt x="38798" y="7175"/>
                </a:lnTo>
                <a:lnTo>
                  <a:pt x="44580" y="7175"/>
                </a:lnTo>
                <a:lnTo>
                  <a:pt x="41973" y="0"/>
                </a:lnTo>
                <a:close/>
              </a:path>
              <a:path w="78105" h="98425">
                <a:moveTo>
                  <a:pt x="65494" y="64731"/>
                </a:moveTo>
                <a:lnTo>
                  <a:pt x="59651" y="64731"/>
                </a:lnTo>
                <a:lnTo>
                  <a:pt x="71793" y="98005"/>
                </a:lnTo>
                <a:lnTo>
                  <a:pt x="77584" y="98005"/>
                </a:lnTo>
                <a:lnTo>
                  <a:pt x="65494" y="64731"/>
                </a:lnTo>
                <a:close/>
              </a:path>
              <a:path w="78105" h="98425">
                <a:moveTo>
                  <a:pt x="44580" y="7175"/>
                </a:moveTo>
                <a:lnTo>
                  <a:pt x="38798" y="7175"/>
                </a:lnTo>
                <a:lnTo>
                  <a:pt x="57569" y="58927"/>
                </a:lnTo>
                <a:lnTo>
                  <a:pt x="63385" y="58927"/>
                </a:lnTo>
                <a:lnTo>
                  <a:pt x="44580" y="7175"/>
                </a:lnTo>
                <a:close/>
              </a:path>
            </a:pathLst>
          </a:custGeom>
          <a:solidFill>
            <a:srgbClr val="FFFFFF"/>
          </a:solidFill>
        </p:spPr>
        <p:txBody>
          <a:bodyPr lIns="0" tIns="0" rIns="0" bIns="0"/>
          <a:lstStyle/>
          <a:p>
            <a:pPr>
              <a:defRPr/>
            </a:pPr>
            <a:endParaRPr sz="1755">
              <a:solidFill>
                <a:prstClr val="black"/>
              </a:solidFill>
            </a:endParaRPr>
          </a:p>
        </p:txBody>
      </p:sp>
      <p:sp>
        <p:nvSpPr>
          <p:cNvPr id="9" name="object 8"/>
          <p:cNvSpPr/>
          <p:nvPr/>
        </p:nvSpPr>
        <p:spPr>
          <a:xfrm>
            <a:off x="3683301" y="4223580"/>
            <a:ext cx="65159" cy="99549"/>
          </a:xfrm>
          <a:custGeom>
            <a:avLst/>
            <a:gdLst/>
            <a:ahLst/>
            <a:cxnLst/>
            <a:rect l="l" t="t" r="r" b="b"/>
            <a:pathLst>
              <a:path w="66039" h="100329">
                <a:moveTo>
                  <a:pt x="38878" y="0"/>
                </a:moveTo>
                <a:lnTo>
                  <a:pt x="3084" y="24694"/>
                </a:lnTo>
                <a:lnTo>
                  <a:pt x="0" y="58940"/>
                </a:lnTo>
                <a:lnTo>
                  <a:pt x="3242" y="78094"/>
                </a:lnTo>
                <a:lnTo>
                  <a:pt x="11979" y="90844"/>
                </a:lnTo>
                <a:lnTo>
                  <a:pt x="24470" y="97825"/>
                </a:lnTo>
                <a:lnTo>
                  <a:pt x="39017" y="99949"/>
                </a:lnTo>
                <a:lnTo>
                  <a:pt x="46003" y="99543"/>
                </a:lnTo>
                <a:lnTo>
                  <a:pt x="52933" y="98383"/>
                </a:lnTo>
                <a:lnTo>
                  <a:pt x="59602" y="96552"/>
                </a:lnTo>
                <a:lnTo>
                  <a:pt x="65802" y="94132"/>
                </a:lnTo>
                <a:lnTo>
                  <a:pt x="39017" y="94132"/>
                </a:lnTo>
                <a:lnTo>
                  <a:pt x="26781" y="92302"/>
                </a:lnTo>
                <a:lnTo>
                  <a:pt x="16281" y="86318"/>
                </a:lnTo>
                <a:lnTo>
                  <a:pt x="8939" y="75444"/>
                </a:lnTo>
                <a:lnTo>
                  <a:pt x="6175" y="58940"/>
                </a:lnTo>
                <a:lnTo>
                  <a:pt x="6175" y="45123"/>
                </a:lnTo>
                <a:lnTo>
                  <a:pt x="8589" y="27629"/>
                </a:lnTo>
                <a:lnTo>
                  <a:pt x="15348" y="15370"/>
                </a:lnTo>
                <a:lnTo>
                  <a:pt x="25731" y="8154"/>
                </a:lnTo>
                <a:lnTo>
                  <a:pt x="39017" y="5791"/>
                </a:lnTo>
                <a:lnTo>
                  <a:pt x="63514" y="5791"/>
                </a:lnTo>
                <a:lnTo>
                  <a:pt x="57534" y="3370"/>
                </a:lnTo>
                <a:lnTo>
                  <a:pt x="51216" y="1512"/>
                </a:lnTo>
                <a:lnTo>
                  <a:pt x="44974" y="381"/>
                </a:lnTo>
                <a:lnTo>
                  <a:pt x="38878" y="0"/>
                </a:lnTo>
                <a:close/>
              </a:path>
              <a:path w="66039" h="100329">
                <a:moveTo>
                  <a:pt x="62068" y="48869"/>
                </a:moveTo>
                <a:lnTo>
                  <a:pt x="38751" y="48869"/>
                </a:lnTo>
                <a:lnTo>
                  <a:pt x="38751" y="54660"/>
                </a:lnTo>
                <a:lnTo>
                  <a:pt x="57940" y="54660"/>
                </a:lnTo>
                <a:lnTo>
                  <a:pt x="59591" y="55905"/>
                </a:lnTo>
                <a:lnTo>
                  <a:pt x="59591" y="90398"/>
                </a:lnTo>
                <a:lnTo>
                  <a:pt x="53508" y="92760"/>
                </a:lnTo>
                <a:lnTo>
                  <a:pt x="46053" y="94132"/>
                </a:lnTo>
                <a:lnTo>
                  <a:pt x="65802" y="94132"/>
                </a:lnTo>
                <a:lnTo>
                  <a:pt x="65802" y="52044"/>
                </a:lnTo>
                <a:lnTo>
                  <a:pt x="62068" y="48869"/>
                </a:lnTo>
                <a:close/>
              </a:path>
              <a:path w="66039" h="100329">
                <a:moveTo>
                  <a:pt x="63514" y="5791"/>
                </a:moveTo>
                <a:lnTo>
                  <a:pt x="46193" y="5791"/>
                </a:lnTo>
                <a:lnTo>
                  <a:pt x="54207" y="7594"/>
                </a:lnTo>
                <a:lnTo>
                  <a:pt x="62474" y="11455"/>
                </a:lnTo>
                <a:lnTo>
                  <a:pt x="63859" y="5930"/>
                </a:lnTo>
                <a:lnTo>
                  <a:pt x="63514" y="5791"/>
                </a:lnTo>
                <a:close/>
              </a:path>
            </a:pathLst>
          </a:custGeom>
          <a:solidFill>
            <a:srgbClr val="FFFFFF"/>
          </a:solidFill>
        </p:spPr>
        <p:txBody>
          <a:bodyPr lIns="0" tIns="0" rIns="0" bIns="0"/>
          <a:lstStyle/>
          <a:p>
            <a:pPr>
              <a:defRPr/>
            </a:pPr>
            <a:endParaRPr sz="1755">
              <a:solidFill>
                <a:prstClr val="black"/>
              </a:solidFill>
            </a:endParaRPr>
          </a:p>
        </p:txBody>
      </p:sp>
      <p:sp>
        <p:nvSpPr>
          <p:cNvPr id="10" name="object 9"/>
          <p:cNvSpPr/>
          <p:nvPr/>
        </p:nvSpPr>
        <p:spPr>
          <a:xfrm>
            <a:off x="3764751" y="4225390"/>
            <a:ext cx="54299" cy="95928"/>
          </a:xfrm>
          <a:custGeom>
            <a:avLst/>
            <a:gdLst/>
            <a:ahLst/>
            <a:cxnLst/>
            <a:rect l="l" t="t" r="r" b="b"/>
            <a:pathLst>
              <a:path w="56514" h="98425">
                <a:moveTo>
                  <a:pt x="53975" y="0"/>
                </a:moveTo>
                <a:lnTo>
                  <a:pt x="0" y="0"/>
                </a:lnTo>
                <a:lnTo>
                  <a:pt x="0" y="98005"/>
                </a:lnTo>
                <a:lnTo>
                  <a:pt x="55905" y="98005"/>
                </a:lnTo>
                <a:lnTo>
                  <a:pt x="55905" y="92202"/>
                </a:lnTo>
                <a:lnTo>
                  <a:pt x="6210" y="92202"/>
                </a:lnTo>
                <a:lnTo>
                  <a:pt x="6210" y="51765"/>
                </a:lnTo>
                <a:lnTo>
                  <a:pt x="48031" y="51765"/>
                </a:lnTo>
                <a:lnTo>
                  <a:pt x="48031" y="45961"/>
                </a:lnTo>
                <a:lnTo>
                  <a:pt x="6210" y="45961"/>
                </a:lnTo>
                <a:lnTo>
                  <a:pt x="6210" y="5791"/>
                </a:lnTo>
                <a:lnTo>
                  <a:pt x="53975" y="5791"/>
                </a:lnTo>
                <a:lnTo>
                  <a:pt x="53975" y="0"/>
                </a:lnTo>
                <a:close/>
              </a:path>
            </a:pathLst>
          </a:custGeom>
          <a:solidFill>
            <a:srgbClr val="FFFFFF"/>
          </a:solidFill>
        </p:spPr>
        <p:txBody>
          <a:bodyPr lIns="0" tIns="0" rIns="0" bIns="0"/>
          <a:lstStyle/>
          <a:p>
            <a:pPr>
              <a:defRPr/>
            </a:pPr>
            <a:endParaRPr sz="1755">
              <a:solidFill>
                <a:prstClr val="black"/>
              </a:solidFill>
            </a:endParaRPr>
          </a:p>
        </p:txBody>
      </p:sp>
      <p:sp>
        <p:nvSpPr>
          <p:cNvPr id="11" name="object 10"/>
          <p:cNvSpPr/>
          <p:nvPr/>
        </p:nvSpPr>
        <p:spPr>
          <a:xfrm>
            <a:off x="3956608" y="4225390"/>
            <a:ext cx="59729" cy="95928"/>
          </a:xfrm>
          <a:custGeom>
            <a:avLst/>
            <a:gdLst/>
            <a:ahLst/>
            <a:cxnLst/>
            <a:rect l="l" t="t" r="r" b="b"/>
            <a:pathLst>
              <a:path w="60960" h="98425">
                <a:moveTo>
                  <a:pt x="60591" y="0"/>
                </a:moveTo>
                <a:lnTo>
                  <a:pt x="0" y="0"/>
                </a:lnTo>
                <a:lnTo>
                  <a:pt x="0" y="5791"/>
                </a:lnTo>
                <a:lnTo>
                  <a:pt x="53962" y="5791"/>
                </a:lnTo>
                <a:lnTo>
                  <a:pt x="11315" y="98005"/>
                </a:lnTo>
                <a:lnTo>
                  <a:pt x="17932" y="98005"/>
                </a:lnTo>
                <a:lnTo>
                  <a:pt x="60591" y="5791"/>
                </a:lnTo>
                <a:lnTo>
                  <a:pt x="60591" y="0"/>
                </a:lnTo>
                <a:close/>
              </a:path>
            </a:pathLst>
          </a:custGeom>
          <a:solidFill>
            <a:srgbClr val="FFFFFF"/>
          </a:solidFill>
        </p:spPr>
        <p:txBody>
          <a:bodyPr lIns="0" tIns="0" rIns="0" bIns="0"/>
          <a:lstStyle/>
          <a:p>
            <a:pPr>
              <a:defRPr/>
            </a:pPr>
            <a:endParaRPr sz="1755">
              <a:solidFill>
                <a:prstClr val="black"/>
              </a:solidFill>
            </a:endParaRPr>
          </a:p>
        </p:txBody>
      </p:sp>
      <p:sp>
        <p:nvSpPr>
          <p:cNvPr id="12" name="object 11"/>
          <p:cNvSpPr/>
          <p:nvPr/>
        </p:nvSpPr>
        <p:spPr>
          <a:xfrm>
            <a:off x="4036247" y="4225390"/>
            <a:ext cx="48869" cy="95928"/>
          </a:xfrm>
          <a:custGeom>
            <a:avLst/>
            <a:gdLst/>
            <a:ahLst/>
            <a:cxnLst/>
            <a:rect l="l" t="t" r="r" b="b"/>
            <a:pathLst>
              <a:path w="50164" h="98425">
                <a:moveTo>
                  <a:pt x="49822" y="92202"/>
                </a:moveTo>
                <a:lnTo>
                  <a:pt x="7721" y="92202"/>
                </a:lnTo>
                <a:lnTo>
                  <a:pt x="7721" y="98005"/>
                </a:lnTo>
                <a:lnTo>
                  <a:pt x="49822" y="98005"/>
                </a:lnTo>
                <a:lnTo>
                  <a:pt x="49822" y="92202"/>
                </a:lnTo>
                <a:close/>
              </a:path>
              <a:path w="50164" h="98425">
                <a:moveTo>
                  <a:pt x="31877" y="7721"/>
                </a:moveTo>
                <a:lnTo>
                  <a:pt x="25666" y="7721"/>
                </a:lnTo>
                <a:lnTo>
                  <a:pt x="25666" y="92202"/>
                </a:lnTo>
                <a:lnTo>
                  <a:pt x="31877" y="92202"/>
                </a:lnTo>
                <a:lnTo>
                  <a:pt x="31877" y="7721"/>
                </a:lnTo>
                <a:close/>
              </a:path>
              <a:path w="50164" h="98425">
                <a:moveTo>
                  <a:pt x="31877" y="0"/>
                </a:moveTo>
                <a:lnTo>
                  <a:pt x="25666" y="0"/>
                </a:lnTo>
                <a:lnTo>
                  <a:pt x="0" y="22771"/>
                </a:lnTo>
                <a:lnTo>
                  <a:pt x="3581" y="27609"/>
                </a:lnTo>
                <a:lnTo>
                  <a:pt x="25666" y="7721"/>
                </a:lnTo>
                <a:lnTo>
                  <a:pt x="31877" y="7721"/>
                </a:lnTo>
                <a:lnTo>
                  <a:pt x="31877" y="0"/>
                </a:lnTo>
                <a:close/>
              </a:path>
            </a:pathLst>
          </a:custGeom>
          <a:solidFill>
            <a:srgbClr val="FFFFFF"/>
          </a:solidFill>
        </p:spPr>
        <p:txBody>
          <a:bodyPr lIns="0" tIns="0" rIns="0" bIns="0"/>
          <a:lstStyle/>
          <a:p>
            <a:pPr>
              <a:defRPr/>
            </a:pPr>
            <a:endParaRPr sz="1755">
              <a:solidFill>
                <a:prstClr val="black"/>
              </a:solidFill>
            </a:endParaRPr>
          </a:p>
        </p:txBody>
      </p:sp>
      <p:sp>
        <p:nvSpPr>
          <p:cNvPr id="13" name="object 12"/>
          <p:cNvSpPr/>
          <p:nvPr/>
        </p:nvSpPr>
        <p:spPr>
          <a:xfrm>
            <a:off x="4103216" y="4263399"/>
            <a:ext cx="47059" cy="47059"/>
          </a:xfrm>
          <a:custGeom>
            <a:avLst/>
            <a:gdLst/>
            <a:ahLst/>
            <a:cxnLst/>
            <a:rect l="l" t="t" r="r" b="b"/>
            <a:pathLst>
              <a:path w="47625" h="48260">
                <a:moveTo>
                  <a:pt x="26924" y="26644"/>
                </a:moveTo>
                <a:lnTo>
                  <a:pt x="20713" y="26644"/>
                </a:lnTo>
                <a:lnTo>
                  <a:pt x="20713" y="47637"/>
                </a:lnTo>
                <a:lnTo>
                  <a:pt x="26924" y="47637"/>
                </a:lnTo>
                <a:lnTo>
                  <a:pt x="26924" y="26644"/>
                </a:lnTo>
                <a:close/>
              </a:path>
              <a:path w="47625" h="48260">
                <a:moveTo>
                  <a:pt x="47637" y="20840"/>
                </a:moveTo>
                <a:lnTo>
                  <a:pt x="0" y="20840"/>
                </a:lnTo>
                <a:lnTo>
                  <a:pt x="0" y="26644"/>
                </a:lnTo>
                <a:lnTo>
                  <a:pt x="47637" y="26644"/>
                </a:lnTo>
                <a:lnTo>
                  <a:pt x="47637" y="20840"/>
                </a:lnTo>
                <a:close/>
              </a:path>
              <a:path w="47625" h="48260">
                <a:moveTo>
                  <a:pt x="26924" y="0"/>
                </a:moveTo>
                <a:lnTo>
                  <a:pt x="20713" y="0"/>
                </a:lnTo>
                <a:lnTo>
                  <a:pt x="20713" y="20840"/>
                </a:lnTo>
                <a:lnTo>
                  <a:pt x="26924" y="20840"/>
                </a:lnTo>
                <a:lnTo>
                  <a:pt x="26924" y="0"/>
                </a:lnTo>
                <a:close/>
              </a:path>
            </a:pathLst>
          </a:custGeom>
          <a:solidFill>
            <a:srgbClr val="FFFFFF"/>
          </a:solidFill>
        </p:spPr>
        <p:txBody>
          <a:bodyPr lIns="0" tIns="0" rIns="0" bIns="0"/>
          <a:lstStyle/>
          <a:p>
            <a:pPr>
              <a:defRPr/>
            </a:pPr>
            <a:endParaRPr sz="1755">
              <a:solidFill>
                <a:prstClr val="black"/>
              </a:solidFill>
            </a:endParaRPr>
          </a:p>
        </p:txBody>
      </p:sp>
      <p:sp>
        <p:nvSpPr>
          <p:cNvPr id="14" name="object 13"/>
          <p:cNvSpPr/>
          <p:nvPr/>
        </p:nvSpPr>
        <p:spPr>
          <a:xfrm>
            <a:off x="4713178" y="4225390"/>
            <a:ext cx="57919" cy="95928"/>
          </a:xfrm>
          <a:custGeom>
            <a:avLst/>
            <a:gdLst/>
            <a:ahLst/>
            <a:cxnLst/>
            <a:rect l="l" t="t" r="r" b="b"/>
            <a:pathLst>
              <a:path w="59689" h="99060">
                <a:moveTo>
                  <a:pt x="1524" y="87236"/>
                </a:moveTo>
                <a:lnTo>
                  <a:pt x="27889" y="98983"/>
                </a:lnTo>
                <a:lnTo>
                  <a:pt x="41797" y="96558"/>
                </a:lnTo>
                <a:lnTo>
                  <a:pt x="47017" y="93167"/>
                </a:lnTo>
                <a:lnTo>
                  <a:pt x="27749" y="93167"/>
                </a:lnTo>
                <a:lnTo>
                  <a:pt x="21789" y="92803"/>
                </a:lnTo>
                <a:lnTo>
                  <a:pt x="15155" y="91701"/>
                </a:lnTo>
                <a:lnTo>
                  <a:pt x="8263" y="89850"/>
                </a:lnTo>
                <a:lnTo>
                  <a:pt x="1524" y="87236"/>
                </a:lnTo>
                <a:close/>
              </a:path>
              <a:path w="59689" h="99060">
                <a:moveTo>
                  <a:pt x="55219" y="0"/>
                </a:moveTo>
                <a:lnTo>
                  <a:pt x="4013" y="0"/>
                </a:lnTo>
                <a:lnTo>
                  <a:pt x="4013" y="44449"/>
                </a:lnTo>
                <a:lnTo>
                  <a:pt x="29133" y="46380"/>
                </a:lnTo>
                <a:lnTo>
                  <a:pt x="39605" y="48818"/>
                </a:lnTo>
                <a:lnTo>
                  <a:pt x="47164" y="53973"/>
                </a:lnTo>
                <a:lnTo>
                  <a:pt x="51747" y="61401"/>
                </a:lnTo>
                <a:lnTo>
                  <a:pt x="53289" y="70662"/>
                </a:lnTo>
                <a:lnTo>
                  <a:pt x="51725" y="79017"/>
                </a:lnTo>
                <a:lnTo>
                  <a:pt x="46991" y="86215"/>
                </a:lnTo>
                <a:lnTo>
                  <a:pt x="39021" y="91263"/>
                </a:lnTo>
                <a:lnTo>
                  <a:pt x="27749" y="93167"/>
                </a:lnTo>
                <a:lnTo>
                  <a:pt x="47017" y="93167"/>
                </a:lnTo>
                <a:lnTo>
                  <a:pt x="51666" y="90146"/>
                </a:lnTo>
                <a:lnTo>
                  <a:pt x="57550" y="81040"/>
                </a:lnTo>
                <a:lnTo>
                  <a:pt x="59499" y="70535"/>
                </a:lnTo>
                <a:lnTo>
                  <a:pt x="57608" y="59640"/>
                </a:lnTo>
                <a:lnTo>
                  <a:pt x="51927" y="50366"/>
                </a:lnTo>
                <a:lnTo>
                  <a:pt x="42440" y="43652"/>
                </a:lnTo>
                <a:lnTo>
                  <a:pt x="29133" y="40436"/>
                </a:lnTo>
                <a:lnTo>
                  <a:pt x="10223" y="39065"/>
                </a:lnTo>
                <a:lnTo>
                  <a:pt x="10223" y="5791"/>
                </a:lnTo>
                <a:lnTo>
                  <a:pt x="55219" y="5791"/>
                </a:lnTo>
                <a:lnTo>
                  <a:pt x="55219" y="0"/>
                </a:lnTo>
                <a:close/>
              </a:path>
            </a:pathLst>
          </a:custGeom>
          <a:solidFill>
            <a:srgbClr val="FFFFFF"/>
          </a:solidFill>
        </p:spPr>
        <p:txBody>
          <a:bodyPr lIns="0" tIns="0" rIns="0" bIns="0"/>
          <a:lstStyle/>
          <a:p>
            <a:pPr>
              <a:defRPr/>
            </a:pPr>
            <a:endParaRPr sz="1755">
              <a:solidFill>
                <a:prstClr val="black"/>
              </a:solidFill>
            </a:endParaRPr>
          </a:p>
        </p:txBody>
      </p:sp>
      <p:sp>
        <p:nvSpPr>
          <p:cNvPr id="15" name="object 14"/>
          <p:cNvSpPr/>
          <p:nvPr/>
        </p:nvSpPr>
        <p:spPr>
          <a:xfrm>
            <a:off x="4789198" y="4223579"/>
            <a:ext cx="59729" cy="97739"/>
          </a:xfrm>
          <a:custGeom>
            <a:avLst/>
            <a:gdLst/>
            <a:ahLst/>
            <a:cxnLst/>
            <a:rect l="l" t="t" r="r" b="b"/>
            <a:pathLst>
              <a:path w="60960" h="99060">
                <a:moveTo>
                  <a:pt x="47086" y="5791"/>
                </a:moveTo>
                <a:lnTo>
                  <a:pt x="27609" y="5791"/>
                </a:lnTo>
                <a:lnTo>
                  <a:pt x="35886" y="6846"/>
                </a:lnTo>
                <a:lnTo>
                  <a:pt x="42791" y="10191"/>
                </a:lnTo>
                <a:lnTo>
                  <a:pt x="47521" y="16099"/>
                </a:lnTo>
                <a:lnTo>
                  <a:pt x="49275" y="24841"/>
                </a:lnTo>
                <a:lnTo>
                  <a:pt x="45557" y="40394"/>
                </a:lnTo>
                <a:lnTo>
                  <a:pt x="35253" y="56815"/>
                </a:lnTo>
                <a:lnTo>
                  <a:pt x="19641" y="73781"/>
                </a:lnTo>
                <a:lnTo>
                  <a:pt x="0" y="90970"/>
                </a:lnTo>
                <a:lnTo>
                  <a:pt x="0" y="98971"/>
                </a:lnTo>
                <a:lnTo>
                  <a:pt x="60604" y="98971"/>
                </a:lnTo>
                <a:lnTo>
                  <a:pt x="60604" y="93167"/>
                </a:lnTo>
                <a:lnTo>
                  <a:pt x="6769" y="93167"/>
                </a:lnTo>
                <a:lnTo>
                  <a:pt x="25270" y="76593"/>
                </a:lnTo>
                <a:lnTo>
                  <a:pt x="40811" y="59348"/>
                </a:lnTo>
                <a:lnTo>
                  <a:pt x="51513" y="42001"/>
                </a:lnTo>
                <a:lnTo>
                  <a:pt x="55498" y="25120"/>
                </a:lnTo>
                <a:lnTo>
                  <a:pt x="53180" y="13448"/>
                </a:lnTo>
                <a:lnTo>
                  <a:pt x="47086" y="5791"/>
                </a:lnTo>
                <a:close/>
              </a:path>
              <a:path w="60960" h="99060">
                <a:moveTo>
                  <a:pt x="27609" y="0"/>
                </a:moveTo>
                <a:lnTo>
                  <a:pt x="20551" y="436"/>
                </a:lnTo>
                <a:lnTo>
                  <a:pt x="13642" y="1635"/>
                </a:lnTo>
                <a:lnTo>
                  <a:pt x="7196" y="3429"/>
                </a:lnTo>
                <a:lnTo>
                  <a:pt x="1523" y="5651"/>
                </a:lnTo>
                <a:lnTo>
                  <a:pt x="2362" y="11315"/>
                </a:lnTo>
                <a:lnTo>
                  <a:pt x="8105" y="9230"/>
                </a:lnTo>
                <a:lnTo>
                  <a:pt x="14409" y="7467"/>
                </a:lnTo>
                <a:lnTo>
                  <a:pt x="21002" y="6247"/>
                </a:lnTo>
                <a:lnTo>
                  <a:pt x="27609" y="5791"/>
                </a:lnTo>
                <a:lnTo>
                  <a:pt x="47086" y="5791"/>
                </a:lnTo>
                <a:lnTo>
                  <a:pt x="38086" y="1342"/>
                </a:lnTo>
                <a:lnTo>
                  <a:pt x="27609" y="0"/>
                </a:lnTo>
                <a:close/>
              </a:path>
            </a:pathLst>
          </a:custGeom>
          <a:solidFill>
            <a:srgbClr val="FFFFFF"/>
          </a:solidFill>
        </p:spPr>
        <p:txBody>
          <a:bodyPr lIns="0" tIns="0" rIns="0" bIns="0"/>
          <a:lstStyle/>
          <a:p>
            <a:pPr>
              <a:defRPr/>
            </a:pPr>
            <a:endParaRPr sz="1755">
              <a:solidFill>
                <a:prstClr val="black"/>
              </a:solidFill>
            </a:endParaRPr>
          </a:p>
        </p:txBody>
      </p:sp>
      <p:sp>
        <p:nvSpPr>
          <p:cNvPr id="16" name="object 15"/>
          <p:cNvSpPr/>
          <p:nvPr/>
        </p:nvSpPr>
        <p:spPr>
          <a:xfrm>
            <a:off x="4861596" y="4286929"/>
            <a:ext cx="43439" cy="0"/>
          </a:xfrm>
          <a:custGeom>
            <a:avLst/>
            <a:gdLst/>
            <a:ahLst/>
            <a:cxnLst/>
            <a:rect l="l" t="t" r="r" b="b"/>
            <a:pathLst>
              <a:path w="45085">
                <a:moveTo>
                  <a:pt x="0" y="0"/>
                </a:moveTo>
                <a:lnTo>
                  <a:pt x="44856" y="0"/>
                </a:lnTo>
              </a:path>
            </a:pathLst>
          </a:custGeom>
          <a:ln w="5803">
            <a:solidFill>
              <a:srgbClr val="FFFFFF"/>
            </a:solidFill>
          </a:ln>
        </p:spPr>
        <p:txBody>
          <a:bodyPr lIns="0" tIns="0" rIns="0" bIns="0"/>
          <a:lstStyle/>
          <a:p>
            <a:pPr>
              <a:defRPr/>
            </a:pPr>
            <a:endParaRPr sz="1755">
              <a:solidFill>
                <a:prstClr val="black"/>
              </a:solidFill>
            </a:endParaRPr>
          </a:p>
        </p:txBody>
      </p:sp>
      <p:sp>
        <p:nvSpPr>
          <p:cNvPr id="17" name="object 16"/>
          <p:cNvSpPr/>
          <p:nvPr/>
        </p:nvSpPr>
        <p:spPr>
          <a:xfrm>
            <a:off x="4917705" y="4225390"/>
            <a:ext cx="59730" cy="95928"/>
          </a:xfrm>
          <a:custGeom>
            <a:avLst/>
            <a:gdLst/>
            <a:ahLst/>
            <a:cxnLst/>
            <a:rect l="l" t="t" r="r" b="b"/>
            <a:pathLst>
              <a:path w="60960" h="98425">
                <a:moveTo>
                  <a:pt x="60617" y="0"/>
                </a:moveTo>
                <a:lnTo>
                  <a:pt x="0" y="0"/>
                </a:lnTo>
                <a:lnTo>
                  <a:pt x="0" y="5791"/>
                </a:lnTo>
                <a:lnTo>
                  <a:pt x="53987" y="5791"/>
                </a:lnTo>
                <a:lnTo>
                  <a:pt x="11328" y="98005"/>
                </a:lnTo>
                <a:lnTo>
                  <a:pt x="17957" y="98005"/>
                </a:lnTo>
                <a:lnTo>
                  <a:pt x="60617" y="5791"/>
                </a:lnTo>
                <a:lnTo>
                  <a:pt x="60617" y="0"/>
                </a:lnTo>
                <a:close/>
              </a:path>
            </a:pathLst>
          </a:custGeom>
          <a:solidFill>
            <a:srgbClr val="FFFFFF"/>
          </a:solidFill>
        </p:spPr>
        <p:txBody>
          <a:bodyPr lIns="0" tIns="0" rIns="0" bIns="0"/>
          <a:lstStyle/>
          <a:p>
            <a:pPr>
              <a:defRPr/>
            </a:pPr>
            <a:endParaRPr sz="1755">
              <a:solidFill>
                <a:prstClr val="black"/>
              </a:solidFill>
            </a:endParaRPr>
          </a:p>
        </p:txBody>
      </p:sp>
      <p:sp>
        <p:nvSpPr>
          <p:cNvPr id="18" name="object 17"/>
          <p:cNvSpPr/>
          <p:nvPr/>
        </p:nvSpPr>
        <p:spPr>
          <a:xfrm>
            <a:off x="4990104" y="4223580"/>
            <a:ext cx="65159" cy="99549"/>
          </a:xfrm>
          <a:custGeom>
            <a:avLst/>
            <a:gdLst/>
            <a:ahLst/>
            <a:cxnLst/>
            <a:rect l="l" t="t" r="r" b="b"/>
            <a:pathLst>
              <a:path w="67945" h="100329">
                <a:moveTo>
                  <a:pt x="33745" y="0"/>
                </a:moveTo>
                <a:lnTo>
                  <a:pt x="1948" y="26789"/>
                </a:lnTo>
                <a:lnTo>
                  <a:pt x="0" y="55346"/>
                </a:lnTo>
                <a:lnTo>
                  <a:pt x="1948" y="73149"/>
                </a:lnTo>
                <a:lnTo>
                  <a:pt x="8138" y="87449"/>
                </a:lnTo>
                <a:lnTo>
                  <a:pt x="18677" y="96676"/>
                </a:lnTo>
                <a:lnTo>
                  <a:pt x="33745" y="99949"/>
                </a:lnTo>
                <a:lnTo>
                  <a:pt x="48812" y="96676"/>
                </a:lnTo>
                <a:lnTo>
                  <a:pt x="51718" y="94132"/>
                </a:lnTo>
                <a:lnTo>
                  <a:pt x="33745" y="94132"/>
                </a:lnTo>
                <a:lnTo>
                  <a:pt x="21860" y="91390"/>
                </a:lnTo>
                <a:lnTo>
                  <a:pt x="13210" y="83588"/>
                </a:lnTo>
                <a:lnTo>
                  <a:pt x="7925" y="71361"/>
                </a:lnTo>
                <a:lnTo>
                  <a:pt x="6135" y="55346"/>
                </a:lnTo>
                <a:lnTo>
                  <a:pt x="6135" y="44589"/>
                </a:lnTo>
                <a:lnTo>
                  <a:pt x="7925" y="28567"/>
                </a:lnTo>
                <a:lnTo>
                  <a:pt x="13210" y="16336"/>
                </a:lnTo>
                <a:lnTo>
                  <a:pt x="21860" y="8533"/>
                </a:lnTo>
                <a:lnTo>
                  <a:pt x="33745" y="5791"/>
                </a:lnTo>
                <a:lnTo>
                  <a:pt x="51693" y="5791"/>
                </a:lnTo>
                <a:lnTo>
                  <a:pt x="48812" y="3270"/>
                </a:lnTo>
                <a:lnTo>
                  <a:pt x="33745" y="0"/>
                </a:lnTo>
                <a:close/>
              </a:path>
              <a:path w="67945" h="100329">
                <a:moveTo>
                  <a:pt x="51693" y="5791"/>
                </a:moveTo>
                <a:lnTo>
                  <a:pt x="33745" y="5791"/>
                </a:lnTo>
                <a:lnTo>
                  <a:pt x="45629" y="8533"/>
                </a:lnTo>
                <a:lnTo>
                  <a:pt x="54279" y="16336"/>
                </a:lnTo>
                <a:lnTo>
                  <a:pt x="59564" y="28567"/>
                </a:lnTo>
                <a:lnTo>
                  <a:pt x="61354" y="44589"/>
                </a:lnTo>
                <a:lnTo>
                  <a:pt x="61354" y="55346"/>
                </a:lnTo>
                <a:lnTo>
                  <a:pt x="59564" y="71361"/>
                </a:lnTo>
                <a:lnTo>
                  <a:pt x="54279" y="83588"/>
                </a:lnTo>
                <a:lnTo>
                  <a:pt x="45629" y="91390"/>
                </a:lnTo>
                <a:lnTo>
                  <a:pt x="33745" y="94132"/>
                </a:lnTo>
                <a:lnTo>
                  <a:pt x="51718" y="94132"/>
                </a:lnTo>
                <a:lnTo>
                  <a:pt x="59351" y="87449"/>
                </a:lnTo>
                <a:lnTo>
                  <a:pt x="65541" y="73149"/>
                </a:lnTo>
                <a:lnTo>
                  <a:pt x="67490" y="55346"/>
                </a:lnTo>
                <a:lnTo>
                  <a:pt x="67490" y="44589"/>
                </a:lnTo>
                <a:lnTo>
                  <a:pt x="65541" y="26789"/>
                </a:lnTo>
                <a:lnTo>
                  <a:pt x="59351" y="12493"/>
                </a:lnTo>
                <a:lnTo>
                  <a:pt x="51693" y="5791"/>
                </a:lnTo>
                <a:close/>
              </a:path>
            </a:pathLst>
          </a:custGeom>
          <a:solidFill>
            <a:srgbClr val="FFFFFF"/>
          </a:solidFill>
        </p:spPr>
        <p:txBody>
          <a:bodyPr lIns="0" tIns="0" rIns="0" bIns="0"/>
          <a:lstStyle/>
          <a:p>
            <a:pPr>
              <a:defRPr/>
            </a:pPr>
            <a:endParaRPr sz="1755">
              <a:solidFill>
                <a:prstClr val="black"/>
              </a:solidFill>
            </a:endParaRPr>
          </a:p>
        </p:txBody>
      </p:sp>
      <p:sp>
        <p:nvSpPr>
          <p:cNvPr id="19" name="object 18"/>
          <p:cNvSpPr/>
          <p:nvPr/>
        </p:nvSpPr>
        <p:spPr>
          <a:xfrm>
            <a:off x="5607307" y="4223580"/>
            <a:ext cx="57919" cy="99549"/>
          </a:xfrm>
          <a:custGeom>
            <a:avLst/>
            <a:gdLst/>
            <a:ahLst/>
            <a:cxnLst/>
            <a:rect l="l" t="t" r="r" b="b"/>
            <a:pathLst>
              <a:path w="58420" h="100329">
                <a:moveTo>
                  <a:pt x="1213" y="87515"/>
                </a:moveTo>
                <a:lnTo>
                  <a:pt x="47" y="93584"/>
                </a:lnTo>
                <a:lnTo>
                  <a:pt x="0" y="94003"/>
                </a:lnTo>
                <a:lnTo>
                  <a:pt x="6638" y="96386"/>
                </a:lnTo>
                <a:lnTo>
                  <a:pt x="13702" y="98271"/>
                </a:lnTo>
                <a:lnTo>
                  <a:pt x="20973" y="99505"/>
                </a:lnTo>
                <a:lnTo>
                  <a:pt x="28264" y="99948"/>
                </a:lnTo>
                <a:lnTo>
                  <a:pt x="39621" y="98570"/>
                </a:lnTo>
                <a:lnTo>
                  <a:pt x="48859" y="94132"/>
                </a:lnTo>
                <a:lnTo>
                  <a:pt x="28264" y="94132"/>
                </a:lnTo>
                <a:lnTo>
                  <a:pt x="21008" y="93584"/>
                </a:lnTo>
                <a:lnTo>
                  <a:pt x="13805" y="92119"/>
                </a:lnTo>
                <a:lnTo>
                  <a:pt x="7069" y="90006"/>
                </a:lnTo>
                <a:lnTo>
                  <a:pt x="1213" y="87515"/>
                </a:lnTo>
                <a:close/>
              </a:path>
              <a:path w="58420" h="100329">
                <a:moveTo>
                  <a:pt x="47272" y="5791"/>
                </a:moveTo>
                <a:lnTo>
                  <a:pt x="26613" y="5791"/>
                </a:lnTo>
                <a:lnTo>
                  <a:pt x="35455" y="6749"/>
                </a:lnTo>
                <a:lnTo>
                  <a:pt x="42796" y="10037"/>
                </a:lnTo>
                <a:lnTo>
                  <a:pt x="47809" y="16276"/>
                </a:lnTo>
                <a:lnTo>
                  <a:pt x="49664" y="26085"/>
                </a:lnTo>
                <a:lnTo>
                  <a:pt x="48558" y="33109"/>
                </a:lnTo>
                <a:lnTo>
                  <a:pt x="45174" y="39409"/>
                </a:lnTo>
                <a:lnTo>
                  <a:pt x="39409" y="43950"/>
                </a:lnTo>
                <a:lnTo>
                  <a:pt x="31160" y="45694"/>
                </a:lnTo>
                <a:lnTo>
                  <a:pt x="13900" y="45694"/>
                </a:lnTo>
                <a:lnTo>
                  <a:pt x="13900" y="51473"/>
                </a:lnTo>
                <a:lnTo>
                  <a:pt x="31299" y="51473"/>
                </a:lnTo>
                <a:lnTo>
                  <a:pt x="40224" y="53212"/>
                </a:lnTo>
                <a:lnTo>
                  <a:pt x="46657" y="57815"/>
                </a:lnTo>
                <a:lnTo>
                  <a:pt x="50552" y="64358"/>
                </a:lnTo>
                <a:lnTo>
                  <a:pt x="51861" y="71920"/>
                </a:lnTo>
                <a:lnTo>
                  <a:pt x="49940" y="82495"/>
                </a:lnTo>
                <a:lnTo>
                  <a:pt x="44773" y="89341"/>
                </a:lnTo>
                <a:lnTo>
                  <a:pt x="37250" y="93029"/>
                </a:lnTo>
                <a:lnTo>
                  <a:pt x="28264" y="94132"/>
                </a:lnTo>
                <a:lnTo>
                  <a:pt x="48859" y="94132"/>
                </a:lnTo>
                <a:lnTo>
                  <a:pt x="49136" y="93992"/>
                </a:lnTo>
                <a:lnTo>
                  <a:pt x="55657" y="85606"/>
                </a:lnTo>
                <a:lnTo>
                  <a:pt x="58084" y="72732"/>
                </a:lnTo>
                <a:lnTo>
                  <a:pt x="57090" y="65216"/>
                </a:lnTo>
                <a:lnTo>
                  <a:pt x="54064" y="58407"/>
                </a:lnTo>
                <a:lnTo>
                  <a:pt x="48943" y="52655"/>
                </a:lnTo>
                <a:lnTo>
                  <a:pt x="41663" y="48310"/>
                </a:lnTo>
                <a:lnTo>
                  <a:pt x="47376" y="44794"/>
                </a:lnTo>
                <a:lnTo>
                  <a:pt x="51873" y="39323"/>
                </a:lnTo>
                <a:lnTo>
                  <a:pt x="54818" y="32689"/>
                </a:lnTo>
                <a:lnTo>
                  <a:pt x="55874" y="25679"/>
                </a:lnTo>
                <a:lnTo>
                  <a:pt x="53436" y="13276"/>
                </a:lnTo>
                <a:lnTo>
                  <a:pt x="47272" y="5791"/>
                </a:lnTo>
                <a:close/>
              </a:path>
              <a:path w="58420" h="100329">
                <a:moveTo>
                  <a:pt x="26613" y="0"/>
                </a:moveTo>
                <a:lnTo>
                  <a:pt x="18612" y="0"/>
                </a:lnTo>
                <a:lnTo>
                  <a:pt x="10052" y="1638"/>
                </a:lnTo>
                <a:lnTo>
                  <a:pt x="3423" y="3581"/>
                </a:lnTo>
                <a:lnTo>
                  <a:pt x="4375" y="9245"/>
                </a:lnTo>
                <a:lnTo>
                  <a:pt x="11145" y="7442"/>
                </a:lnTo>
                <a:lnTo>
                  <a:pt x="19158" y="5791"/>
                </a:lnTo>
                <a:lnTo>
                  <a:pt x="47272" y="5791"/>
                </a:lnTo>
                <a:lnTo>
                  <a:pt x="46935" y="5381"/>
                </a:lnTo>
                <a:lnTo>
                  <a:pt x="37588" y="1215"/>
                </a:lnTo>
                <a:lnTo>
                  <a:pt x="26613" y="0"/>
                </a:lnTo>
                <a:close/>
              </a:path>
            </a:pathLst>
          </a:custGeom>
          <a:solidFill>
            <a:srgbClr val="FFFFFF"/>
          </a:solidFill>
        </p:spPr>
        <p:txBody>
          <a:bodyPr lIns="0" tIns="0" rIns="0" bIns="0"/>
          <a:lstStyle/>
          <a:p>
            <a:pPr>
              <a:defRPr/>
            </a:pPr>
            <a:endParaRPr sz="1755">
              <a:solidFill>
                <a:prstClr val="black"/>
              </a:solidFill>
            </a:endParaRPr>
          </a:p>
        </p:txBody>
      </p:sp>
      <p:sp>
        <p:nvSpPr>
          <p:cNvPr id="20" name="object 19"/>
          <p:cNvSpPr/>
          <p:nvPr/>
        </p:nvSpPr>
        <p:spPr>
          <a:xfrm>
            <a:off x="5683326" y="4225390"/>
            <a:ext cx="59729" cy="95928"/>
          </a:xfrm>
          <a:custGeom>
            <a:avLst/>
            <a:gdLst/>
            <a:ahLst/>
            <a:cxnLst/>
            <a:rect l="l" t="t" r="r" b="b"/>
            <a:pathLst>
              <a:path w="60960" h="98425">
                <a:moveTo>
                  <a:pt x="60604" y="0"/>
                </a:moveTo>
                <a:lnTo>
                  <a:pt x="0" y="0"/>
                </a:lnTo>
                <a:lnTo>
                  <a:pt x="0" y="5791"/>
                </a:lnTo>
                <a:lnTo>
                  <a:pt x="53974" y="5791"/>
                </a:lnTo>
                <a:lnTo>
                  <a:pt x="11328" y="98005"/>
                </a:lnTo>
                <a:lnTo>
                  <a:pt x="17945" y="98005"/>
                </a:lnTo>
                <a:lnTo>
                  <a:pt x="60604" y="5791"/>
                </a:lnTo>
                <a:lnTo>
                  <a:pt x="60604" y="0"/>
                </a:lnTo>
                <a:close/>
              </a:path>
            </a:pathLst>
          </a:custGeom>
          <a:solidFill>
            <a:srgbClr val="FFFFFF"/>
          </a:solidFill>
        </p:spPr>
        <p:txBody>
          <a:bodyPr lIns="0" tIns="0" rIns="0" bIns="0"/>
          <a:lstStyle/>
          <a:p>
            <a:pPr>
              <a:defRPr/>
            </a:pPr>
            <a:endParaRPr sz="1755">
              <a:solidFill>
                <a:prstClr val="black"/>
              </a:solidFill>
            </a:endParaRPr>
          </a:p>
        </p:txBody>
      </p:sp>
      <p:sp>
        <p:nvSpPr>
          <p:cNvPr id="21" name="object 20"/>
          <p:cNvSpPr/>
          <p:nvPr/>
        </p:nvSpPr>
        <p:spPr>
          <a:xfrm>
            <a:off x="5755725" y="4286929"/>
            <a:ext cx="43439" cy="0"/>
          </a:xfrm>
          <a:custGeom>
            <a:avLst/>
            <a:gdLst/>
            <a:ahLst/>
            <a:cxnLst/>
            <a:rect l="l" t="t" r="r" b="b"/>
            <a:pathLst>
              <a:path w="45085">
                <a:moveTo>
                  <a:pt x="0" y="0"/>
                </a:moveTo>
                <a:lnTo>
                  <a:pt x="44856" y="0"/>
                </a:lnTo>
              </a:path>
            </a:pathLst>
          </a:custGeom>
          <a:ln w="5803">
            <a:solidFill>
              <a:srgbClr val="FFFFFF"/>
            </a:solidFill>
          </a:ln>
        </p:spPr>
        <p:txBody>
          <a:bodyPr lIns="0" tIns="0" rIns="0" bIns="0"/>
          <a:lstStyle/>
          <a:p>
            <a:pPr>
              <a:defRPr/>
            </a:pPr>
            <a:endParaRPr sz="1755">
              <a:solidFill>
                <a:prstClr val="black"/>
              </a:solidFill>
            </a:endParaRPr>
          </a:p>
        </p:txBody>
      </p:sp>
      <p:sp>
        <p:nvSpPr>
          <p:cNvPr id="22" name="object 21"/>
          <p:cNvSpPr/>
          <p:nvPr/>
        </p:nvSpPr>
        <p:spPr>
          <a:xfrm>
            <a:off x="5811833" y="4225390"/>
            <a:ext cx="57919" cy="95928"/>
          </a:xfrm>
          <a:custGeom>
            <a:avLst/>
            <a:gdLst/>
            <a:ahLst/>
            <a:cxnLst/>
            <a:rect l="l" t="t" r="r" b="b"/>
            <a:pathLst>
              <a:path w="59689" h="99060">
                <a:moveTo>
                  <a:pt x="1498" y="87236"/>
                </a:moveTo>
                <a:lnTo>
                  <a:pt x="27863" y="98983"/>
                </a:lnTo>
                <a:lnTo>
                  <a:pt x="41773" y="96558"/>
                </a:lnTo>
                <a:lnTo>
                  <a:pt x="46996" y="93167"/>
                </a:lnTo>
                <a:lnTo>
                  <a:pt x="27736" y="93167"/>
                </a:lnTo>
                <a:lnTo>
                  <a:pt x="21774" y="92803"/>
                </a:lnTo>
                <a:lnTo>
                  <a:pt x="15136" y="91701"/>
                </a:lnTo>
                <a:lnTo>
                  <a:pt x="8239" y="89850"/>
                </a:lnTo>
                <a:lnTo>
                  <a:pt x="1498" y="87236"/>
                </a:lnTo>
                <a:close/>
              </a:path>
              <a:path w="59689" h="99060">
                <a:moveTo>
                  <a:pt x="55194" y="0"/>
                </a:moveTo>
                <a:lnTo>
                  <a:pt x="3987" y="0"/>
                </a:lnTo>
                <a:lnTo>
                  <a:pt x="3987" y="44449"/>
                </a:lnTo>
                <a:lnTo>
                  <a:pt x="29121" y="46380"/>
                </a:lnTo>
                <a:lnTo>
                  <a:pt x="39587" y="48818"/>
                </a:lnTo>
                <a:lnTo>
                  <a:pt x="47147" y="53973"/>
                </a:lnTo>
                <a:lnTo>
                  <a:pt x="51732" y="61401"/>
                </a:lnTo>
                <a:lnTo>
                  <a:pt x="53276" y="70662"/>
                </a:lnTo>
                <a:lnTo>
                  <a:pt x="51711" y="79017"/>
                </a:lnTo>
                <a:lnTo>
                  <a:pt x="46974" y="86215"/>
                </a:lnTo>
                <a:lnTo>
                  <a:pt x="39003" y="91263"/>
                </a:lnTo>
                <a:lnTo>
                  <a:pt x="27736" y="93167"/>
                </a:lnTo>
                <a:lnTo>
                  <a:pt x="46996" y="93167"/>
                </a:lnTo>
                <a:lnTo>
                  <a:pt x="51647" y="90146"/>
                </a:lnTo>
                <a:lnTo>
                  <a:pt x="57535" y="81040"/>
                </a:lnTo>
                <a:lnTo>
                  <a:pt x="59486" y="70535"/>
                </a:lnTo>
                <a:lnTo>
                  <a:pt x="57594" y="59640"/>
                </a:lnTo>
                <a:lnTo>
                  <a:pt x="51909" y="50366"/>
                </a:lnTo>
                <a:lnTo>
                  <a:pt x="42422" y="43652"/>
                </a:lnTo>
                <a:lnTo>
                  <a:pt x="29121" y="40436"/>
                </a:lnTo>
                <a:lnTo>
                  <a:pt x="10198" y="39065"/>
                </a:lnTo>
                <a:lnTo>
                  <a:pt x="10198" y="5791"/>
                </a:lnTo>
                <a:lnTo>
                  <a:pt x="55194" y="5791"/>
                </a:lnTo>
                <a:lnTo>
                  <a:pt x="55194" y="0"/>
                </a:lnTo>
                <a:close/>
              </a:path>
            </a:pathLst>
          </a:custGeom>
          <a:solidFill>
            <a:srgbClr val="FFFFFF"/>
          </a:solidFill>
        </p:spPr>
        <p:txBody>
          <a:bodyPr lIns="0" tIns="0" rIns="0" bIns="0"/>
          <a:lstStyle/>
          <a:p>
            <a:pPr>
              <a:defRPr/>
            </a:pPr>
            <a:endParaRPr sz="1755">
              <a:solidFill>
                <a:prstClr val="black"/>
              </a:solidFill>
            </a:endParaRPr>
          </a:p>
        </p:txBody>
      </p:sp>
      <p:sp>
        <p:nvSpPr>
          <p:cNvPr id="23" name="object 22"/>
          <p:cNvSpPr/>
          <p:nvPr/>
        </p:nvSpPr>
        <p:spPr>
          <a:xfrm>
            <a:off x="5891473" y="4225390"/>
            <a:ext cx="48870" cy="95928"/>
          </a:xfrm>
          <a:custGeom>
            <a:avLst/>
            <a:gdLst/>
            <a:ahLst/>
            <a:cxnLst/>
            <a:rect l="l" t="t" r="r" b="b"/>
            <a:pathLst>
              <a:path w="50164" h="98425">
                <a:moveTo>
                  <a:pt x="49834" y="92202"/>
                </a:moveTo>
                <a:lnTo>
                  <a:pt x="7734" y="92202"/>
                </a:lnTo>
                <a:lnTo>
                  <a:pt x="7734" y="98005"/>
                </a:lnTo>
                <a:lnTo>
                  <a:pt x="49834" y="98005"/>
                </a:lnTo>
                <a:lnTo>
                  <a:pt x="49834" y="92202"/>
                </a:lnTo>
                <a:close/>
              </a:path>
              <a:path w="50164" h="98425">
                <a:moveTo>
                  <a:pt x="31902" y="7721"/>
                </a:moveTo>
                <a:lnTo>
                  <a:pt x="25679" y="7721"/>
                </a:lnTo>
                <a:lnTo>
                  <a:pt x="25679" y="92202"/>
                </a:lnTo>
                <a:lnTo>
                  <a:pt x="31902" y="92202"/>
                </a:lnTo>
                <a:lnTo>
                  <a:pt x="31902" y="7721"/>
                </a:lnTo>
                <a:close/>
              </a:path>
              <a:path w="50164" h="98425">
                <a:moveTo>
                  <a:pt x="31902" y="0"/>
                </a:moveTo>
                <a:lnTo>
                  <a:pt x="25679" y="0"/>
                </a:lnTo>
                <a:lnTo>
                  <a:pt x="0" y="22771"/>
                </a:lnTo>
                <a:lnTo>
                  <a:pt x="3594" y="27609"/>
                </a:lnTo>
                <a:lnTo>
                  <a:pt x="25679" y="7721"/>
                </a:lnTo>
                <a:lnTo>
                  <a:pt x="31902" y="7721"/>
                </a:lnTo>
                <a:lnTo>
                  <a:pt x="31902" y="0"/>
                </a:lnTo>
                <a:close/>
              </a:path>
            </a:pathLst>
          </a:custGeom>
          <a:solidFill>
            <a:srgbClr val="FFFFFF"/>
          </a:solidFill>
        </p:spPr>
        <p:txBody>
          <a:bodyPr lIns="0" tIns="0" rIns="0" bIns="0"/>
          <a:lstStyle/>
          <a:p>
            <a:pPr>
              <a:defRPr/>
            </a:pPr>
            <a:endParaRPr sz="1755">
              <a:solidFill>
                <a:prstClr val="black"/>
              </a:solidFill>
            </a:endParaRPr>
          </a:p>
        </p:txBody>
      </p:sp>
      <p:sp>
        <p:nvSpPr>
          <p:cNvPr id="24" name="object 23"/>
          <p:cNvSpPr/>
          <p:nvPr/>
        </p:nvSpPr>
        <p:spPr>
          <a:xfrm>
            <a:off x="6450756" y="4223579"/>
            <a:ext cx="59729" cy="97739"/>
          </a:xfrm>
          <a:custGeom>
            <a:avLst/>
            <a:gdLst/>
            <a:ahLst/>
            <a:cxnLst/>
            <a:rect l="l" t="t" r="r" b="b"/>
            <a:pathLst>
              <a:path w="60960" h="99060">
                <a:moveTo>
                  <a:pt x="47077" y="5791"/>
                </a:moveTo>
                <a:lnTo>
                  <a:pt x="27609" y="5791"/>
                </a:lnTo>
                <a:lnTo>
                  <a:pt x="35881" y="6846"/>
                </a:lnTo>
                <a:lnTo>
                  <a:pt x="42786" y="10191"/>
                </a:lnTo>
                <a:lnTo>
                  <a:pt x="47519" y="16099"/>
                </a:lnTo>
                <a:lnTo>
                  <a:pt x="49276" y="24841"/>
                </a:lnTo>
                <a:lnTo>
                  <a:pt x="45555" y="40394"/>
                </a:lnTo>
                <a:lnTo>
                  <a:pt x="35248" y="56815"/>
                </a:lnTo>
                <a:lnTo>
                  <a:pt x="19636" y="73781"/>
                </a:lnTo>
                <a:lnTo>
                  <a:pt x="0" y="90970"/>
                </a:lnTo>
                <a:lnTo>
                  <a:pt x="0" y="98971"/>
                </a:lnTo>
                <a:lnTo>
                  <a:pt x="60591" y="98971"/>
                </a:lnTo>
                <a:lnTo>
                  <a:pt x="60591" y="93167"/>
                </a:lnTo>
                <a:lnTo>
                  <a:pt x="6756" y="93167"/>
                </a:lnTo>
                <a:lnTo>
                  <a:pt x="25264" y="76593"/>
                </a:lnTo>
                <a:lnTo>
                  <a:pt x="40809" y="59348"/>
                </a:lnTo>
                <a:lnTo>
                  <a:pt x="51513" y="42001"/>
                </a:lnTo>
                <a:lnTo>
                  <a:pt x="55499" y="25120"/>
                </a:lnTo>
                <a:lnTo>
                  <a:pt x="53177" y="13448"/>
                </a:lnTo>
                <a:lnTo>
                  <a:pt x="47077" y="5791"/>
                </a:lnTo>
                <a:close/>
              </a:path>
              <a:path w="60960" h="99060">
                <a:moveTo>
                  <a:pt x="27609" y="0"/>
                </a:moveTo>
                <a:lnTo>
                  <a:pt x="20538" y="436"/>
                </a:lnTo>
                <a:lnTo>
                  <a:pt x="13627" y="1635"/>
                </a:lnTo>
                <a:lnTo>
                  <a:pt x="7182" y="3429"/>
                </a:lnTo>
                <a:lnTo>
                  <a:pt x="1511" y="5651"/>
                </a:lnTo>
                <a:lnTo>
                  <a:pt x="2336" y="11315"/>
                </a:lnTo>
                <a:lnTo>
                  <a:pt x="8089" y="9230"/>
                </a:lnTo>
                <a:lnTo>
                  <a:pt x="14401" y="7467"/>
                </a:lnTo>
                <a:lnTo>
                  <a:pt x="20999" y="6247"/>
                </a:lnTo>
                <a:lnTo>
                  <a:pt x="27609" y="5791"/>
                </a:lnTo>
                <a:lnTo>
                  <a:pt x="47077" y="5791"/>
                </a:lnTo>
                <a:lnTo>
                  <a:pt x="38075" y="1342"/>
                </a:lnTo>
                <a:lnTo>
                  <a:pt x="27609" y="0"/>
                </a:lnTo>
                <a:close/>
              </a:path>
            </a:pathLst>
          </a:custGeom>
          <a:solidFill>
            <a:srgbClr val="FFFFFF"/>
          </a:solidFill>
        </p:spPr>
        <p:txBody>
          <a:bodyPr lIns="0" tIns="0" rIns="0" bIns="0"/>
          <a:lstStyle/>
          <a:p>
            <a:pPr>
              <a:defRPr/>
            </a:pPr>
            <a:endParaRPr sz="1755">
              <a:solidFill>
                <a:prstClr val="black"/>
              </a:solidFill>
            </a:endParaRPr>
          </a:p>
        </p:txBody>
      </p:sp>
      <p:sp>
        <p:nvSpPr>
          <p:cNvPr id="25" name="object 24"/>
          <p:cNvSpPr/>
          <p:nvPr/>
        </p:nvSpPr>
        <p:spPr>
          <a:xfrm>
            <a:off x="6526775" y="4223579"/>
            <a:ext cx="59729" cy="97739"/>
          </a:xfrm>
          <a:custGeom>
            <a:avLst/>
            <a:gdLst/>
            <a:ahLst/>
            <a:cxnLst/>
            <a:rect l="l" t="t" r="r" b="b"/>
            <a:pathLst>
              <a:path w="60960" h="99060">
                <a:moveTo>
                  <a:pt x="47080" y="5791"/>
                </a:moveTo>
                <a:lnTo>
                  <a:pt x="27609" y="5791"/>
                </a:lnTo>
                <a:lnTo>
                  <a:pt x="35888" y="6846"/>
                </a:lnTo>
                <a:lnTo>
                  <a:pt x="42797" y="10191"/>
                </a:lnTo>
                <a:lnTo>
                  <a:pt x="47531" y="16099"/>
                </a:lnTo>
                <a:lnTo>
                  <a:pt x="49288" y="24841"/>
                </a:lnTo>
                <a:lnTo>
                  <a:pt x="45566" y="40394"/>
                </a:lnTo>
                <a:lnTo>
                  <a:pt x="35255" y="56815"/>
                </a:lnTo>
                <a:lnTo>
                  <a:pt x="19638" y="73781"/>
                </a:lnTo>
                <a:lnTo>
                  <a:pt x="0" y="90970"/>
                </a:lnTo>
                <a:lnTo>
                  <a:pt x="0" y="98971"/>
                </a:lnTo>
                <a:lnTo>
                  <a:pt x="60591" y="98971"/>
                </a:lnTo>
                <a:lnTo>
                  <a:pt x="60591" y="93167"/>
                </a:lnTo>
                <a:lnTo>
                  <a:pt x="6769" y="93167"/>
                </a:lnTo>
                <a:lnTo>
                  <a:pt x="25268" y="76593"/>
                </a:lnTo>
                <a:lnTo>
                  <a:pt x="40805" y="59348"/>
                </a:lnTo>
                <a:lnTo>
                  <a:pt x="51503" y="42001"/>
                </a:lnTo>
                <a:lnTo>
                  <a:pt x="55486" y="25120"/>
                </a:lnTo>
                <a:lnTo>
                  <a:pt x="53170" y="13448"/>
                </a:lnTo>
                <a:lnTo>
                  <a:pt x="47080" y="5791"/>
                </a:lnTo>
                <a:close/>
              </a:path>
              <a:path w="60960" h="99060">
                <a:moveTo>
                  <a:pt x="27609" y="0"/>
                </a:moveTo>
                <a:lnTo>
                  <a:pt x="20544" y="436"/>
                </a:lnTo>
                <a:lnTo>
                  <a:pt x="13631" y="1635"/>
                </a:lnTo>
                <a:lnTo>
                  <a:pt x="7184" y="3429"/>
                </a:lnTo>
                <a:lnTo>
                  <a:pt x="1511" y="5651"/>
                </a:lnTo>
                <a:lnTo>
                  <a:pt x="2349" y="11315"/>
                </a:lnTo>
                <a:lnTo>
                  <a:pt x="8094" y="9230"/>
                </a:lnTo>
                <a:lnTo>
                  <a:pt x="14403" y="7467"/>
                </a:lnTo>
                <a:lnTo>
                  <a:pt x="21000" y="6247"/>
                </a:lnTo>
                <a:lnTo>
                  <a:pt x="27609" y="5791"/>
                </a:lnTo>
                <a:lnTo>
                  <a:pt x="47080" y="5791"/>
                </a:lnTo>
                <a:lnTo>
                  <a:pt x="38084" y="1342"/>
                </a:lnTo>
                <a:lnTo>
                  <a:pt x="27609" y="0"/>
                </a:lnTo>
                <a:close/>
              </a:path>
            </a:pathLst>
          </a:custGeom>
          <a:solidFill>
            <a:srgbClr val="FFFFFF"/>
          </a:solidFill>
        </p:spPr>
        <p:txBody>
          <a:bodyPr lIns="0" tIns="0" rIns="0" bIns="0"/>
          <a:lstStyle/>
          <a:p>
            <a:pPr>
              <a:defRPr/>
            </a:pPr>
            <a:endParaRPr sz="1755">
              <a:solidFill>
                <a:prstClr val="black"/>
              </a:solidFill>
            </a:endParaRPr>
          </a:p>
        </p:txBody>
      </p:sp>
      <p:sp>
        <p:nvSpPr>
          <p:cNvPr id="26" name="object 25"/>
          <p:cNvSpPr/>
          <p:nvPr/>
        </p:nvSpPr>
        <p:spPr>
          <a:xfrm>
            <a:off x="6599174" y="4286929"/>
            <a:ext cx="43439" cy="0"/>
          </a:xfrm>
          <a:custGeom>
            <a:avLst/>
            <a:gdLst/>
            <a:ahLst/>
            <a:cxnLst/>
            <a:rect l="l" t="t" r="r" b="b"/>
            <a:pathLst>
              <a:path w="45085">
                <a:moveTo>
                  <a:pt x="0" y="0"/>
                </a:moveTo>
                <a:lnTo>
                  <a:pt x="44856" y="0"/>
                </a:lnTo>
              </a:path>
            </a:pathLst>
          </a:custGeom>
          <a:ln w="5803">
            <a:solidFill>
              <a:srgbClr val="FFFFFF"/>
            </a:solidFill>
          </a:ln>
        </p:spPr>
        <p:txBody>
          <a:bodyPr lIns="0" tIns="0" rIns="0" bIns="0"/>
          <a:lstStyle/>
          <a:p>
            <a:pPr>
              <a:defRPr/>
            </a:pPr>
            <a:endParaRPr sz="1755">
              <a:solidFill>
                <a:prstClr val="black"/>
              </a:solidFill>
            </a:endParaRPr>
          </a:p>
        </p:txBody>
      </p:sp>
      <p:sp>
        <p:nvSpPr>
          <p:cNvPr id="27" name="object 26"/>
          <p:cNvSpPr/>
          <p:nvPr/>
        </p:nvSpPr>
        <p:spPr>
          <a:xfrm>
            <a:off x="6655282" y="4223580"/>
            <a:ext cx="57919" cy="99549"/>
          </a:xfrm>
          <a:custGeom>
            <a:avLst/>
            <a:gdLst/>
            <a:ahLst/>
            <a:cxnLst/>
            <a:rect l="l" t="t" r="r" b="b"/>
            <a:pathLst>
              <a:path w="58420" h="100329">
                <a:moveTo>
                  <a:pt x="1200" y="87515"/>
                </a:moveTo>
                <a:lnTo>
                  <a:pt x="46" y="93584"/>
                </a:lnTo>
                <a:lnTo>
                  <a:pt x="0" y="94003"/>
                </a:lnTo>
                <a:lnTo>
                  <a:pt x="6636" y="96386"/>
                </a:lnTo>
                <a:lnTo>
                  <a:pt x="13697" y="98271"/>
                </a:lnTo>
                <a:lnTo>
                  <a:pt x="20968" y="99505"/>
                </a:lnTo>
                <a:lnTo>
                  <a:pt x="28264" y="99948"/>
                </a:lnTo>
                <a:lnTo>
                  <a:pt x="39626" y="98570"/>
                </a:lnTo>
                <a:lnTo>
                  <a:pt x="48864" y="94132"/>
                </a:lnTo>
                <a:lnTo>
                  <a:pt x="28264" y="94132"/>
                </a:lnTo>
                <a:lnTo>
                  <a:pt x="21001" y="93584"/>
                </a:lnTo>
                <a:lnTo>
                  <a:pt x="13794" y="92119"/>
                </a:lnTo>
                <a:lnTo>
                  <a:pt x="7056" y="90006"/>
                </a:lnTo>
                <a:lnTo>
                  <a:pt x="1200" y="87515"/>
                </a:lnTo>
                <a:close/>
              </a:path>
              <a:path w="58420" h="100329">
                <a:moveTo>
                  <a:pt x="47259" y="5791"/>
                </a:moveTo>
                <a:lnTo>
                  <a:pt x="26600" y="5791"/>
                </a:lnTo>
                <a:lnTo>
                  <a:pt x="35447" y="6749"/>
                </a:lnTo>
                <a:lnTo>
                  <a:pt x="42788" y="10037"/>
                </a:lnTo>
                <a:lnTo>
                  <a:pt x="47798" y="16276"/>
                </a:lnTo>
                <a:lnTo>
                  <a:pt x="49651" y="26085"/>
                </a:lnTo>
                <a:lnTo>
                  <a:pt x="48548" y="33109"/>
                </a:lnTo>
                <a:lnTo>
                  <a:pt x="45168" y="39409"/>
                </a:lnTo>
                <a:lnTo>
                  <a:pt x="39407" y="43950"/>
                </a:lnTo>
                <a:lnTo>
                  <a:pt x="31160" y="45694"/>
                </a:lnTo>
                <a:lnTo>
                  <a:pt x="13900" y="45694"/>
                </a:lnTo>
                <a:lnTo>
                  <a:pt x="13900" y="51473"/>
                </a:lnTo>
                <a:lnTo>
                  <a:pt x="31299" y="51473"/>
                </a:lnTo>
                <a:lnTo>
                  <a:pt x="40226" y="53212"/>
                </a:lnTo>
                <a:lnTo>
                  <a:pt x="46663" y="57815"/>
                </a:lnTo>
                <a:lnTo>
                  <a:pt x="50563" y="64358"/>
                </a:lnTo>
                <a:lnTo>
                  <a:pt x="51873" y="71920"/>
                </a:lnTo>
                <a:lnTo>
                  <a:pt x="49949" y="82495"/>
                </a:lnTo>
                <a:lnTo>
                  <a:pt x="44774" y="89341"/>
                </a:lnTo>
                <a:lnTo>
                  <a:pt x="37247" y="93029"/>
                </a:lnTo>
                <a:lnTo>
                  <a:pt x="28264" y="94132"/>
                </a:lnTo>
                <a:lnTo>
                  <a:pt x="48864" y="94132"/>
                </a:lnTo>
                <a:lnTo>
                  <a:pt x="49140" y="93992"/>
                </a:lnTo>
                <a:lnTo>
                  <a:pt x="55659" y="85606"/>
                </a:lnTo>
                <a:lnTo>
                  <a:pt x="58084" y="72732"/>
                </a:lnTo>
                <a:lnTo>
                  <a:pt x="57089" y="65216"/>
                </a:lnTo>
                <a:lnTo>
                  <a:pt x="54063" y="58407"/>
                </a:lnTo>
                <a:lnTo>
                  <a:pt x="48938" y="52655"/>
                </a:lnTo>
                <a:lnTo>
                  <a:pt x="41650" y="48310"/>
                </a:lnTo>
                <a:lnTo>
                  <a:pt x="47364" y="44794"/>
                </a:lnTo>
                <a:lnTo>
                  <a:pt x="51861" y="39323"/>
                </a:lnTo>
                <a:lnTo>
                  <a:pt x="54805" y="32689"/>
                </a:lnTo>
                <a:lnTo>
                  <a:pt x="55861" y="25679"/>
                </a:lnTo>
                <a:lnTo>
                  <a:pt x="53423" y="13276"/>
                </a:lnTo>
                <a:lnTo>
                  <a:pt x="47259" y="5791"/>
                </a:lnTo>
                <a:close/>
              </a:path>
              <a:path w="58420" h="100329">
                <a:moveTo>
                  <a:pt x="26600" y="0"/>
                </a:moveTo>
                <a:lnTo>
                  <a:pt x="18599" y="0"/>
                </a:lnTo>
                <a:lnTo>
                  <a:pt x="10040" y="1638"/>
                </a:lnTo>
                <a:lnTo>
                  <a:pt x="3410" y="3581"/>
                </a:lnTo>
                <a:lnTo>
                  <a:pt x="4388" y="9245"/>
                </a:lnTo>
                <a:lnTo>
                  <a:pt x="11145" y="7442"/>
                </a:lnTo>
                <a:lnTo>
                  <a:pt x="19146" y="5791"/>
                </a:lnTo>
                <a:lnTo>
                  <a:pt x="47259" y="5791"/>
                </a:lnTo>
                <a:lnTo>
                  <a:pt x="46922" y="5381"/>
                </a:lnTo>
                <a:lnTo>
                  <a:pt x="37575" y="1215"/>
                </a:lnTo>
                <a:lnTo>
                  <a:pt x="26600" y="0"/>
                </a:lnTo>
                <a:close/>
              </a:path>
            </a:pathLst>
          </a:custGeom>
          <a:solidFill>
            <a:srgbClr val="FFFFFF"/>
          </a:solidFill>
        </p:spPr>
        <p:txBody>
          <a:bodyPr lIns="0" tIns="0" rIns="0" bIns="0"/>
          <a:lstStyle/>
          <a:p>
            <a:pPr>
              <a:defRPr/>
            </a:pPr>
            <a:endParaRPr sz="1755">
              <a:solidFill>
                <a:prstClr val="black"/>
              </a:solidFill>
            </a:endParaRPr>
          </a:p>
        </p:txBody>
      </p:sp>
      <p:sp>
        <p:nvSpPr>
          <p:cNvPr id="28" name="object 27"/>
          <p:cNvSpPr/>
          <p:nvPr/>
        </p:nvSpPr>
        <p:spPr>
          <a:xfrm>
            <a:off x="6731301" y="4223580"/>
            <a:ext cx="57919" cy="99549"/>
          </a:xfrm>
          <a:custGeom>
            <a:avLst/>
            <a:gdLst/>
            <a:ahLst/>
            <a:cxnLst/>
            <a:rect l="l" t="t" r="r" b="b"/>
            <a:pathLst>
              <a:path w="59054" h="100329">
                <a:moveTo>
                  <a:pt x="39065" y="0"/>
                </a:moveTo>
                <a:lnTo>
                  <a:pt x="32435" y="0"/>
                </a:lnTo>
                <a:lnTo>
                  <a:pt x="19272" y="2404"/>
                </a:lnTo>
                <a:lnTo>
                  <a:pt x="9021" y="9815"/>
                </a:lnTo>
                <a:lnTo>
                  <a:pt x="2369" y="22529"/>
                </a:lnTo>
                <a:lnTo>
                  <a:pt x="69" y="40309"/>
                </a:lnTo>
                <a:lnTo>
                  <a:pt x="0" y="65417"/>
                </a:lnTo>
                <a:lnTo>
                  <a:pt x="2445" y="81066"/>
                </a:lnTo>
                <a:lnTo>
                  <a:pt x="8902" y="91792"/>
                </a:lnTo>
                <a:lnTo>
                  <a:pt x="18055" y="97961"/>
                </a:lnTo>
                <a:lnTo>
                  <a:pt x="28587" y="99936"/>
                </a:lnTo>
                <a:lnTo>
                  <a:pt x="41747" y="97307"/>
                </a:lnTo>
                <a:lnTo>
                  <a:pt x="46088" y="94132"/>
                </a:lnTo>
                <a:lnTo>
                  <a:pt x="28587" y="94132"/>
                </a:lnTo>
                <a:lnTo>
                  <a:pt x="20253" y="92501"/>
                </a:lnTo>
                <a:lnTo>
                  <a:pt x="13098" y="87390"/>
                </a:lnTo>
                <a:lnTo>
                  <a:pt x="8094" y="78471"/>
                </a:lnTo>
                <a:lnTo>
                  <a:pt x="6210" y="65417"/>
                </a:lnTo>
                <a:lnTo>
                  <a:pt x="6210" y="53555"/>
                </a:lnTo>
                <a:lnTo>
                  <a:pt x="13944" y="49415"/>
                </a:lnTo>
                <a:lnTo>
                  <a:pt x="21349" y="47472"/>
                </a:lnTo>
                <a:lnTo>
                  <a:pt x="6210" y="47472"/>
                </a:lnTo>
                <a:lnTo>
                  <a:pt x="6210" y="40309"/>
                </a:lnTo>
                <a:lnTo>
                  <a:pt x="8132" y="24543"/>
                </a:lnTo>
                <a:lnTo>
                  <a:pt x="13522" y="13830"/>
                </a:lnTo>
                <a:lnTo>
                  <a:pt x="21812" y="7727"/>
                </a:lnTo>
                <a:lnTo>
                  <a:pt x="32435" y="5791"/>
                </a:lnTo>
                <a:lnTo>
                  <a:pt x="53612" y="5791"/>
                </a:lnTo>
                <a:lnTo>
                  <a:pt x="53974" y="4267"/>
                </a:lnTo>
                <a:lnTo>
                  <a:pt x="46253" y="1524"/>
                </a:lnTo>
                <a:lnTo>
                  <a:pt x="39065" y="0"/>
                </a:lnTo>
                <a:close/>
              </a:path>
              <a:path w="59054" h="100329">
                <a:moveTo>
                  <a:pt x="47716" y="47066"/>
                </a:moveTo>
                <a:lnTo>
                  <a:pt x="30492" y="47066"/>
                </a:lnTo>
                <a:lnTo>
                  <a:pt x="40235" y="48973"/>
                </a:lnTo>
                <a:lnTo>
                  <a:pt x="47132" y="54027"/>
                </a:lnTo>
                <a:lnTo>
                  <a:pt x="51234" y="61226"/>
                </a:lnTo>
                <a:lnTo>
                  <a:pt x="52590" y="69570"/>
                </a:lnTo>
                <a:lnTo>
                  <a:pt x="51090" y="78530"/>
                </a:lnTo>
                <a:lnTo>
                  <a:pt x="46589" y="86404"/>
                </a:lnTo>
                <a:lnTo>
                  <a:pt x="39089" y="92001"/>
                </a:lnTo>
                <a:lnTo>
                  <a:pt x="28587" y="94132"/>
                </a:lnTo>
                <a:lnTo>
                  <a:pt x="46088" y="94132"/>
                </a:lnTo>
                <a:lnTo>
                  <a:pt x="51195" y="90397"/>
                </a:lnTo>
                <a:lnTo>
                  <a:pt x="56893" y="80664"/>
                </a:lnTo>
                <a:lnTo>
                  <a:pt x="58800" y="69570"/>
                </a:lnTo>
                <a:lnTo>
                  <a:pt x="57060" y="59087"/>
                </a:lnTo>
                <a:lnTo>
                  <a:pt x="51812" y="50030"/>
                </a:lnTo>
                <a:lnTo>
                  <a:pt x="47716" y="47066"/>
                </a:lnTo>
                <a:close/>
              </a:path>
              <a:path w="59054" h="100329">
                <a:moveTo>
                  <a:pt x="30632" y="41262"/>
                </a:moveTo>
                <a:lnTo>
                  <a:pt x="22898" y="41262"/>
                </a:lnTo>
                <a:lnTo>
                  <a:pt x="14071" y="43472"/>
                </a:lnTo>
                <a:lnTo>
                  <a:pt x="6210" y="47472"/>
                </a:lnTo>
                <a:lnTo>
                  <a:pt x="21349" y="47472"/>
                </a:lnTo>
                <a:lnTo>
                  <a:pt x="22898" y="47066"/>
                </a:lnTo>
                <a:lnTo>
                  <a:pt x="47716" y="47066"/>
                </a:lnTo>
                <a:lnTo>
                  <a:pt x="43016" y="43665"/>
                </a:lnTo>
                <a:lnTo>
                  <a:pt x="30632" y="41262"/>
                </a:lnTo>
                <a:close/>
              </a:path>
              <a:path w="59054" h="100329">
                <a:moveTo>
                  <a:pt x="53612" y="5791"/>
                </a:moveTo>
                <a:lnTo>
                  <a:pt x="38506" y="5791"/>
                </a:lnTo>
                <a:lnTo>
                  <a:pt x="45402" y="7302"/>
                </a:lnTo>
                <a:lnTo>
                  <a:pt x="52590" y="10083"/>
                </a:lnTo>
                <a:lnTo>
                  <a:pt x="53612" y="5791"/>
                </a:lnTo>
                <a:close/>
              </a:path>
            </a:pathLst>
          </a:custGeom>
          <a:solidFill>
            <a:srgbClr val="FFFFFF"/>
          </a:solidFill>
        </p:spPr>
        <p:txBody>
          <a:bodyPr lIns="0" tIns="0" rIns="0" bIns="0"/>
          <a:lstStyle/>
          <a:p>
            <a:pPr>
              <a:defRPr/>
            </a:pPr>
            <a:endParaRPr sz="1755">
              <a:solidFill>
                <a:prstClr val="black"/>
              </a:solidFill>
            </a:endParaRPr>
          </a:p>
        </p:txBody>
      </p:sp>
      <p:sp>
        <p:nvSpPr>
          <p:cNvPr id="29" name="object 28"/>
          <p:cNvSpPr/>
          <p:nvPr/>
        </p:nvSpPr>
        <p:spPr>
          <a:xfrm>
            <a:off x="7330404" y="4225390"/>
            <a:ext cx="59729" cy="95928"/>
          </a:xfrm>
          <a:custGeom>
            <a:avLst/>
            <a:gdLst/>
            <a:ahLst/>
            <a:cxnLst/>
            <a:rect l="l" t="t" r="r" b="b"/>
            <a:pathLst>
              <a:path w="60959" h="98425">
                <a:moveTo>
                  <a:pt x="60604" y="0"/>
                </a:moveTo>
                <a:lnTo>
                  <a:pt x="0" y="0"/>
                </a:lnTo>
                <a:lnTo>
                  <a:pt x="0" y="5791"/>
                </a:lnTo>
                <a:lnTo>
                  <a:pt x="53974" y="5791"/>
                </a:lnTo>
                <a:lnTo>
                  <a:pt x="11315" y="98005"/>
                </a:lnTo>
                <a:lnTo>
                  <a:pt x="17932" y="98005"/>
                </a:lnTo>
                <a:lnTo>
                  <a:pt x="60604" y="5791"/>
                </a:lnTo>
                <a:lnTo>
                  <a:pt x="60604" y="0"/>
                </a:lnTo>
                <a:close/>
              </a:path>
            </a:pathLst>
          </a:custGeom>
          <a:solidFill>
            <a:srgbClr val="FFFFFF"/>
          </a:solidFill>
        </p:spPr>
        <p:txBody>
          <a:bodyPr lIns="0" tIns="0" rIns="0" bIns="0"/>
          <a:lstStyle/>
          <a:p>
            <a:pPr>
              <a:defRPr/>
            </a:pPr>
            <a:endParaRPr sz="1755">
              <a:solidFill>
                <a:prstClr val="black"/>
              </a:solidFill>
            </a:endParaRPr>
          </a:p>
        </p:txBody>
      </p:sp>
      <p:sp>
        <p:nvSpPr>
          <p:cNvPr id="30" name="object 29"/>
          <p:cNvSpPr/>
          <p:nvPr/>
        </p:nvSpPr>
        <p:spPr>
          <a:xfrm>
            <a:off x="7400993" y="4286929"/>
            <a:ext cx="43439" cy="0"/>
          </a:xfrm>
          <a:custGeom>
            <a:avLst/>
            <a:gdLst/>
            <a:ahLst/>
            <a:cxnLst/>
            <a:rect l="l" t="t" r="r" b="b"/>
            <a:pathLst>
              <a:path w="45084">
                <a:moveTo>
                  <a:pt x="0" y="0"/>
                </a:moveTo>
                <a:lnTo>
                  <a:pt x="44856" y="0"/>
                </a:lnTo>
              </a:path>
            </a:pathLst>
          </a:custGeom>
          <a:ln w="5803">
            <a:solidFill>
              <a:srgbClr val="FFFFFF"/>
            </a:solidFill>
          </a:ln>
        </p:spPr>
        <p:txBody>
          <a:bodyPr lIns="0" tIns="0" rIns="0" bIns="0"/>
          <a:lstStyle/>
          <a:p>
            <a:pPr>
              <a:defRPr/>
            </a:pPr>
            <a:endParaRPr sz="1755">
              <a:solidFill>
                <a:prstClr val="black"/>
              </a:solidFill>
            </a:endParaRPr>
          </a:p>
        </p:txBody>
      </p:sp>
      <p:sp>
        <p:nvSpPr>
          <p:cNvPr id="31" name="object 30"/>
          <p:cNvSpPr/>
          <p:nvPr/>
        </p:nvSpPr>
        <p:spPr>
          <a:xfrm>
            <a:off x="7457103" y="4223579"/>
            <a:ext cx="59729" cy="97739"/>
          </a:xfrm>
          <a:custGeom>
            <a:avLst/>
            <a:gdLst/>
            <a:ahLst/>
            <a:cxnLst/>
            <a:rect l="l" t="t" r="r" b="b"/>
            <a:pathLst>
              <a:path w="60959" h="99060">
                <a:moveTo>
                  <a:pt x="47069" y="5791"/>
                </a:moveTo>
                <a:lnTo>
                  <a:pt x="27597" y="5791"/>
                </a:lnTo>
                <a:lnTo>
                  <a:pt x="35881" y="6846"/>
                </a:lnTo>
                <a:lnTo>
                  <a:pt x="42789" y="10191"/>
                </a:lnTo>
                <a:lnTo>
                  <a:pt x="47521" y="16099"/>
                </a:lnTo>
                <a:lnTo>
                  <a:pt x="49276" y="24841"/>
                </a:lnTo>
                <a:lnTo>
                  <a:pt x="45557" y="40394"/>
                </a:lnTo>
                <a:lnTo>
                  <a:pt x="35253" y="56815"/>
                </a:lnTo>
                <a:lnTo>
                  <a:pt x="19641" y="73781"/>
                </a:lnTo>
                <a:lnTo>
                  <a:pt x="0" y="90970"/>
                </a:lnTo>
                <a:lnTo>
                  <a:pt x="0" y="98971"/>
                </a:lnTo>
                <a:lnTo>
                  <a:pt x="60604" y="98971"/>
                </a:lnTo>
                <a:lnTo>
                  <a:pt x="60604" y="93167"/>
                </a:lnTo>
                <a:lnTo>
                  <a:pt x="6769" y="93167"/>
                </a:lnTo>
                <a:lnTo>
                  <a:pt x="25268" y="76593"/>
                </a:lnTo>
                <a:lnTo>
                  <a:pt x="40805" y="59348"/>
                </a:lnTo>
                <a:lnTo>
                  <a:pt x="51503" y="42001"/>
                </a:lnTo>
                <a:lnTo>
                  <a:pt x="55486" y="25120"/>
                </a:lnTo>
                <a:lnTo>
                  <a:pt x="53166" y="13448"/>
                </a:lnTo>
                <a:lnTo>
                  <a:pt x="47069" y="5791"/>
                </a:lnTo>
                <a:close/>
              </a:path>
              <a:path w="60959" h="99060">
                <a:moveTo>
                  <a:pt x="27597" y="0"/>
                </a:moveTo>
                <a:lnTo>
                  <a:pt x="20538" y="436"/>
                </a:lnTo>
                <a:lnTo>
                  <a:pt x="13631" y="1635"/>
                </a:lnTo>
                <a:lnTo>
                  <a:pt x="7189" y="3429"/>
                </a:lnTo>
                <a:lnTo>
                  <a:pt x="1524" y="5651"/>
                </a:lnTo>
                <a:lnTo>
                  <a:pt x="2336" y="11315"/>
                </a:lnTo>
                <a:lnTo>
                  <a:pt x="8089" y="9230"/>
                </a:lnTo>
                <a:lnTo>
                  <a:pt x="14400" y="7467"/>
                </a:lnTo>
                <a:lnTo>
                  <a:pt x="20994" y="6247"/>
                </a:lnTo>
                <a:lnTo>
                  <a:pt x="27597" y="5791"/>
                </a:lnTo>
                <a:lnTo>
                  <a:pt x="47069" y="5791"/>
                </a:lnTo>
                <a:lnTo>
                  <a:pt x="38068" y="1342"/>
                </a:lnTo>
                <a:lnTo>
                  <a:pt x="27597" y="0"/>
                </a:lnTo>
                <a:close/>
              </a:path>
            </a:pathLst>
          </a:custGeom>
          <a:solidFill>
            <a:srgbClr val="FFFFFF"/>
          </a:solidFill>
        </p:spPr>
        <p:txBody>
          <a:bodyPr lIns="0" tIns="0" rIns="0" bIns="0"/>
          <a:lstStyle/>
          <a:p>
            <a:pPr>
              <a:defRPr/>
            </a:pPr>
            <a:endParaRPr sz="1755">
              <a:solidFill>
                <a:prstClr val="black"/>
              </a:solidFill>
            </a:endParaRPr>
          </a:p>
        </p:txBody>
      </p:sp>
      <p:sp>
        <p:nvSpPr>
          <p:cNvPr id="32" name="object 31"/>
          <p:cNvSpPr/>
          <p:nvPr/>
        </p:nvSpPr>
        <p:spPr>
          <a:xfrm>
            <a:off x="7536741" y="4225390"/>
            <a:ext cx="48869" cy="95928"/>
          </a:xfrm>
          <a:custGeom>
            <a:avLst/>
            <a:gdLst/>
            <a:ahLst/>
            <a:cxnLst/>
            <a:rect l="l" t="t" r="r" b="b"/>
            <a:pathLst>
              <a:path w="50165" h="98425">
                <a:moveTo>
                  <a:pt x="49834" y="92202"/>
                </a:moveTo>
                <a:lnTo>
                  <a:pt x="7734" y="92202"/>
                </a:lnTo>
                <a:lnTo>
                  <a:pt x="7734" y="98005"/>
                </a:lnTo>
                <a:lnTo>
                  <a:pt x="49834" y="98005"/>
                </a:lnTo>
                <a:lnTo>
                  <a:pt x="49834" y="92202"/>
                </a:lnTo>
                <a:close/>
              </a:path>
              <a:path w="50165" h="98425">
                <a:moveTo>
                  <a:pt x="31877" y="7721"/>
                </a:moveTo>
                <a:lnTo>
                  <a:pt x="25666" y="7721"/>
                </a:lnTo>
                <a:lnTo>
                  <a:pt x="25666" y="92202"/>
                </a:lnTo>
                <a:lnTo>
                  <a:pt x="31877" y="92202"/>
                </a:lnTo>
                <a:lnTo>
                  <a:pt x="31877" y="7721"/>
                </a:lnTo>
                <a:close/>
              </a:path>
              <a:path w="50165" h="98425">
                <a:moveTo>
                  <a:pt x="31877" y="0"/>
                </a:moveTo>
                <a:lnTo>
                  <a:pt x="25666" y="0"/>
                </a:lnTo>
                <a:lnTo>
                  <a:pt x="0" y="22771"/>
                </a:lnTo>
                <a:lnTo>
                  <a:pt x="3581" y="27609"/>
                </a:lnTo>
                <a:lnTo>
                  <a:pt x="25666" y="7721"/>
                </a:lnTo>
                <a:lnTo>
                  <a:pt x="31877" y="7721"/>
                </a:lnTo>
                <a:lnTo>
                  <a:pt x="31877" y="0"/>
                </a:lnTo>
                <a:close/>
              </a:path>
            </a:pathLst>
          </a:custGeom>
          <a:solidFill>
            <a:srgbClr val="FFFFFF"/>
          </a:solidFill>
        </p:spPr>
        <p:txBody>
          <a:bodyPr lIns="0" tIns="0" rIns="0" bIns="0"/>
          <a:lstStyle/>
          <a:p>
            <a:pPr>
              <a:defRPr/>
            </a:pPr>
            <a:endParaRPr sz="1755">
              <a:solidFill>
                <a:prstClr val="black"/>
              </a:solidFill>
            </a:endParaRPr>
          </a:p>
        </p:txBody>
      </p:sp>
      <p:sp>
        <p:nvSpPr>
          <p:cNvPr id="33" name="object 32"/>
          <p:cNvSpPr/>
          <p:nvPr/>
        </p:nvSpPr>
        <p:spPr>
          <a:xfrm>
            <a:off x="8159373" y="4225390"/>
            <a:ext cx="66969" cy="95928"/>
          </a:xfrm>
          <a:custGeom>
            <a:avLst/>
            <a:gdLst/>
            <a:ahLst/>
            <a:cxnLst/>
            <a:rect l="l" t="t" r="r" b="b"/>
            <a:pathLst>
              <a:path w="69850" h="99060">
                <a:moveTo>
                  <a:pt x="6223" y="0"/>
                </a:moveTo>
                <a:lnTo>
                  <a:pt x="0" y="0"/>
                </a:lnTo>
                <a:lnTo>
                  <a:pt x="0" y="64731"/>
                </a:lnTo>
                <a:lnTo>
                  <a:pt x="2994" y="80213"/>
                </a:lnTo>
                <a:lnTo>
                  <a:pt x="10885" y="90857"/>
                </a:lnTo>
                <a:lnTo>
                  <a:pt x="22036" y="96998"/>
                </a:lnTo>
                <a:lnTo>
                  <a:pt x="34810" y="98971"/>
                </a:lnTo>
                <a:lnTo>
                  <a:pt x="47593" y="96998"/>
                </a:lnTo>
                <a:lnTo>
                  <a:pt x="54569" y="93167"/>
                </a:lnTo>
                <a:lnTo>
                  <a:pt x="34810" y="93167"/>
                </a:lnTo>
                <a:lnTo>
                  <a:pt x="24289" y="91578"/>
                </a:lnTo>
                <a:lnTo>
                  <a:pt x="15135" y="86560"/>
                </a:lnTo>
                <a:lnTo>
                  <a:pt x="8671" y="77736"/>
                </a:lnTo>
                <a:lnTo>
                  <a:pt x="6223" y="64731"/>
                </a:lnTo>
                <a:lnTo>
                  <a:pt x="6223" y="0"/>
                </a:lnTo>
                <a:close/>
              </a:path>
              <a:path w="69850" h="99060">
                <a:moveTo>
                  <a:pt x="69710" y="0"/>
                </a:moveTo>
                <a:lnTo>
                  <a:pt x="63538" y="0"/>
                </a:lnTo>
                <a:lnTo>
                  <a:pt x="63538" y="64731"/>
                </a:lnTo>
                <a:lnTo>
                  <a:pt x="61065" y="77736"/>
                </a:lnTo>
                <a:lnTo>
                  <a:pt x="54551" y="86560"/>
                </a:lnTo>
                <a:lnTo>
                  <a:pt x="45348" y="91578"/>
                </a:lnTo>
                <a:lnTo>
                  <a:pt x="34810" y="93167"/>
                </a:lnTo>
                <a:lnTo>
                  <a:pt x="54569" y="93167"/>
                </a:lnTo>
                <a:lnTo>
                  <a:pt x="58775" y="90857"/>
                </a:lnTo>
                <a:lnTo>
                  <a:pt x="66700" y="80213"/>
                </a:lnTo>
                <a:lnTo>
                  <a:pt x="69710" y="64731"/>
                </a:lnTo>
                <a:lnTo>
                  <a:pt x="69710" y="0"/>
                </a:lnTo>
                <a:close/>
              </a:path>
            </a:pathLst>
          </a:custGeom>
          <a:solidFill>
            <a:srgbClr val="FFFFFF"/>
          </a:solidFill>
        </p:spPr>
        <p:txBody>
          <a:bodyPr lIns="0" tIns="0" rIns="0" bIns="0"/>
          <a:lstStyle/>
          <a:p>
            <a:pPr>
              <a:defRPr/>
            </a:pPr>
            <a:endParaRPr sz="1755">
              <a:solidFill>
                <a:prstClr val="black"/>
              </a:solidFill>
            </a:endParaRPr>
          </a:p>
        </p:txBody>
      </p:sp>
      <p:sp>
        <p:nvSpPr>
          <p:cNvPr id="34" name="object 33"/>
          <p:cNvSpPr/>
          <p:nvPr/>
        </p:nvSpPr>
        <p:spPr>
          <a:xfrm>
            <a:off x="8244442" y="4225390"/>
            <a:ext cx="61539" cy="95928"/>
          </a:xfrm>
          <a:custGeom>
            <a:avLst/>
            <a:gdLst/>
            <a:ahLst/>
            <a:cxnLst/>
            <a:rect l="l" t="t" r="r" b="b"/>
            <a:pathLst>
              <a:path w="62865" h="98425">
                <a:moveTo>
                  <a:pt x="7416" y="0"/>
                </a:moveTo>
                <a:lnTo>
                  <a:pt x="0" y="0"/>
                </a:lnTo>
                <a:lnTo>
                  <a:pt x="0" y="98005"/>
                </a:lnTo>
                <a:lnTo>
                  <a:pt x="6172" y="98005"/>
                </a:lnTo>
                <a:lnTo>
                  <a:pt x="6172" y="10490"/>
                </a:lnTo>
                <a:lnTo>
                  <a:pt x="13177" y="10490"/>
                </a:lnTo>
                <a:lnTo>
                  <a:pt x="7416" y="0"/>
                </a:lnTo>
                <a:close/>
              </a:path>
              <a:path w="62865" h="98425">
                <a:moveTo>
                  <a:pt x="13177" y="10490"/>
                </a:moveTo>
                <a:lnTo>
                  <a:pt x="6172" y="10490"/>
                </a:lnTo>
                <a:lnTo>
                  <a:pt x="54216" y="98005"/>
                </a:lnTo>
                <a:lnTo>
                  <a:pt x="62382" y="98005"/>
                </a:lnTo>
                <a:lnTo>
                  <a:pt x="62382" y="88760"/>
                </a:lnTo>
                <a:lnTo>
                  <a:pt x="56159" y="88760"/>
                </a:lnTo>
                <a:lnTo>
                  <a:pt x="13177" y="10490"/>
                </a:lnTo>
                <a:close/>
              </a:path>
              <a:path w="62865" h="98425">
                <a:moveTo>
                  <a:pt x="62382" y="0"/>
                </a:moveTo>
                <a:lnTo>
                  <a:pt x="56159" y="0"/>
                </a:lnTo>
                <a:lnTo>
                  <a:pt x="56159" y="88760"/>
                </a:lnTo>
                <a:lnTo>
                  <a:pt x="62382" y="88760"/>
                </a:lnTo>
                <a:lnTo>
                  <a:pt x="62382" y="0"/>
                </a:lnTo>
                <a:close/>
              </a:path>
            </a:pathLst>
          </a:custGeom>
          <a:solidFill>
            <a:srgbClr val="FFFFFF"/>
          </a:solidFill>
        </p:spPr>
        <p:txBody>
          <a:bodyPr lIns="0" tIns="0" rIns="0" bIns="0"/>
          <a:lstStyle/>
          <a:p>
            <a:pPr>
              <a:defRPr/>
            </a:pPr>
            <a:endParaRPr sz="1755">
              <a:solidFill>
                <a:prstClr val="black"/>
              </a:solidFill>
            </a:endParaRPr>
          </a:p>
        </p:txBody>
      </p:sp>
      <p:sp>
        <p:nvSpPr>
          <p:cNvPr id="35" name="object 34"/>
          <p:cNvSpPr/>
          <p:nvPr/>
        </p:nvSpPr>
        <p:spPr>
          <a:xfrm>
            <a:off x="8322271" y="4223579"/>
            <a:ext cx="65159" cy="97739"/>
          </a:xfrm>
          <a:custGeom>
            <a:avLst/>
            <a:gdLst/>
            <a:ahLst/>
            <a:cxnLst/>
            <a:rect l="l" t="t" r="r" b="b"/>
            <a:pathLst>
              <a:path w="66040" h="99060">
                <a:moveTo>
                  <a:pt x="22250" y="0"/>
                </a:moveTo>
                <a:lnTo>
                  <a:pt x="15887" y="0"/>
                </a:lnTo>
                <a:lnTo>
                  <a:pt x="8267" y="673"/>
                </a:lnTo>
                <a:lnTo>
                  <a:pt x="0" y="2057"/>
                </a:lnTo>
                <a:lnTo>
                  <a:pt x="0" y="98971"/>
                </a:lnTo>
                <a:lnTo>
                  <a:pt x="25946" y="98971"/>
                </a:lnTo>
                <a:lnTo>
                  <a:pt x="43918" y="95261"/>
                </a:lnTo>
                <a:lnTo>
                  <a:pt x="46494" y="93167"/>
                </a:lnTo>
                <a:lnTo>
                  <a:pt x="6223" y="93167"/>
                </a:lnTo>
                <a:lnTo>
                  <a:pt x="6223" y="7302"/>
                </a:lnTo>
                <a:lnTo>
                  <a:pt x="12141" y="6210"/>
                </a:lnTo>
                <a:lnTo>
                  <a:pt x="17424" y="5791"/>
                </a:lnTo>
                <a:lnTo>
                  <a:pt x="44542" y="5791"/>
                </a:lnTo>
                <a:lnTo>
                  <a:pt x="42466" y="4087"/>
                </a:lnTo>
                <a:lnTo>
                  <a:pt x="22250" y="0"/>
                </a:lnTo>
                <a:close/>
              </a:path>
              <a:path w="66040" h="99060">
                <a:moveTo>
                  <a:pt x="44542" y="5791"/>
                </a:moveTo>
                <a:lnTo>
                  <a:pt x="22250" y="5791"/>
                </a:lnTo>
                <a:lnTo>
                  <a:pt x="38999" y="8973"/>
                </a:lnTo>
                <a:lnTo>
                  <a:pt x="50699" y="18097"/>
                </a:lnTo>
                <a:lnTo>
                  <a:pt x="57563" y="32526"/>
                </a:lnTo>
                <a:lnTo>
                  <a:pt x="59804" y="51625"/>
                </a:lnTo>
                <a:lnTo>
                  <a:pt x="57719" y="68601"/>
                </a:lnTo>
                <a:lnTo>
                  <a:pt x="51423" y="81716"/>
                </a:lnTo>
                <a:lnTo>
                  <a:pt x="40853" y="90171"/>
                </a:lnTo>
                <a:lnTo>
                  <a:pt x="25946" y="93167"/>
                </a:lnTo>
                <a:lnTo>
                  <a:pt x="46494" y="93167"/>
                </a:lnTo>
                <a:lnTo>
                  <a:pt x="56376" y="85132"/>
                </a:lnTo>
                <a:lnTo>
                  <a:pt x="63627" y="70087"/>
                </a:lnTo>
                <a:lnTo>
                  <a:pt x="65976" y="51625"/>
                </a:lnTo>
                <a:lnTo>
                  <a:pt x="63605" y="31621"/>
                </a:lnTo>
                <a:lnTo>
                  <a:pt x="56010" y="15201"/>
                </a:lnTo>
                <a:lnTo>
                  <a:pt x="44542" y="5791"/>
                </a:lnTo>
                <a:close/>
              </a:path>
            </a:pathLst>
          </a:custGeom>
          <a:solidFill>
            <a:srgbClr val="FFFFFF"/>
          </a:solidFill>
        </p:spPr>
        <p:txBody>
          <a:bodyPr lIns="0" tIns="0" rIns="0" bIns="0"/>
          <a:lstStyle/>
          <a:p>
            <a:pPr>
              <a:defRPr/>
            </a:pPr>
            <a:endParaRPr sz="1755">
              <a:solidFill>
                <a:prstClr val="black"/>
              </a:solidFill>
            </a:endParaRPr>
          </a:p>
        </p:txBody>
      </p:sp>
      <p:sp>
        <p:nvSpPr>
          <p:cNvPr id="36" name="object 35"/>
          <p:cNvSpPr/>
          <p:nvPr/>
        </p:nvSpPr>
        <p:spPr>
          <a:xfrm>
            <a:off x="3831719" y="4223579"/>
            <a:ext cx="65159" cy="97739"/>
          </a:xfrm>
          <a:custGeom>
            <a:avLst/>
            <a:gdLst/>
            <a:ahLst/>
            <a:cxnLst/>
            <a:rect l="l" t="t" r="r" b="b"/>
            <a:pathLst>
              <a:path w="66039" h="99060">
                <a:moveTo>
                  <a:pt x="22225" y="0"/>
                </a:moveTo>
                <a:lnTo>
                  <a:pt x="15875" y="0"/>
                </a:lnTo>
                <a:lnTo>
                  <a:pt x="8280" y="673"/>
                </a:lnTo>
                <a:lnTo>
                  <a:pt x="0" y="2057"/>
                </a:lnTo>
                <a:lnTo>
                  <a:pt x="0" y="98971"/>
                </a:lnTo>
                <a:lnTo>
                  <a:pt x="25946" y="98971"/>
                </a:lnTo>
                <a:lnTo>
                  <a:pt x="43913" y="95261"/>
                </a:lnTo>
                <a:lnTo>
                  <a:pt x="46489" y="93167"/>
                </a:lnTo>
                <a:lnTo>
                  <a:pt x="6210" y="93167"/>
                </a:lnTo>
                <a:lnTo>
                  <a:pt x="6210" y="7302"/>
                </a:lnTo>
                <a:lnTo>
                  <a:pt x="12153" y="6210"/>
                </a:lnTo>
                <a:lnTo>
                  <a:pt x="17399" y="5791"/>
                </a:lnTo>
                <a:lnTo>
                  <a:pt x="44533" y="5791"/>
                </a:lnTo>
                <a:lnTo>
                  <a:pt x="42455" y="4087"/>
                </a:lnTo>
                <a:lnTo>
                  <a:pt x="22225" y="0"/>
                </a:lnTo>
                <a:close/>
              </a:path>
              <a:path w="66039" h="99060">
                <a:moveTo>
                  <a:pt x="44533" y="5791"/>
                </a:moveTo>
                <a:lnTo>
                  <a:pt x="22225" y="5791"/>
                </a:lnTo>
                <a:lnTo>
                  <a:pt x="38983" y="8973"/>
                </a:lnTo>
                <a:lnTo>
                  <a:pt x="50677" y="18097"/>
                </a:lnTo>
                <a:lnTo>
                  <a:pt x="57531" y="32526"/>
                </a:lnTo>
                <a:lnTo>
                  <a:pt x="59766" y="51625"/>
                </a:lnTo>
                <a:lnTo>
                  <a:pt x="57685" y="68601"/>
                </a:lnTo>
                <a:lnTo>
                  <a:pt x="51400" y="81716"/>
                </a:lnTo>
                <a:lnTo>
                  <a:pt x="40842" y="90171"/>
                </a:lnTo>
                <a:lnTo>
                  <a:pt x="25946" y="93167"/>
                </a:lnTo>
                <a:lnTo>
                  <a:pt x="46489" y="93167"/>
                </a:lnTo>
                <a:lnTo>
                  <a:pt x="56372" y="85132"/>
                </a:lnTo>
                <a:lnTo>
                  <a:pt x="63625" y="70087"/>
                </a:lnTo>
                <a:lnTo>
                  <a:pt x="65976" y="51625"/>
                </a:lnTo>
                <a:lnTo>
                  <a:pt x="63605" y="31621"/>
                </a:lnTo>
                <a:lnTo>
                  <a:pt x="56007" y="15201"/>
                </a:lnTo>
                <a:lnTo>
                  <a:pt x="44533" y="5791"/>
                </a:lnTo>
                <a:close/>
              </a:path>
            </a:pathLst>
          </a:custGeom>
          <a:solidFill>
            <a:srgbClr val="FFFFFF"/>
          </a:solidFill>
        </p:spPr>
        <p:txBody>
          <a:bodyPr lIns="0" tIns="0" rIns="0" bIns="0"/>
          <a:lstStyle/>
          <a:p>
            <a:pPr>
              <a:defRPr/>
            </a:pPr>
            <a:endParaRPr sz="1755">
              <a:solidFill>
                <a:prstClr val="black"/>
              </a:solidFill>
            </a:endParaRPr>
          </a:p>
        </p:txBody>
      </p:sp>
      <p:sp>
        <p:nvSpPr>
          <p:cNvPr id="37" name="object 36"/>
          <p:cNvSpPr/>
          <p:nvPr/>
        </p:nvSpPr>
        <p:spPr>
          <a:xfrm>
            <a:off x="4387383" y="4225390"/>
            <a:ext cx="76019" cy="95928"/>
          </a:xfrm>
          <a:custGeom>
            <a:avLst/>
            <a:gdLst/>
            <a:ahLst/>
            <a:cxnLst/>
            <a:rect l="l" t="t" r="r" b="b"/>
            <a:pathLst>
              <a:path w="78104" h="98425">
                <a:moveTo>
                  <a:pt x="41960" y="0"/>
                </a:moveTo>
                <a:lnTo>
                  <a:pt x="35623" y="0"/>
                </a:lnTo>
                <a:lnTo>
                  <a:pt x="0" y="98005"/>
                </a:lnTo>
                <a:lnTo>
                  <a:pt x="5803" y="98005"/>
                </a:lnTo>
                <a:lnTo>
                  <a:pt x="17805" y="64731"/>
                </a:lnTo>
                <a:lnTo>
                  <a:pt x="65489" y="64731"/>
                </a:lnTo>
                <a:lnTo>
                  <a:pt x="63380" y="58927"/>
                </a:lnTo>
                <a:lnTo>
                  <a:pt x="20027" y="58927"/>
                </a:lnTo>
                <a:lnTo>
                  <a:pt x="38798" y="7175"/>
                </a:lnTo>
                <a:lnTo>
                  <a:pt x="44568" y="7175"/>
                </a:lnTo>
                <a:lnTo>
                  <a:pt x="41960" y="0"/>
                </a:lnTo>
                <a:close/>
              </a:path>
              <a:path w="78104" h="98425">
                <a:moveTo>
                  <a:pt x="65489" y="64731"/>
                </a:moveTo>
                <a:lnTo>
                  <a:pt x="59651" y="64731"/>
                </a:lnTo>
                <a:lnTo>
                  <a:pt x="71793" y="98005"/>
                </a:lnTo>
                <a:lnTo>
                  <a:pt x="77584" y="98005"/>
                </a:lnTo>
                <a:lnTo>
                  <a:pt x="65489" y="64731"/>
                </a:lnTo>
                <a:close/>
              </a:path>
              <a:path w="78104" h="98425">
                <a:moveTo>
                  <a:pt x="44568" y="7175"/>
                </a:moveTo>
                <a:lnTo>
                  <a:pt x="38798" y="7175"/>
                </a:lnTo>
                <a:lnTo>
                  <a:pt x="57569" y="58927"/>
                </a:lnTo>
                <a:lnTo>
                  <a:pt x="63380" y="58927"/>
                </a:lnTo>
                <a:lnTo>
                  <a:pt x="44568" y="7175"/>
                </a:lnTo>
                <a:close/>
              </a:path>
            </a:pathLst>
          </a:custGeom>
          <a:solidFill>
            <a:srgbClr val="FFFFFF"/>
          </a:solidFill>
        </p:spPr>
        <p:txBody>
          <a:bodyPr lIns="0" tIns="0" rIns="0" bIns="0"/>
          <a:lstStyle/>
          <a:p>
            <a:pPr>
              <a:defRPr/>
            </a:pPr>
            <a:endParaRPr sz="1755">
              <a:solidFill>
                <a:prstClr val="black"/>
              </a:solidFill>
            </a:endParaRPr>
          </a:p>
        </p:txBody>
      </p:sp>
      <p:sp>
        <p:nvSpPr>
          <p:cNvPr id="38" name="object 37"/>
          <p:cNvSpPr/>
          <p:nvPr/>
        </p:nvSpPr>
        <p:spPr>
          <a:xfrm>
            <a:off x="4467021" y="4223580"/>
            <a:ext cx="65159" cy="99549"/>
          </a:xfrm>
          <a:custGeom>
            <a:avLst/>
            <a:gdLst/>
            <a:ahLst/>
            <a:cxnLst/>
            <a:rect l="l" t="t" r="r" b="b"/>
            <a:pathLst>
              <a:path w="66039" h="100329">
                <a:moveTo>
                  <a:pt x="38878" y="0"/>
                </a:moveTo>
                <a:lnTo>
                  <a:pt x="3084" y="24694"/>
                </a:lnTo>
                <a:lnTo>
                  <a:pt x="0" y="58940"/>
                </a:lnTo>
                <a:lnTo>
                  <a:pt x="3242" y="78094"/>
                </a:lnTo>
                <a:lnTo>
                  <a:pt x="11979" y="90844"/>
                </a:lnTo>
                <a:lnTo>
                  <a:pt x="24470" y="97825"/>
                </a:lnTo>
                <a:lnTo>
                  <a:pt x="39017" y="99949"/>
                </a:lnTo>
                <a:lnTo>
                  <a:pt x="46003" y="99543"/>
                </a:lnTo>
                <a:lnTo>
                  <a:pt x="52933" y="98383"/>
                </a:lnTo>
                <a:lnTo>
                  <a:pt x="59602" y="96552"/>
                </a:lnTo>
                <a:lnTo>
                  <a:pt x="65802" y="94132"/>
                </a:lnTo>
                <a:lnTo>
                  <a:pt x="39017" y="94132"/>
                </a:lnTo>
                <a:lnTo>
                  <a:pt x="26781" y="92302"/>
                </a:lnTo>
                <a:lnTo>
                  <a:pt x="16281" y="86318"/>
                </a:lnTo>
                <a:lnTo>
                  <a:pt x="8939" y="75444"/>
                </a:lnTo>
                <a:lnTo>
                  <a:pt x="6175" y="58940"/>
                </a:lnTo>
                <a:lnTo>
                  <a:pt x="6175" y="45123"/>
                </a:lnTo>
                <a:lnTo>
                  <a:pt x="8589" y="27629"/>
                </a:lnTo>
                <a:lnTo>
                  <a:pt x="15348" y="15370"/>
                </a:lnTo>
                <a:lnTo>
                  <a:pt x="25731" y="8154"/>
                </a:lnTo>
                <a:lnTo>
                  <a:pt x="39017" y="5791"/>
                </a:lnTo>
                <a:lnTo>
                  <a:pt x="63526" y="5791"/>
                </a:lnTo>
                <a:lnTo>
                  <a:pt x="57539" y="3370"/>
                </a:lnTo>
                <a:lnTo>
                  <a:pt x="51217" y="1512"/>
                </a:lnTo>
                <a:lnTo>
                  <a:pt x="44974" y="381"/>
                </a:lnTo>
                <a:lnTo>
                  <a:pt x="38878" y="0"/>
                </a:lnTo>
                <a:close/>
              </a:path>
              <a:path w="66039" h="100329">
                <a:moveTo>
                  <a:pt x="62068" y="48869"/>
                </a:moveTo>
                <a:lnTo>
                  <a:pt x="38751" y="48869"/>
                </a:lnTo>
                <a:lnTo>
                  <a:pt x="38751" y="54660"/>
                </a:lnTo>
                <a:lnTo>
                  <a:pt x="57940" y="54660"/>
                </a:lnTo>
                <a:lnTo>
                  <a:pt x="59591" y="55905"/>
                </a:lnTo>
                <a:lnTo>
                  <a:pt x="59591" y="90398"/>
                </a:lnTo>
                <a:lnTo>
                  <a:pt x="53508" y="92760"/>
                </a:lnTo>
                <a:lnTo>
                  <a:pt x="46053" y="94132"/>
                </a:lnTo>
                <a:lnTo>
                  <a:pt x="65802" y="94132"/>
                </a:lnTo>
                <a:lnTo>
                  <a:pt x="65802" y="52044"/>
                </a:lnTo>
                <a:lnTo>
                  <a:pt x="62068" y="48869"/>
                </a:lnTo>
                <a:close/>
              </a:path>
              <a:path w="66039" h="100329">
                <a:moveTo>
                  <a:pt x="63526" y="5791"/>
                </a:moveTo>
                <a:lnTo>
                  <a:pt x="46193" y="5791"/>
                </a:lnTo>
                <a:lnTo>
                  <a:pt x="54207" y="7594"/>
                </a:lnTo>
                <a:lnTo>
                  <a:pt x="62487" y="11455"/>
                </a:lnTo>
                <a:lnTo>
                  <a:pt x="63871" y="5930"/>
                </a:lnTo>
                <a:lnTo>
                  <a:pt x="63526" y="5791"/>
                </a:lnTo>
                <a:close/>
              </a:path>
            </a:pathLst>
          </a:custGeom>
          <a:solidFill>
            <a:srgbClr val="FFFFFF"/>
          </a:solidFill>
        </p:spPr>
        <p:txBody>
          <a:bodyPr lIns="0" tIns="0" rIns="0" bIns="0"/>
          <a:lstStyle/>
          <a:p>
            <a:pPr>
              <a:defRPr/>
            </a:pPr>
            <a:endParaRPr sz="1755">
              <a:solidFill>
                <a:prstClr val="black"/>
              </a:solidFill>
            </a:endParaRPr>
          </a:p>
        </p:txBody>
      </p:sp>
      <p:sp>
        <p:nvSpPr>
          <p:cNvPr id="39" name="object 38"/>
          <p:cNvSpPr/>
          <p:nvPr/>
        </p:nvSpPr>
        <p:spPr>
          <a:xfrm>
            <a:off x="4548470" y="4225390"/>
            <a:ext cx="56110" cy="95928"/>
          </a:xfrm>
          <a:custGeom>
            <a:avLst/>
            <a:gdLst/>
            <a:ahLst/>
            <a:cxnLst/>
            <a:rect l="l" t="t" r="r" b="b"/>
            <a:pathLst>
              <a:path w="56514" h="98425">
                <a:moveTo>
                  <a:pt x="53975" y="0"/>
                </a:moveTo>
                <a:lnTo>
                  <a:pt x="0" y="0"/>
                </a:lnTo>
                <a:lnTo>
                  <a:pt x="0" y="98005"/>
                </a:lnTo>
                <a:lnTo>
                  <a:pt x="55905" y="98005"/>
                </a:lnTo>
                <a:lnTo>
                  <a:pt x="55905" y="92202"/>
                </a:lnTo>
                <a:lnTo>
                  <a:pt x="6210" y="92202"/>
                </a:lnTo>
                <a:lnTo>
                  <a:pt x="6210" y="51765"/>
                </a:lnTo>
                <a:lnTo>
                  <a:pt x="48031" y="51765"/>
                </a:lnTo>
                <a:lnTo>
                  <a:pt x="48031" y="45961"/>
                </a:lnTo>
                <a:lnTo>
                  <a:pt x="6210" y="45961"/>
                </a:lnTo>
                <a:lnTo>
                  <a:pt x="6210" y="5791"/>
                </a:lnTo>
                <a:lnTo>
                  <a:pt x="53975" y="5791"/>
                </a:lnTo>
                <a:lnTo>
                  <a:pt x="53975" y="0"/>
                </a:lnTo>
                <a:close/>
              </a:path>
            </a:pathLst>
          </a:custGeom>
          <a:solidFill>
            <a:srgbClr val="FFFFFF"/>
          </a:solidFill>
        </p:spPr>
        <p:txBody>
          <a:bodyPr lIns="0" tIns="0" rIns="0" bIns="0"/>
          <a:lstStyle/>
          <a:p>
            <a:pPr>
              <a:defRPr/>
            </a:pPr>
            <a:endParaRPr sz="1755">
              <a:solidFill>
                <a:prstClr val="black"/>
              </a:solidFill>
            </a:endParaRPr>
          </a:p>
        </p:txBody>
      </p:sp>
      <p:sp>
        <p:nvSpPr>
          <p:cNvPr id="40" name="object 39"/>
          <p:cNvSpPr/>
          <p:nvPr/>
        </p:nvSpPr>
        <p:spPr>
          <a:xfrm>
            <a:off x="4615440" y="4223579"/>
            <a:ext cx="65159" cy="97739"/>
          </a:xfrm>
          <a:custGeom>
            <a:avLst/>
            <a:gdLst/>
            <a:ahLst/>
            <a:cxnLst/>
            <a:rect l="l" t="t" r="r" b="b"/>
            <a:pathLst>
              <a:path w="66039" h="99060">
                <a:moveTo>
                  <a:pt x="22224" y="0"/>
                </a:moveTo>
                <a:lnTo>
                  <a:pt x="15874" y="0"/>
                </a:lnTo>
                <a:lnTo>
                  <a:pt x="8280" y="673"/>
                </a:lnTo>
                <a:lnTo>
                  <a:pt x="0" y="2057"/>
                </a:lnTo>
                <a:lnTo>
                  <a:pt x="0" y="98971"/>
                </a:lnTo>
                <a:lnTo>
                  <a:pt x="25946" y="98971"/>
                </a:lnTo>
                <a:lnTo>
                  <a:pt x="43907" y="95261"/>
                </a:lnTo>
                <a:lnTo>
                  <a:pt x="46483" y="93167"/>
                </a:lnTo>
                <a:lnTo>
                  <a:pt x="6210" y="93167"/>
                </a:lnTo>
                <a:lnTo>
                  <a:pt x="6210" y="7302"/>
                </a:lnTo>
                <a:lnTo>
                  <a:pt x="12153" y="6210"/>
                </a:lnTo>
                <a:lnTo>
                  <a:pt x="17411" y="5791"/>
                </a:lnTo>
                <a:lnTo>
                  <a:pt x="44533" y="5791"/>
                </a:lnTo>
                <a:lnTo>
                  <a:pt x="42455" y="4087"/>
                </a:lnTo>
                <a:lnTo>
                  <a:pt x="22224" y="0"/>
                </a:lnTo>
                <a:close/>
              </a:path>
              <a:path w="66039" h="99060">
                <a:moveTo>
                  <a:pt x="44533" y="5791"/>
                </a:moveTo>
                <a:lnTo>
                  <a:pt x="22224" y="5791"/>
                </a:lnTo>
                <a:lnTo>
                  <a:pt x="38983" y="8973"/>
                </a:lnTo>
                <a:lnTo>
                  <a:pt x="50677" y="18097"/>
                </a:lnTo>
                <a:lnTo>
                  <a:pt x="57531" y="32526"/>
                </a:lnTo>
                <a:lnTo>
                  <a:pt x="59766" y="51625"/>
                </a:lnTo>
                <a:lnTo>
                  <a:pt x="57685" y="68601"/>
                </a:lnTo>
                <a:lnTo>
                  <a:pt x="51400" y="81716"/>
                </a:lnTo>
                <a:lnTo>
                  <a:pt x="40842" y="90171"/>
                </a:lnTo>
                <a:lnTo>
                  <a:pt x="25946" y="93167"/>
                </a:lnTo>
                <a:lnTo>
                  <a:pt x="46483" y="93167"/>
                </a:lnTo>
                <a:lnTo>
                  <a:pt x="56367" y="85132"/>
                </a:lnTo>
                <a:lnTo>
                  <a:pt x="63624" y="70087"/>
                </a:lnTo>
                <a:lnTo>
                  <a:pt x="65976" y="51625"/>
                </a:lnTo>
                <a:lnTo>
                  <a:pt x="63605" y="31621"/>
                </a:lnTo>
                <a:lnTo>
                  <a:pt x="56006" y="15201"/>
                </a:lnTo>
                <a:lnTo>
                  <a:pt x="44533" y="5791"/>
                </a:lnTo>
                <a:close/>
              </a:path>
            </a:pathLst>
          </a:custGeom>
          <a:solidFill>
            <a:srgbClr val="FFFFFF"/>
          </a:solidFill>
        </p:spPr>
        <p:txBody>
          <a:bodyPr lIns="0" tIns="0" rIns="0" bIns="0"/>
          <a:lstStyle/>
          <a:p>
            <a:pPr>
              <a:defRPr/>
            </a:pPr>
            <a:endParaRPr sz="1755">
              <a:solidFill>
                <a:prstClr val="black"/>
              </a:solidFill>
            </a:endParaRPr>
          </a:p>
        </p:txBody>
      </p:sp>
      <p:sp>
        <p:nvSpPr>
          <p:cNvPr id="41" name="object 40"/>
          <p:cNvSpPr/>
          <p:nvPr/>
        </p:nvSpPr>
        <p:spPr>
          <a:xfrm>
            <a:off x="5277891" y="4225390"/>
            <a:ext cx="76019" cy="95928"/>
          </a:xfrm>
          <a:custGeom>
            <a:avLst/>
            <a:gdLst/>
            <a:ahLst/>
            <a:cxnLst/>
            <a:rect l="l" t="t" r="r" b="b"/>
            <a:pathLst>
              <a:path w="78104" h="98425">
                <a:moveTo>
                  <a:pt x="41973" y="0"/>
                </a:moveTo>
                <a:lnTo>
                  <a:pt x="35636" y="0"/>
                </a:lnTo>
                <a:lnTo>
                  <a:pt x="0" y="98005"/>
                </a:lnTo>
                <a:lnTo>
                  <a:pt x="5803" y="98005"/>
                </a:lnTo>
                <a:lnTo>
                  <a:pt x="17818" y="64731"/>
                </a:lnTo>
                <a:lnTo>
                  <a:pt x="65502" y="64731"/>
                </a:lnTo>
                <a:lnTo>
                  <a:pt x="63392" y="58927"/>
                </a:lnTo>
                <a:lnTo>
                  <a:pt x="20027" y="58927"/>
                </a:lnTo>
                <a:lnTo>
                  <a:pt x="38798" y="7175"/>
                </a:lnTo>
                <a:lnTo>
                  <a:pt x="44581" y="7175"/>
                </a:lnTo>
                <a:lnTo>
                  <a:pt x="41973" y="0"/>
                </a:lnTo>
                <a:close/>
              </a:path>
              <a:path w="78104" h="98425">
                <a:moveTo>
                  <a:pt x="65502" y="64731"/>
                </a:moveTo>
                <a:lnTo>
                  <a:pt x="59651" y="64731"/>
                </a:lnTo>
                <a:lnTo>
                  <a:pt x="71793" y="98005"/>
                </a:lnTo>
                <a:lnTo>
                  <a:pt x="77597" y="98005"/>
                </a:lnTo>
                <a:lnTo>
                  <a:pt x="65502" y="64731"/>
                </a:lnTo>
                <a:close/>
              </a:path>
              <a:path w="78104" h="98425">
                <a:moveTo>
                  <a:pt x="44581" y="7175"/>
                </a:moveTo>
                <a:lnTo>
                  <a:pt x="38798" y="7175"/>
                </a:lnTo>
                <a:lnTo>
                  <a:pt x="57569" y="58927"/>
                </a:lnTo>
                <a:lnTo>
                  <a:pt x="63392" y="58927"/>
                </a:lnTo>
                <a:lnTo>
                  <a:pt x="44581" y="7175"/>
                </a:lnTo>
                <a:close/>
              </a:path>
            </a:pathLst>
          </a:custGeom>
          <a:solidFill>
            <a:srgbClr val="FFFFFF"/>
          </a:solidFill>
        </p:spPr>
        <p:txBody>
          <a:bodyPr lIns="0" tIns="0" rIns="0" bIns="0"/>
          <a:lstStyle/>
          <a:p>
            <a:pPr>
              <a:defRPr/>
            </a:pPr>
            <a:endParaRPr sz="1755">
              <a:solidFill>
                <a:prstClr val="black"/>
              </a:solidFill>
            </a:endParaRPr>
          </a:p>
        </p:txBody>
      </p:sp>
      <p:sp>
        <p:nvSpPr>
          <p:cNvPr id="42" name="object 41"/>
          <p:cNvSpPr/>
          <p:nvPr/>
        </p:nvSpPr>
        <p:spPr>
          <a:xfrm>
            <a:off x="5357530" y="4223580"/>
            <a:ext cx="65159" cy="99549"/>
          </a:xfrm>
          <a:custGeom>
            <a:avLst/>
            <a:gdLst/>
            <a:ahLst/>
            <a:cxnLst/>
            <a:rect l="l" t="t" r="r" b="b"/>
            <a:pathLst>
              <a:path w="66039" h="100329">
                <a:moveTo>
                  <a:pt x="38890" y="0"/>
                </a:moveTo>
                <a:lnTo>
                  <a:pt x="3084" y="24694"/>
                </a:lnTo>
                <a:lnTo>
                  <a:pt x="0" y="58940"/>
                </a:lnTo>
                <a:lnTo>
                  <a:pt x="3242" y="78094"/>
                </a:lnTo>
                <a:lnTo>
                  <a:pt x="11979" y="90844"/>
                </a:lnTo>
                <a:lnTo>
                  <a:pt x="24470" y="97825"/>
                </a:lnTo>
                <a:lnTo>
                  <a:pt x="39017" y="99949"/>
                </a:lnTo>
                <a:lnTo>
                  <a:pt x="46003" y="99543"/>
                </a:lnTo>
                <a:lnTo>
                  <a:pt x="52933" y="98383"/>
                </a:lnTo>
                <a:lnTo>
                  <a:pt x="59602" y="96552"/>
                </a:lnTo>
                <a:lnTo>
                  <a:pt x="65802" y="94132"/>
                </a:lnTo>
                <a:lnTo>
                  <a:pt x="39017" y="94132"/>
                </a:lnTo>
                <a:lnTo>
                  <a:pt x="26787" y="92302"/>
                </a:lnTo>
                <a:lnTo>
                  <a:pt x="16286" y="86318"/>
                </a:lnTo>
                <a:lnTo>
                  <a:pt x="8940" y="75444"/>
                </a:lnTo>
                <a:lnTo>
                  <a:pt x="6175" y="58940"/>
                </a:lnTo>
                <a:lnTo>
                  <a:pt x="6175" y="45123"/>
                </a:lnTo>
                <a:lnTo>
                  <a:pt x="8590" y="27629"/>
                </a:lnTo>
                <a:lnTo>
                  <a:pt x="15353" y="15370"/>
                </a:lnTo>
                <a:lnTo>
                  <a:pt x="25737" y="8154"/>
                </a:lnTo>
                <a:lnTo>
                  <a:pt x="39017" y="5791"/>
                </a:lnTo>
                <a:lnTo>
                  <a:pt x="63526" y="5791"/>
                </a:lnTo>
                <a:lnTo>
                  <a:pt x="57541" y="3370"/>
                </a:lnTo>
                <a:lnTo>
                  <a:pt x="51224" y="1512"/>
                </a:lnTo>
                <a:lnTo>
                  <a:pt x="44985" y="381"/>
                </a:lnTo>
                <a:lnTo>
                  <a:pt x="38890" y="0"/>
                </a:lnTo>
                <a:close/>
              </a:path>
              <a:path w="66039" h="100329">
                <a:moveTo>
                  <a:pt x="62081" y="48869"/>
                </a:moveTo>
                <a:lnTo>
                  <a:pt x="38751" y="48869"/>
                </a:lnTo>
                <a:lnTo>
                  <a:pt x="38751" y="54660"/>
                </a:lnTo>
                <a:lnTo>
                  <a:pt x="57940" y="54660"/>
                </a:lnTo>
                <a:lnTo>
                  <a:pt x="59591" y="55905"/>
                </a:lnTo>
                <a:lnTo>
                  <a:pt x="59591" y="90398"/>
                </a:lnTo>
                <a:lnTo>
                  <a:pt x="53521" y="92760"/>
                </a:lnTo>
                <a:lnTo>
                  <a:pt x="46066" y="94132"/>
                </a:lnTo>
                <a:lnTo>
                  <a:pt x="65802" y="94132"/>
                </a:lnTo>
                <a:lnTo>
                  <a:pt x="65802" y="52044"/>
                </a:lnTo>
                <a:lnTo>
                  <a:pt x="62081" y="48869"/>
                </a:lnTo>
                <a:close/>
              </a:path>
              <a:path w="66039" h="100329">
                <a:moveTo>
                  <a:pt x="63526" y="5791"/>
                </a:moveTo>
                <a:lnTo>
                  <a:pt x="46193" y="5791"/>
                </a:lnTo>
                <a:lnTo>
                  <a:pt x="54207" y="7594"/>
                </a:lnTo>
                <a:lnTo>
                  <a:pt x="62487" y="11455"/>
                </a:lnTo>
                <a:lnTo>
                  <a:pt x="63871" y="5930"/>
                </a:lnTo>
                <a:lnTo>
                  <a:pt x="63526" y="5791"/>
                </a:lnTo>
                <a:close/>
              </a:path>
            </a:pathLst>
          </a:custGeom>
          <a:solidFill>
            <a:srgbClr val="FFFFFF"/>
          </a:solidFill>
        </p:spPr>
        <p:txBody>
          <a:bodyPr lIns="0" tIns="0" rIns="0" bIns="0"/>
          <a:lstStyle/>
          <a:p>
            <a:pPr>
              <a:defRPr/>
            </a:pPr>
            <a:endParaRPr sz="1755">
              <a:solidFill>
                <a:prstClr val="black"/>
              </a:solidFill>
            </a:endParaRPr>
          </a:p>
        </p:txBody>
      </p:sp>
      <p:sp>
        <p:nvSpPr>
          <p:cNvPr id="43" name="object 42"/>
          <p:cNvSpPr/>
          <p:nvPr/>
        </p:nvSpPr>
        <p:spPr>
          <a:xfrm>
            <a:off x="5438979" y="4225390"/>
            <a:ext cx="54299" cy="95928"/>
          </a:xfrm>
          <a:custGeom>
            <a:avLst/>
            <a:gdLst/>
            <a:ahLst/>
            <a:cxnLst/>
            <a:rect l="l" t="t" r="r" b="b"/>
            <a:pathLst>
              <a:path w="56514" h="98425">
                <a:moveTo>
                  <a:pt x="53975" y="0"/>
                </a:moveTo>
                <a:lnTo>
                  <a:pt x="0" y="0"/>
                </a:lnTo>
                <a:lnTo>
                  <a:pt x="0" y="98005"/>
                </a:lnTo>
                <a:lnTo>
                  <a:pt x="55905" y="98005"/>
                </a:lnTo>
                <a:lnTo>
                  <a:pt x="55905" y="92202"/>
                </a:lnTo>
                <a:lnTo>
                  <a:pt x="6197" y="92202"/>
                </a:lnTo>
                <a:lnTo>
                  <a:pt x="6197" y="51765"/>
                </a:lnTo>
                <a:lnTo>
                  <a:pt x="48031" y="51765"/>
                </a:lnTo>
                <a:lnTo>
                  <a:pt x="48031" y="45961"/>
                </a:lnTo>
                <a:lnTo>
                  <a:pt x="6197" y="45961"/>
                </a:lnTo>
                <a:lnTo>
                  <a:pt x="6197" y="5791"/>
                </a:lnTo>
                <a:lnTo>
                  <a:pt x="53975" y="5791"/>
                </a:lnTo>
                <a:lnTo>
                  <a:pt x="53975" y="0"/>
                </a:lnTo>
                <a:close/>
              </a:path>
            </a:pathLst>
          </a:custGeom>
          <a:solidFill>
            <a:srgbClr val="FFFFFF"/>
          </a:solidFill>
        </p:spPr>
        <p:txBody>
          <a:bodyPr lIns="0" tIns="0" rIns="0" bIns="0"/>
          <a:lstStyle/>
          <a:p>
            <a:pPr>
              <a:defRPr/>
            </a:pPr>
            <a:endParaRPr sz="1755">
              <a:solidFill>
                <a:prstClr val="black"/>
              </a:solidFill>
            </a:endParaRPr>
          </a:p>
        </p:txBody>
      </p:sp>
      <p:sp>
        <p:nvSpPr>
          <p:cNvPr id="44" name="object 43"/>
          <p:cNvSpPr/>
          <p:nvPr/>
        </p:nvSpPr>
        <p:spPr>
          <a:xfrm>
            <a:off x="5505948" y="4223579"/>
            <a:ext cx="65159" cy="97739"/>
          </a:xfrm>
          <a:custGeom>
            <a:avLst/>
            <a:gdLst/>
            <a:ahLst/>
            <a:cxnLst/>
            <a:rect l="l" t="t" r="r" b="b"/>
            <a:pathLst>
              <a:path w="66039" h="99060">
                <a:moveTo>
                  <a:pt x="22224" y="0"/>
                </a:moveTo>
                <a:lnTo>
                  <a:pt x="15874" y="0"/>
                </a:lnTo>
                <a:lnTo>
                  <a:pt x="8280" y="673"/>
                </a:lnTo>
                <a:lnTo>
                  <a:pt x="0" y="2057"/>
                </a:lnTo>
                <a:lnTo>
                  <a:pt x="0" y="98971"/>
                </a:lnTo>
                <a:lnTo>
                  <a:pt x="25946" y="98971"/>
                </a:lnTo>
                <a:lnTo>
                  <a:pt x="43907" y="95261"/>
                </a:lnTo>
                <a:lnTo>
                  <a:pt x="46483" y="93167"/>
                </a:lnTo>
                <a:lnTo>
                  <a:pt x="6210" y="93167"/>
                </a:lnTo>
                <a:lnTo>
                  <a:pt x="6210" y="7302"/>
                </a:lnTo>
                <a:lnTo>
                  <a:pt x="12153" y="6210"/>
                </a:lnTo>
                <a:lnTo>
                  <a:pt x="17398" y="5791"/>
                </a:lnTo>
                <a:lnTo>
                  <a:pt x="44533" y="5791"/>
                </a:lnTo>
                <a:lnTo>
                  <a:pt x="42455" y="4087"/>
                </a:lnTo>
                <a:lnTo>
                  <a:pt x="22224" y="0"/>
                </a:lnTo>
                <a:close/>
              </a:path>
              <a:path w="66039" h="99060">
                <a:moveTo>
                  <a:pt x="44533" y="5791"/>
                </a:moveTo>
                <a:lnTo>
                  <a:pt x="22224" y="5791"/>
                </a:lnTo>
                <a:lnTo>
                  <a:pt x="38983" y="8973"/>
                </a:lnTo>
                <a:lnTo>
                  <a:pt x="50677" y="18097"/>
                </a:lnTo>
                <a:lnTo>
                  <a:pt x="57531" y="32526"/>
                </a:lnTo>
                <a:lnTo>
                  <a:pt x="59766" y="51625"/>
                </a:lnTo>
                <a:lnTo>
                  <a:pt x="57685" y="68601"/>
                </a:lnTo>
                <a:lnTo>
                  <a:pt x="51400" y="81716"/>
                </a:lnTo>
                <a:lnTo>
                  <a:pt x="40842" y="90171"/>
                </a:lnTo>
                <a:lnTo>
                  <a:pt x="25946" y="93167"/>
                </a:lnTo>
                <a:lnTo>
                  <a:pt x="46483" y="93167"/>
                </a:lnTo>
                <a:lnTo>
                  <a:pt x="56367" y="85132"/>
                </a:lnTo>
                <a:lnTo>
                  <a:pt x="63624" y="70087"/>
                </a:lnTo>
                <a:lnTo>
                  <a:pt x="65976" y="51625"/>
                </a:lnTo>
                <a:lnTo>
                  <a:pt x="63605" y="31621"/>
                </a:lnTo>
                <a:lnTo>
                  <a:pt x="56006" y="15201"/>
                </a:lnTo>
                <a:lnTo>
                  <a:pt x="44533" y="5791"/>
                </a:lnTo>
                <a:close/>
              </a:path>
            </a:pathLst>
          </a:custGeom>
          <a:solidFill>
            <a:srgbClr val="FFFFFF"/>
          </a:solidFill>
        </p:spPr>
        <p:txBody>
          <a:bodyPr lIns="0" tIns="0" rIns="0" bIns="0"/>
          <a:lstStyle/>
          <a:p>
            <a:pPr>
              <a:defRPr/>
            </a:pPr>
            <a:endParaRPr sz="1755">
              <a:solidFill>
                <a:prstClr val="black"/>
              </a:solidFill>
            </a:endParaRPr>
          </a:p>
        </p:txBody>
      </p:sp>
      <p:sp>
        <p:nvSpPr>
          <p:cNvPr id="45" name="object 44"/>
          <p:cNvSpPr/>
          <p:nvPr/>
        </p:nvSpPr>
        <p:spPr>
          <a:xfrm>
            <a:off x="6124960" y="4225390"/>
            <a:ext cx="76019" cy="95928"/>
          </a:xfrm>
          <a:custGeom>
            <a:avLst/>
            <a:gdLst/>
            <a:ahLst/>
            <a:cxnLst/>
            <a:rect l="l" t="t" r="r" b="b"/>
            <a:pathLst>
              <a:path w="78104" h="98425">
                <a:moveTo>
                  <a:pt x="41960" y="0"/>
                </a:moveTo>
                <a:lnTo>
                  <a:pt x="35623" y="0"/>
                </a:lnTo>
                <a:lnTo>
                  <a:pt x="0" y="98005"/>
                </a:lnTo>
                <a:lnTo>
                  <a:pt x="5803" y="98005"/>
                </a:lnTo>
                <a:lnTo>
                  <a:pt x="17805" y="64731"/>
                </a:lnTo>
                <a:lnTo>
                  <a:pt x="65489" y="64731"/>
                </a:lnTo>
                <a:lnTo>
                  <a:pt x="63380" y="58927"/>
                </a:lnTo>
                <a:lnTo>
                  <a:pt x="20027" y="58927"/>
                </a:lnTo>
                <a:lnTo>
                  <a:pt x="38798" y="7175"/>
                </a:lnTo>
                <a:lnTo>
                  <a:pt x="44568" y="7175"/>
                </a:lnTo>
                <a:lnTo>
                  <a:pt x="41960" y="0"/>
                </a:lnTo>
                <a:close/>
              </a:path>
              <a:path w="78104" h="98425">
                <a:moveTo>
                  <a:pt x="65489" y="64731"/>
                </a:moveTo>
                <a:lnTo>
                  <a:pt x="59651" y="64731"/>
                </a:lnTo>
                <a:lnTo>
                  <a:pt x="71780" y="98005"/>
                </a:lnTo>
                <a:lnTo>
                  <a:pt x="77584" y="98005"/>
                </a:lnTo>
                <a:lnTo>
                  <a:pt x="65489" y="64731"/>
                </a:lnTo>
                <a:close/>
              </a:path>
              <a:path w="78104" h="98425">
                <a:moveTo>
                  <a:pt x="44568" y="7175"/>
                </a:moveTo>
                <a:lnTo>
                  <a:pt x="38798" y="7175"/>
                </a:lnTo>
                <a:lnTo>
                  <a:pt x="57569" y="58927"/>
                </a:lnTo>
                <a:lnTo>
                  <a:pt x="63380" y="58927"/>
                </a:lnTo>
                <a:lnTo>
                  <a:pt x="44568" y="7175"/>
                </a:lnTo>
                <a:close/>
              </a:path>
            </a:pathLst>
          </a:custGeom>
          <a:solidFill>
            <a:srgbClr val="FFFFFF"/>
          </a:solidFill>
        </p:spPr>
        <p:txBody>
          <a:bodyPr lIns="0" tIns="0" rIns="0" bIns="0"/>
          <a:lstStyle/>
          <a:p>
            <a:pPr>
              <a:defRPr/>
            </a:pPr>
            <a:endParaRPr sz="1755">
              <a:solidFill>
                <a:prstClr val="black"/>
              </a:solidFill>
            </a:endParaRPr>
          </a:p>
        </p:txBody>
      </p:sp>
      <p:sp>
        <p:nvSpPr>
          <p:cNvPr id="46" name="object 45"/>
          <p:cNvSpPr/>
          <p:nvPr/>
        </p:nvSpPr>
        <p:spPr>
          <a:xfrm>
            <a:off x="6204599" y="4223580"/>
            <a:ext cx="65159" cy="99549"/>
          </a:xfrm>
          <a:custGeom>
            <a:avLst/>
            <a:gdLst/>
            <a:ahLst/>
            <a:cxnLst/>
            <a:rect l="l" t="t" r="r" b="b"/>
            <a:pathLst>
              <a:path w="66039" h="100329">
                <a:moveTo>
                  <a:pt x="38890" y="0"/>
                </a:moveTo>
                <a:lnTo>
                  <a:pt x="3084" y="24694"/>
                </a:lnTo>
                <a:lnTo>
                  <a:pt x="0" y="58940"/>
                </a:lnTo>
                <a:lnTo>
                  <a:pt x="3242" y="78094"/>
                </a:lnTo>
                <a:lnTo>
                  <a:pt x="11979" y="90844"/>
                </a:lnTo>
                <a:lnTo>
                  <a:pt x="24470" y="97825"/>
                </a:lnTo>
                <a:lnTo>
                  <a:pt x="39017" y="99949"/>
                </a:lnTo>
                <a:lnTo>
                  <a:pt x="46003" y="99543"/>
                </a:lnTo>
                <a:lnTo>
                  <a:pt x="52933" y="98383"/>
                </a:lnTo>
                <a:lnTo>
                  <a:pt x="59602" y="96552"/>
                </a:lnTo>
                <a:lnTo>
                  <a:pt x="65802" y="94132"/>
                </a:lnTo>
                <a:lnTo>
                  <a:pt x="39017" y="94132"/>
                </a:lnTo>
                <a:lnTo>
                  <a:pt x="26787" y="92302"/>
                </a:lnTo>
                <a:lnTo>
                  <a:pt x="16286" y="86318"/>
                </a:lnTo>
                <a:lnTo>
                  <a:pt x="8940" y="75444"/>
                </a:lnTo>
                <a:lnTo>
                  <a:pt x="6175" y="58940"/>
                </a:lnTo>
                <a:lnTo>
                  <a:pt x="6175" y="45123"/>
                </a:lnTo>
                <a:lnTo>
                  <a:pt x="8590" y="27629"/>
                </a:lnTo>
                <a:lnTo>
                  <a:pt x="15353" y="15370"/>
                </a:lnTo>
                <a:lnTo>
                  <a:pt x="25737" y="8154"/>
                </a:lnTo>
                <a:lnTo>
                  <a:pt x="39017" y="5791"/>
                </a:lnTo>
                <a:lnTo>
                  <a:pt x="63526" y="5791"/>
                </a:lnTo>
                <a:lnTo>
                  <a:pt x="57541" y="3370"/>
                </a:lnTo>
                <a:lnTo>
                  <a:pt x="51224" y="1512"/>
                </a:lnTo>
                <a:lnTo>
                  <a:pt x="44985" y="381"/>
                </a:lnTo>
                <a:lnTo>
                  <a:pt x="38890" y="0"/>
                </a:lnTo>
                <a:close/>
              </a:path>
              <a:path w="66039" h="100329">
                <a:moveTo>
                  <a:pt x="62081" y="48869"/>
                </a:moveTo>
                <a:lnTo>
                  <a:pt x="38751" y="48869"/>
                </a:lnTo>
                <a:lnTo>
                  <a:pt x="38751" y="54660"/>
                </a:lnTo>
                <a:lnTo>
                  <a:pt x="57940" y="54660"/>
                </a:lnTo>
                <a:lnTo>
                  <a:pt x="59591" y="55905"/>
                </a:lnTo>
                <a:lnTo>
                  <a:pt x="59591" y="90398"/>
                </a:lnTo>
                <a:lnTo>
                  <a:pt x="53521" y="92760"/>
                </a:lnTo>
                <a:lnTo>
                  <a:pt x="46053" y="94132"/>
                </a:lnTo>
                <a:lnTo>
                  <a:pt x="65802" y="94132"/>
                </a:lnTo>
                <a:lnTo>
                  <a:pt x="65802" y="52044"/>
                </a:lnTo>
                <a:lnTo>
                  <a:pt x="62081" y="48869"/>
                </a:lnTo>
                <a:close/>
              </a:path>
              <a:path w="66039" h="100329">
                <a:moveTo>
                  <a:pt x="63526" y="5791"/>
                </a:moveTo>
                <a:lnTo>
                  <a:pt x="46193" y="5791"/>
                </a:lnTo>
                <a:lnTo>
                  <a:pt x="54207" y="7594"/>
                </a:lnTo>
                <a:lnTo>
                  <a:pt x="62487" y="11455"/>
                </a:lnTo>
                <a:lnTo>
                  <a:pt x="63871" y="5930"/>
                </a:lnTo>
                <a:lnTo>
                  <a:pt x="63526" y="5791"/>
                </a:lnTo>
                <a:close/>
              </a:path>
            </a:pathLst>
          </a:custGeom>
          <a:solidFill>
            <a:srgbClr val="FFFFFF"/>
          </a:solidFill>
        </p:spPr>
        <p:txBody>
          <a:bodyPr lIns="0" tIns="0" rIns="0" bIns="0"/>
          <a:lstStyle/>
          <a:p>
            <a:pPr>
              <a:defRPr/>
            </a:pPr>
            <a:endParaRPr sz="1755">
              <a:solidFill>
                <a:prstClr val="black"/>
              </a:solidFill>
            </a:endParaRPr>
          </a:p>
        </p:txBody>
      </p:sp>
      <p:sp>
        <p:nvSpPr>
          <p:cNvPr id="47" name="object 46"/>
          <p:cNvSpPr/>
          <p:nvPr/>
        </p:nvSpPr>
        <p:spPr>
          <a:xfrm>
            <a:off x="6286047" y="4225390"/>
            <a:ext cx="56110" cy="95928"/>
          </a:xfrm>
          <a:custGeom>
            <a:avLst/>
            <a:gdLst/>
            <a:ahLst/>
            <a:cxnLst/>
            <a:rect l="l" t="t" r="r" b="b"/>
            <a:pathLst>
              <a:path w="56514" h="98425">
                <a:moveTo>
                  <a:pt x="53975" y="0"/>
                </a:moveTo>
                <a:lnTo>
                  <a:pt x="0" y="0"/>
                </a:lnTo>
                <a:lnTo>
                  <a:pt x="0" y="98005"/>
                </a:lnTo>
                <a:lnTo>
                  <a:pt x="55905" y="98005"/>
                </a:lnTo>
                <a:lnTo>
                  <a:pt x="55905" y="92202"/>
                </a:lnTo>
                <a:lnTo>
                  <a:pt x="6210" y="92202"/>
                </a:lnTo>
                <a:lnTo>
                  <a:pt x="6210" y="51765"/>
                </a:lnTo>
                <a:lnTo>
                  <a:pt x="48031" y="51765"/>
                </a:lnTo>
                <a:lnTo>
                  <a:pt x="48031" y="45961"/>
                </a:lnTo>
                <a:lnTo>
                  <a:pt x="6210" y="45961"/>
                </a:lnTo>
                <a:lnTo>
                  <a:pt x="6210" y="5791"/>
                </a:lnTo>
                <a:lnTo>
                  <a:pt x="53975" y="5791"/>
                </a:lnTo>
                <a:lnTo>
                  <a:pt x="53975" y="0"/>
                </a:lnTo>
                <a:close/>
              </a:path>
            </a:pathLst>
          </a:custGeom>
          <a:solidFill>
            <a:srgbClr val="FFFFFF"/>
          </a:solidFill>
        </p:spPr>
        <p:txBody>
          <a:bodyPr lIns="0" tIns="0" rIns="0" bIns="0"/>
          <a:lstStyle/>
          <a:p>
            <a:pPr>
              <a:defRPr/>
            </a:pPr>
            <a:endParaRPr sz="1755">
              <a:solidFill>
                <a:prstClr val="black"/>
              </a:solidFill>
            </a:endParaRPr>
          </a:p>
        </p:txBody>
      </p:sp>
      <p:sp>
        <p:nvSpPr>
          <p:cNvPr id="48" name="object 47"/>
          <p:cNvSpPr/>
          <p:nvPr/>
        </p:nvSpPr>
        <p:spPr>
          <a:xfrm>
            <a:off x="6353017" y="4223579"/>
            <a:ext cx="65159" cy="97739"/>
          </a:xfrm>
          <a:custGeom>
            <a:avLst/>
            <a:gdLst/>
            <a:ahLst/>
            <a:cxnLst/>
            <a:rect l="l" t="t" r="r" b="b"/>
            <a:pathLst>
              <a:path w="66039" h="99060">
                <a:moveTo>
                  <a:pt x="22224" y="0"/>
                </a:moveTo>
                <a:lnTo>
                  <a:pt x="15874" y="0"/>
                </a:lnTo>
                <a:lnTo>
                  <a:pt x="8280" y="673"/>
                </a:lnTo>
                <a:lnTo>
                  <a:pt x="0" y="2057"/>
                </a:lnTo>
                <a:lnTo>
                  <a:pt x="0" y="98971"/>
                </a:lnTo>
                <a:lnTo>
                  <a:pt x="25946" y="98971"/>
                </a:lnTo>
                <a:lnTo>
                  <a:pt x="43907" y="95261"/>
                </a:lnTo>
                <a:lnTo>
                  <a:pt x="46483" y="93167"/>
                </a:lnTo>
                <a:lnTo>
                  <a:pt x="6210" y="93167"/>
                </a:lnTo>
                <a:lnTo>
                  <a:pt x="6210" y="7302"/>
                </a:lnTo>
                <a:lnTo>
                  <a:pt x="12153" y="6210"/>
                </a:lnTo>
                <a:lnTo>
                  <a:pt x="17398" y="5791"/>
                </a:lnTo>
                <a:lnTo>
                  <a:pt x="44533" y="5791"/>
                </a:lnTo>
                <a:lnTo>
                  <a:pt x="42455" y="4087"/>
                </a:lnTo>
                <a:lnTo>
                  <a:pt x="22224" y="0"/>
                </a:lnTo>
                <a:close/>
              </a:path>
              <a:path w="66039" h="99060">
                <a:moveTo>
                  <a:pt x="44533" y="5791"/>
                </a:moveTo>
                <a:lnTo>
                  <a:pt x="22224" y="5791"/>
                </a:lnTo>
                <a:lnTo>
                  <a:pt x="38983" y="8973"/>
                </a:lnTo>
                <a:lnTo>
                  <a:pt x="50677" y="18097"/>
                </a:lnTo>
                <a:lnTo>
                  <a:pt x="57531" y="32526"/>
                </a:lnTo>
                <a:lnTo>
                  <a:pt x="59766" y="51625"/>
                </a:lnTo>
                <a:lnTo>
                  <a:pt x="57685" y="68601"/>
                </a:lnTo>
                <a:lnTo>
                  <a:pt x="51400" y="81716"/>
                </a:lnTo>
                <a:lnTo>
                  <a:pt x="40842" y="90171"/>
                </a:lnTo>
                <a:lnTo>
                  <a:pt x="25946" y="93167"/>
                </a:lnTo>
                <a:lnTo>
                  <a:pt x="46483" y="93167"/>
                </a:lnTo>
                <a:lnTo>
                  <a:pt x="56367" y="85132"/>
                </a:lnTo>
                <a:lnTo>
                  <a:pt x="63624" y="70087"/>
                </a:lnTo>
                <a:lnTo>
                  <a:pt x="65976" y="51625"/>
                </a:lnTo>
                <a:lnTo>
                  <a:pt x="63605" y="31621"/>
                </a:lnTo>
                <a:lnTo>
                  <a:pt x="56006" y="15201"/>
                </a:lnTo>
                <a:lnTo>
                  <a:pt x="44533" y="5791"/>
                </a:lnTo>
                <a:close/>
              </a:path>
            </a:pathLst>
          </a:custGeom>
          <a:solidFill>
            <a:srgbClr val="FFFFFF"/>
          </a:solidFill>
        </p:spPr>
        <p:txBody>
          <a:bodyPr lIns="0" tIns="0" rIns="0" bIns="0"/>
          <a:lstStyle/>
          <a:p>
            <a:pPr>
              <a:defRPr/>
            </a:pPr>
            <a:endParaRPr sz="1755">
              <a:solidFill>
                <a:prstClr val="black"/>
              </a:solidFill>
            </a:endParaRPr>
          </a:p>
        </p:txBody>
      </p:sp>
      <p:sp>
        <p:nvSpPr>
          <p:cNvPr id="49" name="object 48"/>
          <p:cNvSpPr/>
          <p:nvPr/>
        </p:nvSpPr>
        <p:spPr>
          <a:xfrm>
            <a:off x="6982889" y="4225390"/>
            <a:ext cx="77828" cy="95928"/>
          </a:xfrm>
          <a:custGeom>
            <a:avLst/>
            <a:gdLst/>
            <a:ahLst/>
            <a:cxnLst/>
            <a:rect l="l" t="t" r="r" b="b"/>
            <a:pathLst>
              <a:path w="78104" h="98425">
                <a:moveTo>
                  <a:pt x="41973" y="0"/>
                </a:moveTo>
                <a:lnTo>
                  <a:pt x="35636" y="0"/>
                </a:lnTo>
                <a:lnTo>
                  <a:pt x="0" y="98005"/>
                </a:lnTo>
                <a:lnTo>
                  <a:pt x="5803" y="98005"/>
                </a:lnTo>
                <a:lnTo>
                  <a:pt x="17818" y="64731"/>
                </a:lnTo>
                <a:lnTo>
                  <a:pt x="65494" y="64731"/>
                </a:lnTo>
                <a:lnTo>
                  <a:pt x="63385" y="58927"/>
                </a:lnTo>
                <a:lnTo>
                  <a:pt x="20027" y="58927"/>
                </a:lnTo>
                <a:lnTo>
                  <a:pt x="38798" y="7175"/>
                </a:lnTo>
                <a:lnTo>
                  <a:pt x="44580" y="7175"/>
                </a:lnTo>
                <a:lnTo>
                  <a:pt x="41973" y="0"/>
                </a:lnTo>
                <a:close/>
              </a:path>
              <a:path w="78104" h="98425">
                <a:moveTo>
                  <a:pt x="65494" y="64731"/>
                </a:moveTo>
                <a:lnTo>
                  <a:pt x="59651" y="64731"/>
                </a:lnTo>
                <a:lnTo>
                  <a:pt x="71793" y="98005"/>
                </a:lnTo>
                <a:lnTo>
                  <a:pt x="77584" y="98005"/>
                </a:lnTo>
                <a:lnTo>
                  <a:pt x="65494" y="64731"/>
                </a:lnTo>
                <a:close/>
              </a:path>
              <a:path w="78104" h="98425">
                <a:moveTo>
                  <a:pt x="44580" y="7175"/>
                </a:moveTo>
                <a:lnTo>
                  <a:pt x="38798" y="7175"/>
                </a:lnTo>
                <a:lnTo>
                  <a:pt x="57569" y="58927"/>
                </a:lnTo>
                <a:lnTo>
                  <a:pt x="63385" y="58927"/>
                </a:lnTo>
                <a:lnTo>
                  <a:pt x="44580" y="7175"/>
                </a:lnTo>
                <a:close/>
              </a:path>
            </a:pathLst>
          </a:custGeom>
          <a:solidFill>
            <a:srgbClr val="FFFFFF"/>
          </a:solidFill>
        </p:spPr>
        <p:txBody>
          <a:bodyPr lIns="0" tIns="0" rIns="0" bIns="0"/>
          <a:lstStyle/>
          <a:p>
            <a:pPr>
              <a:defRPr/>
            </a:pPr>
            <a:endParaRPr sz="1755">
              <a:solidFill>
                <a:prstClr val="black"/>
              </a:solidFill>
            </a:endParaRPr>
          </a:p>
        </p:txBody>
      </p:sp>
      <p:sp>
        <p:nvSpPr>
          <p:cNvPr id="50" name="object 49"/>
          <p:cNvSpPr/>
          <p:nvPr/>
        </p:nvSpPr>
        <p:spPr>
          <a:xfrm>
            <a:off x="7064337" y="4223580"/>
            <a:ext cx="65159" cy="99549"/>
          </a:xfrm>
          <a:custGeom>
            <a:avLst/>
            <a:gdLst/>
            <a:ahLst/>
            <a:cxnLst/>
            <a:rect l="l" t="t" r="r" b="b"/>
            <a:pathLst>
              <a:path w="66039" h="100329">
                <a:moveTo>
                  <a:pt x="38878" y="0"/>
                </a:moveTo>
                <a:lnTo>
                  <a:pt x="3084" y="24694"/>
                </a:lnTo>
                <a:lnTo>
                  <a:pt x="0" y="58940"/>
                </a:lnTo>
                <a:lnTo>
                  <a:pt x="3242" y="78094"/>
                </a:lnTo>
                <a:lnTo>
                  <a:pt x="11979" y="90844"/>
                </a:lnTo>
                <a:lnTo>
                  <a:pt x="24470" y="97825"/>
                </a:lnTo>
                <a:lnTo>
                  <a:pt x="39017" y="99949"/>
                </a:lnTo>
                <a:lnTo>
                  <a:pt x="46001" y="99543"/>
                </a:lnTo>
                <a:lnTo>
                  <a:pt x="52929" y="98383"/>
                </a:lnTo>
                <a:lnTo>
                  <a:pt x="59597" y="96552"/>
                </a:lnTo>
                <a:lnTo>
                  <a:pt x="65802" y="94132"/>
                </a:lnTo>
                <a:lnTo>
                  <a:pt x="39017" y="94132"/>
                </a:lnTo>
                <a:lnTo>
                  <a:pt x="26781" y="92302"/>
                </a:lnTo>
                <a:lnTo>
                  <a:pt x="16281" y="86318"/>
                </a:lnTo>
                <a:lnTo>
                  <a:pt x="8939" y="75444"/>
                </a:lnTo>
                <a:lnTo>
                  <a:pt x="6175" y="58940"/>
                </a:lnTo>
                <a:lnTo>
                  <a:pt x="6175" y="45123"/>
                </a:lnTo>
                <a:lnTo>
                  <a:pt x="8590" y="27629"/>
                </a:lnTo>
                <a:lnTo>
                  <a:pt x="15353" y="15370"/>
                </a:lnTo>
                <a:lnTo>
                  <a:pt x="25737" y="8154"/>
                </a:lnTo>
                <a:lnTo>
                  <a:pt x="39017" y="5791"/>
                </a:lnTo>
                <a:lnTo>
                  <a:pt x="63526" y="5791"/>
                </a:lnTo>
                <a:lnTo>
                  <a:pt x="57541" y="3370"/>
                </a:lnTo>
                <a:lnTo>
                  <a:pt x="51222" y="1512"/>
                </a:lnTo>
                <a:lnTo>
                  <a:pt x="44980" y="381"/>
                </a:lnTo>
                <a:lnTo>
                  <a:pt x="38878" y="0"/>
                </a:lnTo>
                <a:close/>
              </a:path>
              <a:path w="66039" h="100329">
                <a:moveTo>
                  <a:pt x="62081" y="48869"/>
                </a:moveTo>
                <a:lnTo>
                  <a:pt x="38751" y="48869"/>
                </a:lnTo>
                <a:lnTo>
                  <a:pt x="38751" y="54660"/>
                </a:lnTo>
                <a:lnTo>
                  <a:pt x="57928" y="54660"/>
                </a:lnTo>
                <a:lnTo>
                  <a:pt x="59591" y="55905"/>
                </a:lnTo>
                <a:lnTo>
                  <a:pt x="59591" y="90398"/>
                </a:lnTo>
                <a:lnTo>
                  <a:pt x="53508" y="92760"/>
                </a:lnTo>
                <a:lnTo>
                  <a:pt x="46053" y="94132"/>
                </a:lnTo>
                <a:lnTo>
                  <a:pt x="65802" y="94132"/>
                </a:lnTo>
                <a:lnTo>
                  <a:pt x="65802" y="52044"/>
                </a:lnTo>
                <a:lnTo>
                  <a:pt x="62081" y="48869"/>
                </a:lnTo>
                <a:close/>
              </a:path>
              <a:path w="66039" h="100329">
                <a:moveTo>
                  <a:pt x="63526" y="5791"/>
                </a:moveTo>
                <a:lnTo>
                  <a:pt x="46193" y="5791"/>
                </a:lnTo>
                <a:lnTo>
                  <a:pt x="54207" y="7594"/>
                </a:lnTo>
                <a:lnTo>
                  <a:pt x="62487" y="11455"/>
                </a:lnTo>
                <a:lnTo>
                  <a:pt x="63871" y="5930"/>
                </a:lnTo>
                <a:lnTo>
                  <a:pt x="63526" y="5791"/>
                </a:lnTo>
                <a:close/>
              </a:path>
            </a:pathLst>
          </a:custGeom>
          <a:solidFill>
            <a:srgbClr val="FFFFFF"/>
          </a:solidFill>
        </p:spPr>
        <p:txBody>
          <a:bodyPr lIns="0" tIns="0" rIns="0" bIns="0"/>
          <a:lstStyle/>
          <a:p>
            <a:pPr>
              <a:defRPr/>
            </a:pPr>
            <a:endParaRPr sz="1755">
              <a:solidFill>
                <a:prstClr val="black"/>
              </a:solidFill>
            </a:endParaRPr>
          </a:p>
        </p:txBody>
      </p:sp>
      <p:sp>
        <p:nvSpPr>
          <p:cNvPr id="51" name="object 50"/>
          <p:cNvSpPr/>
          <p:nvPr/>
        </p:nvSpPr>
        <p:spPr>
          <a:xfrm>
            <a:off x="7145787" y="4225390"/>
            <a:ext cx="54299" cy="95928"/>
          </a:xfrm>
          <a:custGeom>
            <a:avLst/>
            <a:gdLst/>
            <a:ahLst/>
            <a:cxnLst/>
            <a:rect l="l" t="t" r="r" b="b"/>
            <a:pathLst>
              <a:path w="56514" h="98425">
                <a:moveTo>
                  <a:pt x="53975" y="0"/>
                </a:moveTo>
                <a:lnTo>
                  <a:pt x="0" y="0"/>
                </a:lnTo>
                <a:lnTo>
                  <a:pt x="0" y="98005"/>
                </a:lnTo>
                <a:lnTo>
                  <a:pt x="55905" y="98005"/>
                </a:lnTo>
                <a:lnTo>
                  <a:pt x="55905" y="92202"/>
                </a:lnTo>
                <a:lnTo>
                  <a:pt x="6210" y="92202"/>
                </a:lnTo>
                <a:lnTo>
                  <a:pt x="6210" y="51765"/>
                </a:lnTo>
                <a:lnTo>
                  <a:pt x="48031" y="51765"/>
                </a:lnTo>
                <a:lnTo>
                  <a:pt x="48031" y="45961"/>
                </a:lnTo>
                <a:lnTo>
                  <a:pt x="6210" y="45961"/>
                </a:lnTo>
                <a:lnTo>
                  <a:pt x="6210" y="5791"/>
                </a:lnTo>
                <a:lnTo>
                  <a:pt x="53975" y="5791"/>
                </a:lnTo>
                <a:lnTo>
                  <a:pt x="53975" y="0"/>
                </a:lnTo>
                <a:close/>
              </a:path>
            </a:pathLst>
          </a:custGeom>
          <a:solidFill>
            <a:srgbClr val="FFFFFF"/>
          </a:solidFill>
        </p:spPr>
        <p:txBody>
          <a:bodyPr lIns="0" tIns="0" rIns="0" bIns="0"/>
          <a:lstStyle/>
          <a:p>
            <a:pPr>
              <a:defRPr/>
            </a:pPr>
            <a:endParaRPr sz="1755">
              <a:solidFill>
                <a:prstClr val="black"/>
              </a:solidFill>
            </a:endParaRPr>
          </a:p>
        </p:txBody>
      </p:sp>
      <p:sp>
        <p:nvSpPr>
          <p:cNvPr id="52" name="object 51"/>
          <p:cNvSpPr/>
          <p:nvPr/>
        </p:nvSpPr>
        <p:spPr>
          <a:xfrm>
            <a:off x="7212755" y="4223579"/>
            <a:ext cx="65159" cy="97739"/>
          </a:xfrm>
          <a:custGeom>
            <a:avLst/>
            <a:gdLst/>
            <a:ahLst/>
            <a:cxnLst/>
            <a:rect l="l" t="t" r="r" b="b"/>
            <a:pathLst>
              <a:path w="66040" h="99060">
                <a:moveTo>
                  <a:pt x="22225" y="0"/>
                </a:moveTo>
                <a:lnTo>
                  <a:pt x="15875" y="0"/>
                </a:lnTo>
                <a:lnTo>
                  <a:pt x="8280" y="673"/>
                </a:lnTo>
                <a:lnTo>
                  <a:pt x="0" y="2057"/>
                </a:lnTo>
                <a:lnTo>
                  <a:pt x="0" y="98971"/>
                </a:lnTo>
                <a:lnTo>
                  <a:pt x="25946" y="98971"/>
                </a:lnTo>
                <a:lnTo>
                  <a:pt x="43907" y="95261"/>
                </a:lnTo>
                <a:lnTo>
                  <a:pt x="46483" y="93167"/>
                </a:lnTo>
                <a:lnTo>
                  <a:pt x="6210" y="93167"/>
                </a:lnTo>
                <a:lnTo>
                  <a:pt x="6210" y="7302"/>
                </a:lnTo>
                <a:lnTo>
                  <a:pt x="12153" y="6210"/>
                </a:lnTo>
                <a:lnTo>
                  <a:pt x="17399" y="5791"/>
                </a:lnTo>
                <a:lnTo>
                  <a:pt x="44533" y="5791"/>
                </a:lnTo>
                <a:lnTo>
                  <a:pt x="42455" y="4087"/>
                </a:lnTo>
                <a:lnTo>
                  <a:pt x="22225" y="0"/>
                </a:lnTo>
                <a:close/>
              </a:path>
              <a:path w="66040" h="99060">
                <a:moveTo>
                  <a:pt x="44533" y="5791"/>
                </a:moveTo>
                <a:lnTo>
                  <a:pt x="22225" y="5791"/>
                </a:lnTo>
                <a:lnTo>
                  <a:pt x="38983" y="8973"/>
                </a:lnTo>
                <a:lnTo>
                  <a:pt x="50677" y="18097"/>
                </a:lnTo>
                <a:lnTo>
                  <a:pt x="57531" y="32526"/>
                </a:lnTo>
                <a:lnTo>
                  <a:pt x="59766" y="51625"/>
                </a:lnTo>
                <a:lnTo>
                  <a:pt x="57685" y="68601"/>
                </a:lnTo>
                <a:lnTo>
                  <a:pt x="51400" y="81716"/>
                </a:lnTo>
                <a:lnTo>
                  <a:pt x="40842" y="90171"/>
                </a:lnTo>
                <a:lnTo>
                  <a:pt x="25946" y="93167"/>
                </a:lnTo>
                <a:lnTo>
                  <a:pt x="46483" y="93167"/>
                </a:lnTo>
                <a:lnTo>
                  <a:pt x="56367" y="85132"/>
                </a:lnTo>
                <a:lnTo>
                  <a:pt x="63624" y="70087"/>
                </a:lnTo>
                <a:lnTo>
                  <a:pt x="65976" y="51625"/>
                </a:lnTo>
                <a:lnTo>
                  <a:pt x="63605" y="31621"/>
                </a:lnTo>
                <a:lnTo>
                  <a:pt x="56007" y="15201"/>
                </a:lnTo>
                <a:lnTo>
                  <a:pt x="44533" y="5791"/>
                </a:lnTo>
                <a:close/>
              </a:path>
            </a:pathLst>
          </a:custGeom>
          <a:solidFill>
            <a:srgbClr val="FFFFFF"/>
          </a:solidFill>
        </p:spPr>
        <p:txBody>
          <a:bodyPr lIns="0" tIns="0" rIns="0" bIns="0"/>
          <a:lstStyle/>
          <a:p>
            <a:pPr>
              <a:defRPr/>
            </a:pPr>
            <a:endParaRPr sz="1755">
              <a:solidFill>
                <a:prstClr val="black"/>
              </a:solidFill>
            </a:endParaRPr>
          </a:p>
        </p:txBody>
      </p:sp>
      <p:sp>
        <p:nvSpPr>
          <p:cNvPr id="53" name="object 52"/>
          <p:cNvSpPr/>
          <p:nvPr/>
        </p:nvSpPr>
        <p:spPr>
          <a:xfrm>
            <a:off x="7817287" y="4225390"/>
            <a:ext cx="76019" cy="95928"/>
          </a:xfrm>
          <a:custGeom>
            <a:avLst/>
            <a:gdLst/>
            <a:ahLst/>
            <a:cxnLst/>
            <a:rect l="l" t="t" r="r" b="b"/>
            <a:pathLst>
              <a:path w="78104" h="98425">
                <a:moveTo>
                  <a:pt x="41973" y="0"/>
                </a:moveTo>
                <a:lnTo>
                  <a:pt x="35623" y="0"/>
                </a:lnTo>
                <a:lnTo>
                  <a:pt x="0" y="98005"/>
                </a:lnTo>
                <a:lnTo>
                  <a:pt x="5803" y="98005"/>
                </a:lnTo>
                <a:lnTo>
                  <a:pt x="17805" y="64731"/>
                </a:lnTo>
                <a:lnTo>
                  <a:pt x="65494" y="64731"/>
                </a:lnTo>
                <a:lnTo>
                  <a:pt x="63385" y="58927"/>
                </a:lnTo>
                <a:lnTo>
                  <a:pt x="20027" y="58927"/>
                </a:lnTo>
                <a:lnTo>
                  <a:pt x="38798" y="7175"/>
                </a:lnTo>
                <a:lnTo>
                  <a:pt x="44580" y="7175"/>
                </a:lnTo>
                <a:lnTo>
                  <a:pt x="41973" y="0"/>
                </a:lnTo>
                <a:close/>
              </a:path>
              <a:path w="78104" h="98425">
                <a:moveTo>
                  <a:pt x="65494" y="64731"/>
                </a:moveTo>
                <a:lnTo>
                  <a:pt x="59651" y="64731"/>
                </a:lnTo>
                <a:lnTo>
                  <a:pt x="71793" y="98005"/>
                </a:lnTo>
                <a:lnTo>
                  <a:pt x="77584" y="98005"/>
                </a:lnTo>
                <a:lnTo>
                  <a:pt x="65494" y="64731"/>
                </a:lnTo>
                <a:close/>
              </a:path>
              <a:path w="78104" h="98425">
                <a:moveTo>
                  <a:pt x="44580" y="7175"/>
                </a:moveTo>
                <a:lnTo>
                  <a:pt x="38798" y="7175"/>
                </a:lnTo>
                <a:lnTo>
                  <a:pt x="57569" y="58927"/>
                </a:lnTo>
                <a:lnTo>
                  <a:pt x="63385" y="58927"/>
                </a:lnTo>
                <a:lnTo>
                  <a:pt x="44580" y="7175"/>
                </a:lnTo>
                <a:close/>
              </a:path>
            </a:pathLst>
          </a:custGeom>
          <a:solidFill>
            <a:srgbClr val="FFFFFF"/>
          </a:solidFill>
        </p:spPr>
        <p:txBody>
          <a:bodyPr lIns="0" tIns="0" rIns="0" bIns="0"/>
          <a:lstStyle/>
          <a:p>
            <a:pPr>
              <a:defRPr/>
            </a:pPr>
            <a:endParaRPr sz="1755">
              <a:solidFill>
                <a:prstClr val="black"/>
              </a:solidFill>
            </a:endParaRPr>
          </a:p>
        </p:txBody>
      </p:sp>
      <p:sp>
        <p:nvSpPr>
          <p:cNvPr id="54" name="object 53"/>
          <p:cNvSpPr/>
          <p:nvPr/>
        </p:nvSpPr>
        <p:spPr>
          <a:xfrm>
            <a:off x="7896926" y="4223580"/>
            <a:ext cx="65159" cy="99549"/>
          </a:xfrm>
          <a:custGeom>
            <a:avLst/>
            <a:gdLst/>
            <a:ahLst/>
            <a:cxnLst/>
            <a:rect l="l" t="t" r="r" b="b"/>
            <a:pathLst>
              <a:path w="66040" h="100329">
                <a:moveTo>
                  <a:pt x="38890" y="0"/>
                </a:moveTo>
                <a:lnTo>
                  <a:pt x="3084" y="24694"/>
                </a:lnTo>
                <a:lnTo>
                  <a:pt x="0" y="58940"/>
                </a:lnTo>
                <a:lnTo>
                  <a:pt x="3242" y="78094"/>
                </a:lnTo>
                <a:lnTo>
                  <a:pt x="11981" y="90844"/>
                </a:lnTo>
                <a:lnTo>
                  <a:pt x="24475" y="97825"/>
                </a:lnTo>
                <a:lnTo>
                  <a:pt x="39030" y="99949"/>
                </a:lnTo>
                <a:lnTo>
                  <a:pt x="46003" y="99543"/>
                </a:lnTo>
                <a:lnTo>
                  <a:pt x="52930" y="98383"/>
                </a:lnTo>
                <a:lnTo>
                  <a:pt x="59601" y="96552"/>
                </a:lnTo>
                <a:lnTo>
                  <a:pt x="65802" y="94132"/>
                </a:lnTo>
                <a:lnTo>
                  <a:pt x="39030" y="94132"/>
                </a:lnTo>
                <a:lnTo>
                  <a:pt x="26787" y="92302"/>
                </a:lnTo>
                <a:lnTo>
                  <a:pt x="16283" y="86318"/>
                </a:lnTo>
                <a:lnTo>
                  <a:pt x="8939" y="75444"/>
                </a:lnTo>
                <a:lnTo>
                  <a:pt x="6175" y="58940"/>
                </a:lnTo>
                <a:lnTo>
                  <a:pt x="6175" y="45123"/>
                </a:lnTo>
                <a:lnTo>
                  <a:pt x="8591" y="27629"/>
                </a:lnTo>
                <a:lnTo>
                  <a:pt x="15354" y="15370"/>
                </a:lnTo>
                <a:lnTo>
                  <a:pt x="25742" y="8154"/>
                </a:lnTo>
                <a:lnTo>
                  <a:pt x="39030" y="5791"/>
                </a:lnTo>
                <a:lnTo>
                  <a:pt x="63526" y="5791"/>
                </a:lnTo>
                <a:lnTo>
                  <a:pt x="57541" y="3370"/>
                </a:lnTo>
                <a:lnTo>
                  <a:pt x="51224" y="1512"/>
                </a:lnTo>
                <a:lnTo>
                  <a:pt x="44985" y="381"/>
                </a:lnTo>
                <a:lnTo>
                  <a:pt x="38890" y="0"/>
                </a:lnTo>
                <a:close/>
              </a:path>
              <a:path w="66040" h="100329">
                <a:moveTo>
                  <a:pt x="62081" y="48869"/>
                </a:moveTo>
                <a:lnTo>
                  <a:pt x="38751" y="48869"/>
                </a:lnTo>
                <a:lnTo>
                  <a:pt x="38751" y="54660"/>
                </a:lnTo>
                <a:lnTo>
                  <a:pt x="57940" y="54660"/>
                </a:lnTo>
                <a:lnTo>
                  <a:pt x="59591" y="55905"/>
                </a:lnTo>
                <a:lnTo>
                  <a:pt x="59591" y="90398"/>
                </a:lnTo>
                <a:lnTo>
                  <a:pt x="53508" y="92760"/>
                </a:lnTo>
                <a:lnTo>
                  <a:pt x="46053" y="94132"/>
                </a:lnTo>
                <a:lnTo>
                  <a:pt x="65802" y="94132"/>
                </a:lnTo>
                <a:lnTo>
                  <a:pt x="65802" y="52044"/>
                </a:lnTo>
                <a:lnTo>
                  <a:pt x="62081" y="48869"/>
                </a:lnTo>
                <a:close/>
              </a:path>
              <a:path w="66040" h="100329">
                <a:moveTo>
                  <a:pt x="63526" y="5791"/>
                </a:moveTo>
                <a:lnTo>
                  <a:pt x="46193" y="5791"/>
                </a:lnTo>
                <a:lnTo>
                  <a:pt x="54207" y="7594"/>
                </a:lnTo>
                <a:lnTo>
                  <a:pt x="62487" y="11455"/>
                </a:lnTo>
                <a:lnTo>
                  <a:pt x="63871" y="5930"/>
                </a:lnTo>
                <a:lnTo>
                  <a:pt x="63526" y="5791"/>
                </a:lnTo>
                <a:close/>
              </a:path>
            </a:pathLst>
          </a:custGeom>
          <a:solidFill>
            <a:srgbClr val="FFFFFF"/>
          </a:solidFill>
        </p:spPr>
        <p:txBody>
          <a:bodyPr lIns="0" tIns="0" rIns="0" bIns="0"/>
          <a:lstStyle/>
          <a:p>
            <a:pPr>
              <a:defRPr/>
            </a:pPr>
            <a:endParaRPr sz="1755">
              <a:solidFill>
                <a:prstClr val="black"/>
              </a:solidFill>
            </a:endParaRPr>
          </a:p>
        </p:txBody>
      </p:sp>
      <p:sp>
        <p:nvSpPr>
          <p:cNvPr id="55" name="object 54"/>
          <p:cNvSpPr/>
          <p:nvPr/>
        </p:nvSpPr>
        <p:spPr>
          <a:xfrm>
            <a:off x="7978376" y="4225390"/>
            <a:ext cx="54299" cy="95928"/>
          </a:xfrm>
          <a:custGeom>
            <a:avLst/>
            <a:gdLst/>
            <a:ahLst/>
            <a:cxnLst/>
            <a:rect l="l" t="t" r="r" b="b"/>
            <a:pathLst>
              <a:path w="56515" h="98425">
                <a:moveTo>
                  <a:pt x="53962" y="0"/>
                </a:moveTo>
                <a:lnTo>
                  <a:pt x="0" y="0"/>
                </a:lnTo>
                <a:lnTo>
                  <a:pt x="0" y="98005"/>
                </a:lnTo>
                <a:lnTo>
                  <a:pt x="55905" y="98005"/>
                </a:lnTo>
                <a:lnTo>
                  <a:pt x="55905" y="92202"/>
                </a:lnTo>
                <a:lnTo>
                  <a:pt x="6210" y="92202"/>
                </a:lnTo>
                <a:lnTo>
                  <a:pt x="6210" y="51765"/>
                </a:lnTo>
                <a:lnTo>
                  <a:pt x="48044" y="51765"/>
                </a:lnTo>
                <a:lnTo>
                  <a:pt x="48044" y="45961"/>
                </a:lnTo>
                <a:lnTo>
                  <a:pt x="6210" y="45961"/>
                </a:lnTo>
                <a:lnTo>
                  <a:pt x="6210" y="5791"/>
                </a:lnTo>
                <a:lnTo>
                  <a:pt x="53962" y="5791"/>
                </a:lnTo>
                <a:lnTo>
                  <a:pt x="53962" y="0"/>
                </a:lnTo>
                <a:close/>
              </a:path>
            </a:pathLst>
          </a:custGeom>
          <a:solidFill>
            <a:srgbClr val="FFFFFF"/>
          </a:solidFill>
        </p:spPr>
        <p:txBody>
          <a:bodyPr lIns="0" tIns="0" rIns="0" bIns="0"/>
          <a:lstStyle/>
          <a:p>
            <a:pPr>
              <a:defRPr/>
            </a:pPr>
            <a:endParaRPr sz="1755">
              <a:solidFill>
                <a:prstClr val="black"/>
              </a:solidFill>
            </a:endParaRPr>
          </a:p>
        </p:txBody>
      </p:sp>
      <p:sp>
        <p:nvSpPr>
          <p:cNvPr id="56" name="object 55"/>
          <p:cNvSpPr/>
          <p:nvPr/>
        </p:nvSpPr>
        <p:spPr>
          <a:xfrm>
            <a:off x="8045344" y="4223579"/>
            <a:ext cx="65159" cy="97739"/>
          </a:xfrm>
          <a:custGeom>
            <a:avLst/>
            <a:gdLst/>
            <a:ahLst/>
            <a:cxnLst/>
            <a:rect l="l" t="t" r="r" b="b"/>
            <a:pathLst>
              <a:path w="66040" h="99060">
                <a:moveTo>
                  <a:pt x="22212" y="0"/>
                </a:moveTo>
                <a:lnTo>
                  <a:pt x="15887" y="0"/>
                </a:lnTo>
                <a:lnTo>
                  <a:pt x="8267" y="673"/>
                </a:lnTo>
                <a:lnTo>
                  <a:pt x="0" y="2057"/>
                </a:lnTo>
                <a:lnTo>
                  <a:pt x="0" y="98971"/>
                </a:lnTo>
                <a:lnTo>
                  <a:pt x="25946" y="98971"/>
                </a:lnTo>
                <a:lnTo>
                  <a:pt x="43896" y="95261"/>
                </a:lnTo>
                <a:lnTo>
                  <a:pt x="46473" y="93167"/>
                </a:lnTo>
                <a:lnTo>
                  <a:pt x="6223" y="93167"/>
                </a:lnTo>
                <a:lnTo>
                  <a:pt x="6223" y="7302"/>
                </a:lnTo>
                <a:lnTo>
                  <a:pt x="12153" y="6210"/>
                </a:lnTo>
                <a:lnTo>
                  <a:pt x="17373" y="5791"/>
                </a:lnTo>
                <a:lnTo>
                  <a:pt x="44528" y="5791"/>
                </a:lnTo>
                <a:lnTo>
                  <a:pt x="42450" y="4087"/>
                </a:lnTo>
                <a:lnTo>
                  <a:pt x="22212" y="0"/>
                </a:lnTo>
                <a:close/>
              </a:path>
              <a:path w="66040" h="99060">
                <a:moveTo>
                  <a:pt x="44528" y="5791"/>
                </a:moveTo>
                <a:lnTo>
                  <a:pt x="22212" y="5791"/>
                </a:lnTo>
                <a:lnTo>
                  <a:pt x="38975" y="8973"/>
                </a:lnTo>
                <a:lnTo>
                  <a:pt x="50669" y="18097"/>
                </a:lnTo>
                <a:lnTo>
                  <a:pt x="57520" y="32526"/>
                </a:lnTo>
                <a:lnTo>
                  <a:pt x="59753" y="51625"/>
                </a:lnTo>
                <a:lnTo>
                  <a:pt x="57676" y="68601"/>
                </a:lnTo>
                <a:lnTo>
                  <a:pt x="51398" y="81716"/>
                </a:lnTo>
                <a:lnTo>
                  <a:pt x="40845" y="90171"/>
                </a:lnTo>
                <a:lnTo>
                  <a:pt x="25946" y="93167"/>
                </a:lnTo>
                <a:lnTo>
                  <a:pt x="46473" y="93167"/>
                </a:lnTo>
                <a:lnTo>
                  <a:pt x="56357" y="85132"/>
                </a:lnTo>
                <a:lnTo>
                  <a:pt x="63620" y="70087"/>
                </a:lnTo>
                <a:lnTo>
                  <a:pt x="65976" y="51625"/>
                </a:lnTo>
                <a:lnTo>
                  <a:pt x="63604" y="31621"/>
                </a:lnTo>
                <a:lnTo>
                  <a:pt x="56005" y="15201"/>
                </a:lnTo>
                <a:lnTo>
                  <a:pt x="44528" y="5791"/>
                </a:lnTo>
                <a:close/>
              </a:path>
            </a:pathLst>
          </a:custGeom>
          <a:solidFill>
            <a:srgbClr val="FFFFFF"/>
          </a:solidFill>
        </p:spPr>
        <p:txBody>
          <a:bodyPr lIns="0" tIns="0" rIns="0" bIns="0"/>
          <a:lstStyle/>
          <a:p>
            <a:pPr>
              <a:defRPr/>
            </a:pPr>
            <a:endParaRPr sz="1755">
              <a:solidFill>
                <a:prstClr val="black"/>
              </a:solidFill>
            </a:endParaRPr>
          </a:p>
        </p:txBody>
      </p:sp>
      <p:sp>
        <p:nvSpPr>
          <p:cNvPr id="57" name="object 56"/>
          <p:cNvSpPr/>
          <p:nvPr/>
        </p:nvSpPr>
        <p:spPr>
          <a:xfrm>
            <a:off x="8401910" y="4225390"/>
            <a:ext cx="54299" cy="95928"/>
          </a:xfrm>
          <a:custGeom>
            <a:avLst/>
            <a:gdLst/>
            <a:ahLst/>
            <a:cxnLst/>
            <a:rect l="l" t="t" r="r" b="b"/>
            <a:pathLst>
              <a:path w="55879" h="98425">
                <a:moveTo>
                  <a:pt x="53975" y="0"/>
                </a:moveTo>
                <a:lnTo>
                  <a:pt x="0" y="0"/>
                </a:lnTo>
                <a:lnTo>
                  <a:pt x="0" y="98005"/>
                </a:lnTo>
                <a:lnTo>
                  <a:pt x="55867" y="98005"/>
                </a:lnTo>
                <a:lnTo>
                  <a:pt x="55867" y="92202"/>
                </a:lnTo>
                <a:lnTo>
                  <a:pt x="6172" y="92202"/>
                </a:lnTo>
                <a:lnTo>
                  <a:pt x="6172" y="51765"/>
                </a:lnTo>
                <a:lnTo>
                  <a:pt x="48006" y="51765"/>
                </a:lnTo>
                <a:lnTo>
                  <a:pt x="48006" y="45961"/>
                </a:lnTo>
                <a:lnTo>
                  <a:pt x="6172" y="45961"/>
                </a:lnTo>
                <a:lnTo>
                  <a:pt x="6172" y="5791"/>
                </a:lnTo>
                <a:lnTo>
                  <a:pt x="53975" y="5791"/>
                </a:lnTo>
                <a:lnTo>
                  <a:pt x="53975" y="0"/>
                </a:lnTo>
                <a:close/>
              </a:path>
            </a:pathLst>
          </a:custGeom>
          <a:solidFill>
            <a:srgbClr val="FFFFFF"/>
          </a:solidFill>
        </p:spPr>
        <p:txBody>
          <a:bodyPr lIns="0" tIns="0" rIns="0" bIns="0"/>
          <a:lstStyle/>
          <a:p>
            <a:pPr>
              <a:defRPr/>
            </a:pPr>
            <a:endParaRPr sz="1755">
              <a:solidFill>
                <a:prstClr val="black"/>
              </a:solidFill>
            </a:endParaRPr>
          </a:p>
        </p:txBody>
      </p:sp>
      <p:sp>
        <p:nvSpPr>
          <p:cNvPr id="58" name="object 57"/>
          <p:cNvSpPr/>
          <p:nvPr/>
        </p:nvSpPr>
        <p:spPr>
          <a:xfrm>
            <a:off x="8470689" y="4223579"/>
            <a:ext cx="59729" cy="97739"/>
          </a:xfrm>
          <a:custGeom>
            <a:avLst/>
            <a:gdLst/>
            <a:ahLst/>
            <a:cxnLst/>
            <a:rect l="l" t="t" r="r" b="b"/>
            <a:pathLst>
              <a:path w="61595" h="99060">
                <a:moveTo>
                  <a:pt x="23749" y="0"/>
                </a:moveTo>
                <a:lnTo>
                  <a:pt x="17132" y="0"/>
                </a:lnTo>
                <a:lnTo>
                  <a:pt x="8813" y="977"/>
                </a:lnTo>
                <a:lnTo>
                  <a:pt x="0" y="3035"/>
                </a:lnTo>
                <a:lnTo>
                  <a:pt x="0" y="98983"/>
                </a:lnTo>
                <a:lnTo>
                  <a:pt x="6223" y="98983"/>
                </a:lnTo>
                <a:lnTo>
                  <a:pt x="6223" y="55499"/>
                </a:lnTo>
                <a:lnTo>
                  <a:pt x="41851" y="55499"/>
                </a:lnTo>
                <a:lnTo>
                  <a:pt x="39738" y="53835"/>
                </a:lnTo>
                <a:lnTo>
                  <a:pt x="47942" y="49695"/>
                </a:lnTo>
                <a:lnTo>
                  <a:pt x="6223" y="49695"/>
                </a:lnTo>
                <a:lnTo>
                  <a:pt x="6223" y="7734"/>
                </a:lnTo>
                <a:lnTo>
                  <a:pt x="12395" y="6350"/>
                </a:lnTo>
                <a:lnTo>
                  <a:pt x="18770" y="5803"/>
                </a:lnTo>
                <a:lnTo>
                  <a:pt x="44762" y="5803"/>
                </a:lnTo>
                <a:lnTo>
                  <a:pt x="39159" y="2444"/>
                </a:lnTo>
                <a:lnTo>
                  <a:pt x="23749" y="0"/>
                </a:lnTo>
                <a:close/>
              </a:path>
              <a:path w="61595" h="99060">
                <a:moveTo>
                  <a:pt x="41851" y="55499"/>
                </a:moveTo>
                <a:lnTo>
                  <a:pt x="33959" y="55499"/>
                </a:lnTo>
                <a:lnTo>
                  <a:pt x="37147" y="57162"/>
                </a:lnTo>
                <a:lnTo>
                  <a:pt x="40424" y="64871"/>
                </a:lnTo>
                <a:lnTo>
                  <a:pt x="55219" y="98983"/>
                </a:lnTo>
                <a:lnTo>
                  <a:pt x="61290" y="98983"/>
                </a:lnTo>
                <a:lnTo>
                  <a:pt x="46253" y="63093"/>
                </a:lnTo>
                <a:lnTo>
                  <a:pt x="44462" y="58940"/>
                </a:lnTo>
                <a:lnTo>
                  <a:pt x="42367" y="55905"/>
                </a:lnTo>
                <a:lnTo>
                  <a:pt x="41851" y="55499"/>
                </a:lnTo>
                <a:close/>
              </a:path>
              <a:path w="61595" h="99060">
                <a:moveTo>
                  <a:pt x="44762" y="5803"/>
                </a:moveTo>
                <a:lnTo>
                  <a:pt x="23596" y="5803"/>
                </a:lnTo>
                <a:lnTo>
                  <a:pt x="36424" y="7768"/>
                </a:lnTo>
                <a:lnTo>
                  <a:pt x="45267" y="12928"/>
                </a:lnTo>
                <a:lnTo>
                  <a:pt x="50383" y="20184"/>
                </a:lnTo>
                <a:lnTo>
                  <a:pt x="52031" y="28435"/>
                </a:lnTo>
                <a:lnTo>
                  <a:pt x="50675" y="36064"/>
                </a:lnTo>
                <a:lnTo>
                  <a:pt x="46331" y="42894"/>
                </a:lnTo>
                <a:lnTo>
                  <a:pt x="38589" y="47809"/>
                </a:lnTo>
                <a:lnTo>
                  <a:pt x="27038" y="49695"/>
                </a:lnTo>
                <a:lnTo>
                  <a:pt x="47946" y="49693"/>
                </a:lnTo>
                <a:lnTo>
                  <a:pt x="53721" y="43673"/>
                </a:lnTo>
                <a:lnTo>
                  <a:pt x="57133" y="36384"/>
                </a:lnTo>
                <a:lnTo>
                  <a:pt x="58254" y="28435"/>
                </a:lnTo>
                <a:lnTo>
                  <a:pt x="56203" y="17996"/>
                </a:lnTo>
                <a:lnTo>
                  <a:pt x="49907" y="8888"/>
                </a:lnTo>
                <a:lnTo>
                  <a:pt x="44762" y="5803"/>
                </a:lnTo>
                <a:close/>
              </a:path>
            </a:pathLst>
          </a:custGeom>
          <a:solidFill>
            <a:srgbClr val="FFFFFF"/>
          </a:solidFill>
        </p:spPr>
        <p:txBody>
          <a:bodyPr lIns="0" tIns="0" rIns="0" bIns="0"/>
          <a:lstStyle/>
          <a:p>
            <a:pPr>
              <a:defRPr/>
            </a:pPr>
            <a:endParaRPr sz="1755">
              <a:solidFill>
                <a:prstClr val="black"/>
              </a:solidFill>
            </a:endParaRPr>
          </a:p>
        </p:txBody>
      </p:sp>
      <p:sp>
        <p:nvSpPr>
          <p:cNvPr id="59" name="object 58"/>
          <p:cNvSpPr/>
          <p:nvPr/>
        </p:nvSpPr>
        <p:spPr>
          <a:xfrm>
            <a:off x="8584717" y="4225390"/>
            <a:ext cx="59730" cy="95928"/>
          </a:xfrm>
          <a:custGeom>
            <a:avLst/>
            <a:gdLst/>
            <a:ahLst/>
            <a:cxnLst/>
            <a:rect l="l" t="t" r="r" b="b"/>
            <a:pathLst>
              <a:path w="60959" h="98425">
                <a:moveTo>
                  <a:pt x="60591" y="0"/>
                </a:moveTo>
                <a:lnTo>
                  <a:pt x="0" y="0"/>
                </a:lnTo>
                <a:lnTo>
                  <a:pt x="0" y="5791"/>
                </a:lnTo>
                <a:lnTo>
                  <a:pt x="53974" y="5791"/>
                </a:lnTo>
                <a:lnTo>
                  <a:pt x="11302" y="98005"/>
                </a:lnTo>
                <a:lnTo>
                  <a:pt x="17919" y="98005"/>
                </a:lnTo>
                <a:lnTo>
                  <a:pt x="60591" y="5791"/>
                </a:lnTo>
                <a:lnTo>
                  <a:pt x="60591" y="0"/>
                </a:lnTo>
                <a:close/>
              </a:path>
            </a:pathLst>
          </a:custGeom>
          <a:solidFill>
            <a:srgbClr val="FFFFFF"/>
          </a:solidFill>
        </p:spPr>
        <p:txBody>
          <a:bodyPr lIns="0" tIns="0" rIns="0" bIns="0"/>
          <a:lstStyle/>
          <a:p>
            <a:pPr>
              <a:defRPr/>
            </a:pPr>
            <a:endParaRPr sz="1755">
              <a:solidFill>
                <a:prstClr val="black"/>
              </a:solidFill>
            </a:endParaRPr>
          </a:p>
        </p:txBody>
      </p:sp>
      <p:sp>
        <p:nvSpPr>
          <p:cNvPr id="60" name="object 59"/>
          <p:cNvSpPr txBox="1"/>
          <p:nvPr/>
        </p:nvSpPr>
        <p:spPr>
          <a:xfrm>
            <a:off x="8981575" y="3621753"/>
            <a:ext cx="82458" cy="907585"/>
          </a:xfrm>
          <a:prstGeom prst="rect">
            <a:avLst/>
          </a:prstGeom>
        </p:spPr>
        <p:txBody>
          <a:bodyPr vert="vert270" lIns="0" tIns="16716" rIns="0" bIns="0">
            <a:spAutoFit/>
          </a:bodyPr>
          <a:lstStyle/>
          <a:p>
            <a:pPr marL="12381">
              <a:spcBef>
                <a:spcPts val="131"/>
              </a:spcBef>
              <a:defRPr/>
            </a:pPr>
            <a:r>
              <a:rPr sz="536" spc="-10" dirty="0">
                <a:solidFill>
                  <a:prstClr val="black"/>
                </a:solidFill>
                <a:latin typeface="Open Sans"/>
                <a:cs typeface="Open Sans"/>
              </a:rPr>
              <a:t>24cdesign/Shutterstock.com</a:t>
            </a:r>
            <a:endParaRPr sz="536">
              <a:solidFill>
                <a:prstClr val="black"/>
              </a:solidFill>
              <a:latin typeface="Open Sans"/>
              <a:cs typeface="Open Sans"/>
            </a:endParaRPr>
          </a:p>
        </p:txBody>
      </p:sp>
      <p:sp>
        <p:nvSpPr>
          <p:cNvPr id="61" name="object 3"/>
          <p:cNvSpPr txBox="1">
            <a:spLocks noChangeArrowheads="1"/>
          </p:cNvSpPr>
          <p:nvPr/>
        </p:nvSpPr>
        <p:spPr bwMode="auto">
          <a:xfrm>
            <a:off x="2968361" y="4773599"/>
            <a:ext cx="8340371" cy="157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25000"/>
              </a:lnSpc>
              <a:spcBef>
                <a:spcPct val="0"/>
              </a:spcBef>
              <a:buFontTx/>
              <a:buNone/>
            </a:pPr>
            <a:r>
              <a:rPr lang="pl-PL" altLang="pl-PL" sz="2052" dirty="0">
                <a:solidFill>
                  <a:prstClr val="black"/>
                </a:solidFill>
                <a:latin typeface="Arial" panose="020B0604020202020204" pitchFamily="34" charset="0"/>
                <a:cs typeface="Arial" panose="020B0604020202020204" pitchFamily="34" charset="0"/>
              </a:rPr>
              <a:t>Pokolenie X: Analogowo (książka, samochód)  </a:t>
            </a:r>
            <a:br>
              <a:rPr lang="pl-PL" altLang="pl-PL" sz="2052" dirty="0">
                <a:solidFill>
                  <a:prstClr val="black"/>
                </a:solidFill>
                <a:latin typeface="Arial" panose="020B0604020202020204" pitchFamily="34" charset="0"/>
                <a:cs typeface="Arial" panose="020B0604020202020204" pitchFamily="34" charset="0"/>
              </a:rPr>
            </a:br>
            <a:r>
              <a:rPr lang="pl-PL" altLang="pl-PL" sz="2052" dirty="0">
                <a:solidFill>
                  <a:prstClr val="black"/>
                </a:solidFill>
                <a:latin typeface="Arial" panose="020B0604020202020204" pitchFamily="34" charset="0"/>
                <a:cs typeface="Arial" panose="020B0604020202020204" pitchFamily="34" charset="0"/>
              </a:rPr>
              <a:t>Pokolenie Y: </a:t>
            </a:r>
            <a:r>
              <a:rPr lang="pl-PL" altLang="pl-PL" sz="2052" dirty="0" err="1">
                <a:solidFill>
                  <a:prstClr val="black"/>
                </a:solidFill>
                <a:latin typeface="Arial" panose="020B0604020202020204" pitchFamily="34" charset="0"/>
                <a:cs typeface="Arial" panose="020B0604020202020204" pitchFamily="34" charset="0"/>
              </a:rPr>
              <a:t>Semi</a:t>
            </a:r>
            <a:r>
              <a:rPr lang="pl-PL" altLang="pl-PL" sz="2052" dirty="0">
                <a:solidFill>
                  <a:prstClr val="black"/>
                </a:solidFill>
                <a:latin typeface="Arial" panose="020B0604020202020204" pitchFamily="34" charset="0"/>
                <a:cs typeface="Arial" panose="020B0604020202020204" pitchFamily="34" charset="0"/>
              </a:rPr>
              <a:t>-cyfrowo (e-book, Facebook)  </a:t>
            </a:r>
            <a:br>
              <a:rPr lang="pl-PL" altLang="pl-PL" sz="2052" dirty="0">
                <a:solidFill>
                  <a:prstClr val="black"/>
                </a:solidFill>
                <a:latin typeface="Arial" panose="020B0604020202020204" pitchFamily="34" charset="0"/>
                <a:cs typeface="Arial" panose="020B0604020202020204" pitchFamily="34" charset="0"/>
              </a:rPr>
            </a:br>
            <a:r>
              <a:rPr lang="pl-PL" altLang="pl-PL" sz="2052" dirty="0">
                <a:solidFill>
                  <a:prstClr val="black"/>
                </a:solidFill>
                <a:latin typeface="Arial" panose="020B0604020202020204" pitchFamily="34" charset="0"/>
                <a:cs typeface="Arial" panose="020B0604020202020204" pitchFamily="34" charset="0"/>
              </a:rPr>
              <a:t>Pokolenie Z: Cyfrowo (zawsze online)</a:t>
            </a:r>
          </a:p>
          <a:p>
            <a:pPr>
              <a:lnSpc>
                <a:spcPct val="125000"/>
              </a:lnSpc>
              <a:spcBef>
                <a:spcPct val="0"/>
              </a:spcBef>
              <a:buFont typeface="Arial" panose="020B0604020202020204" pitchFamily="34" charset="0"/>
              <a:buNone/>
            </a:pPr>
            <a:r>
              <a:rPr lang="pl-PL" altLang="pl-PL" sz="2052" dirty="0">
                <a:solidFill>
                  <a:prstClr val="black"/>
                </a:solidFill>
                <a:latin typeface="Arial" panose="020B0604020202020204" pitchFamily="34" charset="0"/>
                <a:cs typeface="Arial" panose="020B0604020202020204" pitchFamily="34" charset="0"/>
              </a:rPr>
              <a:t>Pokolenie Alfa: Cyfrowo (rzeczywistość wirtualna, </a:t>
            </a:r>
            <a:r>
              <a:rPr lang="pl-PL" altLang="pl-PL" sz="2052" dirty="0" smtClean="0">
                <a:solidFill>
                  <a:prstClr val="black"/>
                </a:solidFill>
                <a:latin typeface="Arial" panose="020B0604020202020204" pitchFamily="34" charset="0"/>
                <a:cs typeface="Arial" panose="020B0604020202020204" pitchFamily="34" charset="0"/>
              </a:rPr>
              <a:t>roboty</a:t>
            </a:r>
            <a:r>
              <a:rPr lang="pl-PL" altLang="pl-PL" sz="2052"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5023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83892" y="5757187"/>
            <a:ext cx="12192000" cy="984629"/>
          </a:xfrm>
          <a:prstGeom prst="rect">
            <a:avLst/>
          </a:prstGeom>
        </p:spPr>
        <p:txBody>
          <a:bodyPr wrap="square" lIns="0" tIns="0" rIns="0" bIns="0">
            <a:spAutoFit/>
          </a:bodyPr>
          <a:lstStyle>
            <a:lvl1pPr>
              <a:defRPr>
                <a:latin typeface="+mj-lt"/>
                <a:ea typeface="+mj-ea"/>
                <a:cs typeface="+mj-cs"/>
              </a:defRPr>
            </a:lvl1pPr>
          </a:lstStyle>
          <a:p>
            <a:pPr marL="14479" algn="ctr"/>
            <a:r>
              <a:rPr lang="pl-PL" altLang="pl-PL" sz="3199" b="1" dirty="0" smtClean="0">
                <a:solidFill>
                  <a:srgbClr val="002060"/>
                </a:solidFill>
                <a:latin typeface="Calibri" panose="020F0502020204030204"/>
              </a:rPr>
              <a:t>Technologie informacyjno-komunikacyjne </a:t>
            </a:r>
          </a:p>
          <a:p>
            <a:pPr marL="14479" algn="ctr"/>
            <a:r>
              <a:rPr lang="pl-PL" altLang="pl-PL" sz="3199" b="1" dirty="0" smtClean="0">
                <a:solidFill>
                  <a:srgbClr val="002060"/>
                </a:solidFill>
                <a:latin typeface="Calibri" panose="020F0502020204030204"/>
              </a:rPr>
              <a:t>w procesie edukacyjnym</a:t>
            </a:r>
            <a:endParaRPr lang="pl-PL" altLang="pl-PL" sz="3199" b="1" dirty="0">
              <a:solidFill>
                <a:srgbClr val="002060"/>
              </a:solidFill>
              <a:latin typeface="Calibri" panose="020F0502020204030204"/>
            </a:endParaRPr>
          </a:p>
        </p:txBody>
      </p:sp>
      <p:pic>
        <p:nvPicPr>
          <p:cNvPr id="9" name="Picture 2" descr="Znalezione obrazy dla zapytania pytajn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391" y="996392"/>
            <a:ext cx="4697436" cy="424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82673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7" descr="C:\Documents and Settings\Sebastian\Pulpit\Wystąpienie 1\Zdjęcia i filmy robotów\Rysunki\Inwazja_cyfrowek_1440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372" y="1661271"/>
            <a:ext cx="4703942" cy="33949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9218" name="Rectangle 2"/>
          <p:cNvSpPr>
            <a:spLocks noChangeArrowheads="1"/>
          </p:cNvSpPr>
          <p:nvPr/>
        </p:nvSpPr>
        <p:spPr bwMode="auto">
          <a:xfrm>
            <a:off x="188237" y="5540373"/>
            <a:ext cx="9461372" cy="92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l-PL" altLang="pl-PL" sz="1799" dirty="0">
                <a:latin typeface="Arial" panose="020B0604020202020204" pitchFamily="34" charset="0"/>
              </a:rPr>
              <a:t>Jakie urządzenie wybrać dla naszego </a:t>
            </a:r>
            <a:r>
              <a:rPr lang="pl-PL" altLang="pl-PL" sz="1799" dirty="0" smtClean="0">
                <a:latin typeface="Arial" panose="020B0604020202020204" pitchFamily="34" charset="0"/>
              </a:rPr>
              <a:t>ucznia? </a:t>
            </a:r>
            <a:r>
              <a:rPr lang="pl-PL" altLang="pl-PL" sz="1799" dirty="0">
                <a:latin typeface="Arial" panose="020B0604020202020204" pitchFamily="34" charset="0"/>
              </a:rPr>
              <a:t>Jak odróżnić jego rzeczywiste potrzeby od sztucznie wytworzonych? Czy taka wiedza może być skutecznym sojusznikiem podczas tworzenia środowiska dla rozwoju </a:t>
            </a:r>
            <a:r>
              <a:rPr lang="pl-PL" altLang="pl-PL" sz="1799" dirty="0" smtClean="0">
                <a:latin typeface="Arial" panose="020B0604020202020204" pitchFamily="34" charset="0"/>
              </a:rPr>
              <a:t>młodych pokoleń? </a:t>
            </a:r>
            <a:endParaRPr lang="pl-PL" altLang="pl-PL" sz="1799" dirty="0">
              <a:latin typeface="Arial" panose="020B0604020202020204" pitchFamily="34" charset="0"/>
            </a:endParaRPr>
          </a:p>
        </p:txBody>
      </p:sp>
      <p:sp>
        <p:nvSpPr>
          <p:cNvPr id="7" name="object 3"/>
          <p:cNvSpPr txBox="1">
            <a:spLocks/>
          </p:cNvSpPr>
          <p:nvPr/>
        </p:nvSpPr>
        <p:spPr>
          <a:xfrm>
            <a:off x="765620" y="710416"/>
            <a:ext cx="10716869" cy="57195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479" algn="ctr"/>
            <a:r>
              <a:rPr lang="pl-PL" altLang="pl-PL" sz="3199" b="1" dirty="0" smtClean="0">
                <a:solidFill>
                  <a:srgbClr val="002060"/>
                </a:solidFill>
                <a:latin typeface="Calibri" panose="020F0502020204030204"/>
              </a:rPr>
              <a:t>TECHNOLOGIE INFORMACYJNO-KOMUNIKACYJNE W PROCESIE EDUKACYJNYM</a:t>
            </a:r>
          </a:p>
        </p:txBody>
      </p:sp>
    </p:spTree>
    <p:extLst>
      <p:ext uri="{BB962C8B-B14F-4D97-AF65-F5344CB8AC3E}">
        <p14:creationId xmlns:p14="http://schemas.microsoft.com/office/powerpoint/2010/main" val="144696883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0104" y="2527633"/>
            <a:ext cx="9397397" cy="2113399"/>
          </a:xfrm>
          <a:prstGeom prst="rect">
            <a:avLst/>
          </a:prstGeom>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lnSpc>
                <a:spcPct val="109000"/>
              </a:lnSpc>
              <a:spcBef>
                <a:spcPct val="0"/>
              </a:spcBef>
              <a:spcAft>
                <a:spcPct val="0"/>
              </a:spcAft>
            </a:pPr>
            <a:r>
              <a:rPr lang="pl-PL" altLang="pl-PL" sz="1596">
                <a:solidFill>
                  <a:srgbClr val="545454"/>
                </a:solidFill>
                <a:latin typeface="Open Sans Light"/>
                <a:ea typeface="Open Sans Light"/>
                <a:cs typeface="Open Sans Light"/>
              </a:rPr>
              <a:t>Aby rozwiązać problem trzeba umieć go precyzyjnie określić (dane wejściowe, dane wyjściowe,  pojęcie zmiennych).</a:t>
            </a:r>
            <a:endParaRPr lang="pl-PL" altLang="pl-PL" sz="1596">
              <a:solidFill>
                <a:prstClr val="black"/>
              </a:solidFill>
              <a:latin typeface="Open Sans Light"/>
              <a:ea typeface="Open Sans Light"/>
              <a:cs typeface="Open Sans Light"/>
            </a:endParaRPr>
          </a:p>
          <a:p>
            <a:pPr fontAlgn="base">
              <a:spcBef>
                <a:spcPts val="1468"/>
              </a:spcBef>
              <a:spcAft>
                <a:spcPct val="0"/>
              </a:spcAft>
            </a:pPr>
            <a:r>
              <a:rPr lang="pl-PL" altLang="pl-PL" sz="1596">
                <a:solidFill>
                  <a:srgbClr val="545454"/>
                </a:solidFill>
                <a:latin typeface="Open Sans Light"/>
                <a:ea typeface="Open Sans Light"/>
                <a:cs typeface="Open Sans Light"/>
              </a:rPr>
              <a:t>Organizacja i porządkowanie danych.</a:t>
            </a:r>
            <a:endParaRPr lang="pl-PL" altLang="pl-PL" sz="1596">
              <a:solidFill>
                <a:prstClr val="black"/>
              </a:solidFill>
              <a:latin typeface="Open Sans Light"/>
              <a:ea typeface="Open Sans Light"/>
              <a:cs typeface="Open Sans Light"/>
            </a:endParaRPr>
          </a:p>
          <a:p>
            <a:pPr fontAlgn="base">
              <a:lnSpc>
                <a:spcPct val="109000"/>
              </a:lnSpc>
              <a:spcBef>
                <a:spcPts val="1283"/>
              </a:spcBef>
              <a:spcAft>
                <a:spcPct val="0"/>
              </a:spcAft>
            </a:pPr>
            <a:r>
              <a:rPr lang="pl-PL" altLang="pl-PL" sz="1596">
                <a:solidFill>
                  <a:srgbClr val="545454"/>
                </a:solidFill>
                <a:latin typeface="Open Sans Light"/>
                <a:ea typeface="Open Sans Light"/>
                <a:cs typeface="Open Sans Light"/>
              </a:rPr>
              <a:t>Komputer rozumie operacje logiczne i matematyczne – język programowania ułatwia człowiekowi  tworzenie instrukcji zrozumiałych dla maszyny.</a:t>
            </a:r>
            <a:endParaRPr lang="pl-PL" altLang="pl-PL" sz="1596">
              <a:solidFill>
                <a:prstClr val="black"/>
              </a:solidFill>
              <a:latin typeface="Open Sans Light"/>
              <a:ea typeface="Open Sans Light"/>
              <a:cs typeface="Open Sans Light"/>
            </a:endParaRPr>
          </a:p>
          <a:p>
            <a:pPr fontAlgn="base">
              <a:spcBef>
                <a:spcPts val="1468"/>
              </a:spcBef>
              <a:spcAft>
                <a:spcPct val="0"/>
              </a:spcAft>
            </a:pPr>
            <a:r>
              <a:rPr lang="pl-PL" altLang="pl-PL" sz="1596">
                <a:solidFill>
                  <a:srgbClr val="545454"/>
                </a:solidFill>
                <a:latin typeface="Open Sans Light"/>
                <a:ea typeface="Open Sans Light"/>
                <a:cs typeface="Open Sans Light"/>
              </a:rPr>
              <a:t>Korzystanie z gotowych rozwiązań (bibliotek) – poszukiwanie informacji w sieci, ocena wiarygodności.</a:t>
            </a:r>
            <a:endParaRPr lang="pl-PL" altLang="pl-PL" sz="1596">
              <a:solidFill>
                <a:prstClr val="black"/>
              </a:solidFill>
              <a:latin typeface="Open Sans Light"/>
              <a:ea typeface="Open Sans Light"/>
              <a:cs typeface="Open Sans Light"/>
            </a:endParaRPr>
          </a:p>
        </p:txBody>
      </p:sp>
      <p:sp>
        <p:nvSpPr>
          <p:cNvPr id="3" name="object 3"/>
          <p:cNvSpPr txBox="1">
            <a:spLocks noGrp="1"/>
          </p:cNvSpPr>
          <p:nvPr>
            <p:ph type="title"/>
          </p:nvPr>
        </p:nvSpPr>
        <p:spPr>
          <a:xfrm>
            <a:off x="765621" y="1597918"/>
            <a:ext cx="10552162" cy="579000"/>
          </a:xfrm>
        </p:spPr>
        <p:txBody>
          <a:bodyPr>
            <a:normAutofit/>
          </a:bodyPr>
          <a:lstStyle/>
          <a:p>
            <a:pPr marL="14479"/>
            <a:r>
              <a:rPr lang="pl-PL" altLang="pl-PL" sz="2800" dirty="0" smtClean="0">
                <a:ea typeface="Open Sans Light"/>
              </a:rPr>
              <a:t>…to praca z informacją</a:t>
            </a:r>
          </a:p>
        </p:txBody>
      </p:sp>
      <p:sp>
        <p:nvSpPr>
          <p:cNvPr id="5" name="object 3"/>
          <p:cNvSpPr txBox="1">
            <a:spLocks/>
          </p:cNvSpPr>
          <p:nvPr/>
        </p:nvSpPr>
        <p:spPr>
          <a:xfrm>
            <a:off x="765620" y="710416"/>
            <a:ext cx="10716869" cy="57195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479" algn="ctr"/>
            <a:r>
              <a:rPr lang="pl-PL" altLang="pl-PL" sz="3199" b="1" dirty="0">
                <a:solidFill>
                  <a:srgbClr val="002060"/>
                </a:solidFill>
                <a:latin typeface="Calibri" panose="020F0502020204030204"/>
              </a:rPr>
              <a:t>TECHNOLOGIE INFORMACYJNO-KOMUNIKACYJNE W PROCESIE EDUKACYJNYM</a:t>
            </a:r>
          </a:p>
        </p:txBody>
      </p:sp>
    </p:spTree>
    <p:extLst>
      <p:ext uri="{BB962C8B-B14F-4D97-AF65-F5344CB8AC3E}">
        <p14:creationId xmlns:p14="http://schemas.microsoft.com/office/powerpoint/2010/main" val="4220361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79676" y="2401883"/>
            <a:ext cx="5524048" cy="1292533"/>
          </a:xfrm>
          <a:prstGeom prst="rect">
            <a:avLst/>
          </a:prstGeom>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lnSpc>
                <a:spcPct val="174000"/>
              </a:lnSpc>
              <a:spcBef>
                <a:spcPct val="0"/>
              </a:spcBef>
              <a:spcAft>
                <a:spcPct val="0"/>
              </a:spcAft>
            </a:pPr>
            <a:r>
              <a:rPr lang="pl-PL" altLang="pl-PL" sz="1596" dirty="0">
                <a:solidFill>
                  <a:srgbClr val="545454"/>
                </a:solidFill>
                <a:latin typeface="Open Sans Light"/>
                <a:ea typeface="Open Sans Light"/>
                <a:cs typeface="Open Sans Light"/>
              </a:rPr>
              <a:t>Do rozwiązania problemu można dojść na wiele sposobów. Wyszukiwanie i poprawianie błędów jest częścią procesu.</a:t>
            </a:r>
            <a:endParaRPr lang="pl-PL" altLang="pl-PL" sz="1596" dirty="0">
              <a:solidFill>
                <a:prstClr val="black"/>
              </a:solidFill>
              <a:latin typeface="Open Sans Light"/>
              <a:ea typeface="Open Sans Light"/>
              <a:cs typeface="Open Sans Light"/>
            </a:endParaRPr>
          </a:p>
          <a:p>
            <a:pPr fontAlgn="base">
              <a:spcBef>
                <a:spcPts val="1468"/>
              </a:spcBef>
              <a:spcAft>
                <a:spcPct val="0"/>
              </a:spcAft>
            </a:pPr>
            <a:endParaRPr lang="pl-PL" altLang="pl-PL" sz="1596" dirty="0">
              <a:solidFill>
                <a:prstClr val="black"/>
              </a:solidFill>
              <a:latin typeface="Open Sans Semibold"/>
              <a:ea typeface="Open Sans Semibold"/>
              <a:cs typeface="Open Sans Semibold"/>
            </a:endParaRPr>
          </a:p>
        </p:txBody>
      </p:sp>
      <p:sp>
        <p:nvSpPr>
          <p:cNvPr id="3" name="object 3"/>
          <p:cNvSpPr txBox="1">
            <a:spLocks noGrp="1"/>
          </p:cNvSpPr>
          <p:nvPr>
            <p:ph type="title"/>
          </p:nvPr>
        </p:nvSpPr>
        <p:spPr>
          <a:xfrm>
            <a:off x="765620" y="1571024"/>
            <a:ext cx="10552162" cy="631682"/>
          </a:xfrm>
        </p:spPr>
        <p:txBody>
          <a:bodyPr>
            <a:normAutofit/>
          </a:bodyPr>
          <a:lstStyle/>
          <a:p>
            <a:pPr marL="14479"/>
            <a:r>
              <a:rPr lang="pl-PL" altLang="pl-PL" sz="2800" dirty="0" smtClean="0">
                <a:ea typeface="Open Sans Light"/>
              </a:rPr>
              <a:t>…to szukanie rozwiązań</a:t>
            </a:r>
          </a:p>
        </p:txBody>
      </p:sp>
      <p:sp>
        <p:nvSpPr>
          <p:cNvPr id="6" name="object 3"/>
          <p:cNvSpPr txBox="1">
            <a:spLocks/>
          </p:cNvSpPr>
          <p:nvPr/>
        </p:nvSpPr>
        <p:spPr>
          <a:xfrm>
            <a:off x="765620" y="710416"/>
            <a:ext cx="10716869" cy="57195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479" algn="ctr"/>
            <a:r>
              <a:rPr lang="pl-PL" altLang="pl-PL" sz="3199" b="1" dirty="0" smtClean="0">
                <a:solidFill>
                  <a:srgbClr val="002060"/>
                </a:solidFill>
                <a:latin typeface="Calibri" panose="020F0502020204030204"/>
              </a:rPr>
              <a:t>TECHNOLOGIE INFORMACYJNO-KOMUNIKACYJNE W PROCESIE EDUKACYJNYM</a:t>
            </a:r>
          </a:p>
        </p:txBody>
      </p:sp>
    </p:spTree>
    <p:extLst>
      <p:ext uri="{BB962C8B-B14F-4D97-AF65-F5344CB8AC3E}">
        <p14:creationId xmlns:p14="http://schemas.microsoft.com/office/powerpoint/2010/main" val="3351464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0104" y="2611147"/>
            <a:ext cx="6995559" cy="1709186"/>
          </a:xfrm>
          <a:prstGeom prst="rect">
            <a:avLst/>
          </a:prstGeom>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lnSpc>
                <a:spcPct val="174000"/>
              </a:lnSpc>
              <a:spcBef>
                <a:spcPct val="0"/>
              </a:spcBef>
              <a:spcAft>
                <a:spcPct val="0"/>
              </a:spcAft>
            </a:pPr>
            <a:r>
              <a:rPr lang="pl-PL" altLang="pl-PL" sz="1596" dirty="0">
                <a:solidFill>
                  <a:srgbClr val="545454"/>
                </a:solidFill>
                <a:latin typeface="Open Sans Light"/>
                <a:ea typeface="Open Sans Light"/>
                <a:cs typeface="Open Sans Light"/>
              </a:rPr>
              <a:t>Uczenie się od siebie nawzajem – wymiana pomysłów, metoda projektowa.  Praca na skryptach stworzonych przez innych.</a:t>
            </a:r>
            <a:endParaRPr lang="pl-PL" altLang="pl-PL" sz="1596" dirty="0">
              <a:solidFill>
                <a:prstClr val="black"/>
              </a:solidFill>
              <a:latin typeface="Open Sans Light"/>
              <a:ea typeface="Open Sans Light"/>
              <a:cs typeface="Open Sans Light"/>
            </a:endParaRPr>
          </a:p>
          <a:p>
            <a:pPr fontAlgn="base">
              <a:lnSpc>
                <a:spcPct val="174000"/>
              </a:lnSpc>
              <a:spcBef>
                <a:spcPct val="0"/>
              </a:spcBef>
              <a:spcAft>
                <a:spcPct val="0"/>
              </a:spcAft>
            </a:pPr>
            <a:r>
              <a:rPr lang="pl-PL" altLang="pl-PL" sz="1596" dirty="0">
                <a:solidFill>
                  <a:srgbClr val="545454"/>
                </a:solidFill>
                <a:latin typeface="Open Sans Light"/>
                <a:ea typeface="Open Sans Light"/>
                <a:cs typeface="Open Sans Light"/>
              </a:rPr>
              <a:t>Testowanie rozwiązań, przedstawianie swoich programów innym.  Komunikacja z innymi za pomocą technologii.</a:t>
            </a:r>
            <a:endParaRPr lang="pl-PL" altLang="pl-PL" sz="1596" dirty="0">
              <a:solidFill>
                <a:prstClr val="black"/>
              </a:solidFill>
              <a:latin typeface="Open Sans Light"/>
              <a:ea typeface="Open Sans Light"/>
              <a:cs typeface="Open Sans Light"/>
            </a:endParaRPr>
          </a:p>
        </p:txBody>
      </p:sp>
      <p:sp>
        <p:nvSpPr>
          <p:cNvPr id="3" name="object 3"/>
          <p:cNvSpPr txBox="1">
            <a:spLocks noGrp="1"/>
          </p:cNvSpPr>
          <p:nvPr>
            <p:ph type="title"/>
          </p:nvPr>
        </p:nvSpPr>
        <p:spPr>
          <a:xfrm>
            <a:off x="765621" y="1302084"/>
            <a:ext cx="10619130" cy="1158001"/>
          </a:xfrm>
        </p:spPr>
        <p:txBody>
          <a:bodyPr>
            <a:normAutofit/>
          </a:bodyPr>
          <a:lstStyle/>
          <a:p>
            <a:pPr marL="14479"/>
            <a:r>
              <a:rPr lang="pl-PL" altLang="pl-PL" sz="2800" dirty="0" smtClean="0">
                <a:ea typeface="Open Sans Light"/>
              </a:rPr>
              <a:t>…to element współpracy</a:t>
            </a:r>
          </a:p>
        </p:txBody>
      </p:sp>
      <p:sp>
        <p:nvSpPr>
          <p:cNvPr id="5" name="object 3"/>
          <p:cNvSpPr txBox="1">
            <a:spLocks/>
          </p:cNvSpPr>
          <p:nvPr/>
        </p:nvSpPr>
        <p:spPr>
          <a:xfrm>
            <a:off x="765620" y="710416"/>
            <a:ext cx="10716869" cy="57195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479" algn="ctr"/>
            <a:r>
              <a:rPr lang="pl-PL" altLang="pl-PL" sz="3199" b="1" dirty="0">
                <a:solidFill>
                  <a:srgbClr val="002060"/>
                </a:solidFill>
                <a:latin typeface="Calibri" panose="020F0502020204030204"/>
              </a:rPr>
              <a:t>TECHNOLOGIE INFORMACYJNO-KOMUNIKACYJNE W PROCESIE EDUKACYJNYM</a:t>
            </a:r>
          </a:p>
        </p:txBody>
      </p:sp>
    </p:spTree>
    <p:extLst>
      <p:ext uri="{BB962C8B-B14F-4D97-AF65-F5344CB8AC3E}">
        <p14:creationId xmlns:p14="http://schemas.microsoft.com/office/powerpoint/2010/main" val="2915037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7380" y="2392201"/>
            <a:ext cx="4579240" cy="2499723"/>
          </a:xfrm>
          <a:prstGeom prst="rect">
            <a:avLst/>
          </a:prstGeom>
        </p:spPr>
        <p:txBody>
          <a:bodyPr lIns="0" tIns="0" rIns="0" bIns="0">
            <a:spAutoFit/>
          </a:bodyPr>
          <a:lstStyle>
            <a:lvl1pPr marL="3619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ts val="1796"/>
              </a:spcBef>
              <a:spcAft>
                <a:spcPct val="0"/>
              </a:spcAft>
            </a:pPr>
            <a:r>
              <a:rPr lang="pl-PL" altLang="pl-PL" sz="2052" b="1" dirty="0">
                <a:solidFill>
                  <a:srgbClr val="77933C"/>
                </a:solidFill>
                <a:latin typeface="Open Sans Light"/>
                <a:ea typeface="Open Sans Light"/>
                <a:cs typeface="Open Sans Light"/>
              </a:rPr>
              <a:t>MYŚLENIE KOMPUTACYJNE</a:t>
            </a:r>
          </a:p>
          <a:p>
            <a:pPr algn="ctr" fontAlgn="base">
              <a:spcBef>
                <a:spcPts val="599"/>
              </a:spcBef>
              <a:spcAft>
                <a:spcPct val="0"/>
              </a:spcAft>
            </a:pPr>
            <a:r>
              <a:rPr lang="pl-PL" altLang="pl-PL" sz="2052" dirty="0">
                <a:solidFill>
                  <a:srgbClr val="0070C0"/>
                </a:solidFill>
                <a:latin typeface="Open Sans Light"/>
                <a:ea typeface="Open Sans Light"/>
                <a:cs typeface="Open Sans Light"/>
              </a:rPr>
              <a:t>to</a:t>
            </a:r>
          </a:p>
          <a:p>
            <a:pPr algn="ctr" fontAlgn="base">
              <a:lnSpc>
                <a:spcPct val="111000"/>
              </a:lnSpc>
              <a:spcBef>
                <a:spcPts val="314"/>
              </a:spcBef>
              <a:spcAft>
                <a:spcPct val="0"/>
              </a:spcAft>
            </a:pPr>
            <a:r>
              <a:rPr lang="pl-PL" altLang="pl-PL" sz="2052" dirty="0">
                <a:solidFill>
                  <a:srgbClr val="0070C0"/>
                </a:solidFill>
                <a:latin typeface="Open Sans Light"/>
                <a:ea typeface="Open Sans Light"/>
                <a:cs typeface="Open Sans Light"/>
              </a:rPr>
              <a:t>umiejętność rozwiązywania problemów z różnych dziedzin </a:t>
            </a:r>
            <a:br>
              <a:rPr lang="pl-PL" altLang="pl-PL" sz="2052" dirty="0">
                <a:solidFill>
                  <a:srgbClr val="0070C0"/>
                </a:solidFill>
                <a:latin typeface="Open Sans Light"/>
                <a:ea typeface="Open Sans Light"/>
                <a:cs typeface="Open Sans Light"/>
              </a:rPr>
            </a:br>
            <a:r>
              <a:rPr lang="pl-PL" altLang="pl-PL" sz="2052" dirty="0">
                <a:solidFill>
                  <a:srgbClr val="0070C0"/>
                </a:solidFill>
                <a:latin typeface="Open Sans Light"/>
                <a:ea typeface="Open Sans Light"/>
                <a:cs typeface="Open Sans Light"/>
              </a:rPr>
              <a:t>przy pomocy narzędzi i sposobów zaczerpniętych z dziedziny informatyki</a:t>
            </a:r>
          </a:p>
        </p:txBody>
      </p:sp>
      <p:sp>
        <p:nvSpPr>
          <p:cNvPr id="3" name="object 3"/>
          <p:cNvSpPr txBox="1">
            <a:spLocks noGrp="1"/>
          </p:cNvSpPr>
          <p:nvPr>
            <p:ph type="title"/>
          </p:nvPr>
        </p:nvSpPr>
        <p:spPr>
          <a:xfrm>
            <a:off x="765620" y="710416"/>
            <a:ext cx="10716869" cy="571952"/>
          </a:xfrm>
        </p:spPr>
        <p:txBody>
          <a:bodyPr>
            <a:noAutofit/>
          </a:bodyPr>
          <a:lstStyle/>
          <a:p>
            <a:pPr marL="14479" algn="ctr"/>
            <a:r>
              <a:rPr lang="pl-PL" altLang="pl-PL" sz="2500" b="1" dirty="0">
                <a:solidFill>
                  <a:srgbClr val="002060"/>
                </a:solidFill>
                <a:latin typeface="Calibri" panose="020F0502020204030204"/>
              </a:rPr>
              <a:t>TECHNOLOGIE INFORMACYJNO-KOMUNIKACYJNE W PROCESIE EDUKACYJNYM</a:t>
            </a:r>
          </a:p>
        </p:txBody>
      </p:sp>
      <p:sp>
        <p:nvSpPr>
          <p:cNvPr id="4" name="object 4"/>
          <p:cNvSpPr txBox="1"/>
          <p:nvPr/>
        </p:nvSpPr>
        <p:spPr>
          <a:xfrm>
            <a:off x="5415697" y="3896058"/>
            <a:ext cx="96501" cy="1290875"/>
          </a:xfrm>
          <a:prstGeom prst="rect">
            <a:avLst/>
          </a:prstGeom>
        </p:spPr>
        <p:txBody>
          <a:bodyPr vert="vert270" lIns="0" tIns="19548" rIns="0" bIns="0">
            <a:spAutoFit/>
          </a:bodyPr>
          <a:lstStyle/>
          <a:p>
            <a:pPr marL="14479">
              <a:spcBef>
                <a:spcPts val="154"/>
              </a:spcBef>
              <a:defRPr/>
            </a:pPr>
            <a:r>
              <a:rPr sz="627" spc="-11" dirty="0">
                <a:solidFill>
                  <a:prstClr val="black"/>
                </a:solidFill>
                <a:latin typeface="Open Sans"/>
                <a:cs typeface="Open Sans"/>
              </a:rPr>
              <a:t>Veseli</a:t>
            </a:r>
            <a:r>
              <a:rPr sz="627" dirty="0">
                <a:solidFill>
                  <a:prstClr val="black"/>
                </a:solidFill>
                <a:latin typeface="Open Sans"/>
                <a:cs typeface="Open Sans"/>
              </a:rPr>
              <a:t>n</a:t>
            </a:r>
            <a:r>
              <a:rPr sz="627" spc="-17" dirty="0">
                <a:solidFill>
                  <a:prstClr val="black"/>
                </a:solidFill>
                <a:latin typeface="Open Sans"/>
                <a:cs typeface="Open Sans"/>
              </a:rPr>
              <a:t> </a:t>
            </a:r>
            <a:r>
              <a:rPr sz="627" spc="-11" dirty="0">
                <a:solidFill>
                  <a:prstClr val="black"/>
                </a:solidFill>
                <a:latin typeface="Open Sans"/>
                <a:cs typeface="Open Sans"/>
              </a:rPr>
              <a:t>Borishev/Shutterstock.com</a:t>
            </a:r>
            <a:endParaRPr sz="627">
              <a:solidFill>
                <a:prstClr val="black"/>
              </a:solidFill>
              <a:latin typeface="Open Sans"/>
              <a:cs typeface="Open Sans"/>
            </a:endParaRPr>
          </a:p>
        </p:txBody>
      </p:sp>
      <p:sp>
        <p:nvSpPr>
          <p:cNvPr id="22532" name="object 5"/>
          <p:cNvSpPr>
            <a:spLocks noChangeArrowheads="1"/>
          </p:cNvSpPr>
          <p:nvPr/>
        </p:nvSpPr>
        <p:spPr bwMode="auto">
          <a:xfrm>
            <a:off x="780101" y="2136677"/>
            <a:ext cx="4642589" cy="3035331"/>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pl-PL" altLang="pl-PL" sz="2052">
              <a:solidFill>
                <a:prstClr val="black"/>
              </a:solidFill>
            </a:endParaRPr>
          </a:p>
        </p:txBody>
      </p:sp>
    </p:spTree>
    <p:extLst>
      <p:ext uri="{BB962C8B-B14F-4D97-AF65-F5344CB8AC3E}">
        <p14:creationId xmlns:p14="http://schemas.microsoft.com/office/powerpoint/2010/main" val="568626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83892" y="5757187"/>
            <a:ext cx="12192000" cy="984629"/>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Jak wdrożyć edukację </a:t>
            </a:r>
            <a:r>
              <a:rPr lang="pl-PL" sz="3199" b="1" dirty="0" smtClean="0">
                <a:solidFill>
                  <a:srgbClr val="002060"/>
                </a:solidFill>
                <a:latin typeface="Calibri" panose="020F0502020204030204"/>
              </a:rPr>
              <a:t>z TIK </a:t>
            </a:r>
            <a:br>
              <a:rPr lang="pl-PL" sz="3199" b="1" dirty="0" smtClean="0">
                <a:solidFill>
                  <a:srgbClr val="002060"/>
                </a:solidFill>
                <a:latin typeface="Calibri" panose="020F0502020204030204"/>
              </a:rPr>
            </a:br>
            <a:r>
              <a:rPr lang="pl-PL" sz="3199" b="1" dirty="0" smtClean="0">
                <a:solidFill>
                  <a:srgbClr val="002060"/>
                </a:solidFill>
                <a:latin typeface="Calibri" panose="020F0502020204030204"/>
              </a:rPr>
              <a:t>- </a:t>
            </a:r>
            <a:r>
              <a:rPr lang="pl-PL" sz="3199" b="1" dirty="0">
                <a:solidFill>
                  <a:srgbClr val="002060"/>
                </a:solidFill>
                <a:latin typeface="Calibri" panose="020F0502020204030204"/>
              </a:rPr>
              <a:t>metody i narzędzia… </a:t>
            </a:r>
          </a:p>
        </p:txBody>
      </p:sp>
      <p:pic>
        <p:nvPicPr>
          <p:cNvPr id="9" name="Picture 2" descr="Znalezione obrazy dla zapytania pytajn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391" y="996392"/>
            <a:ext cx="4697436" cy="424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583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9089" y="742661"/>
            <a:ext cx="7604236" cy="886140"/>
          </a:xfrm>
          <a:prstGeom prst="rect">
            <a:avLst/>
          </a:prstGeom>
        </p:spPr>
        <p:txBody>
          <a:bodyPr vert="horz" wrap="square" lIns="0" tIns="0" rIns="0" bIns="0" numCol="1" rtlCol="0" anchor="ctr" anchorCtr="0" compatLnSpc="1">
            <a:prstTxWarp prst="textNoShape">
              <a:avLst/>
            </a:prstTxWarp>
            <a:spAutoFit/>
          </a:bodyPr>
          <a:lstStyle/>
          <a:p>
            <a:pPr marL="10857" algn="ctr"/>
            <a:r>
              <a:rPr lang="pl-PL" sz="3199" b="1" dirty="0">
                <a:solidFill>
                  <a:srgbClr val="002060"/>
                </a:solidFill>
                <a:latin typeface="+mn-lt"/>
                <a:ea typeface="+mn-ea"/>
                <a:cs typeface="+mn-cs"/>
              </a:rPr>
              <a:t>DWA RODZAJE WYKORZYSTANIA </a:t>
            </a:r>
            <a:br>
              <a:rPr lang="pl-PL" sz="3199" b="1" dirty="0">
                <a:solidFill>
                  <a:srgbClr val="002060"/>
                </a:solidFill>
                <a:latin typeface="+mn-lt"/>
                <a:ea typeface="+mn-ea"/>
                <a:cs typeface="+mn-cs"/>
              </a:rPr>
            </a:br>
            <a:r>
              <a:rPr lang="pl-PL" sz="3199" b="1" dirty="0">
                <a:solidFill>
                  <a:srgbClr val="002060"/>
                </a:solidFill>
                <a:latin typeface="+mn-lt"/>
                <a:ea typeface="+mn-ea"/>
                <a:cs typeface="+mn-cs"/>
              </a:rPr>
              <a:t>CYFROWEJ PRZESTRZENI</a:t>
            </a:r>
          </a:p>
        </p:txBody>
      </p:sp>
      <p:sp>
        <p:nvSpPr>
          <p:cNvPr id="3" name="object 3"/>
          <p:cNvSpPr txBox="1"/>
          <p:nvPr/>
        </p:nvSpPr>
        <p:spPr>
          <a:xfrm>
            <a:off x="2099088" y="2125817"/>
            <a:ext cx="8032732" cy="280718"/>
          </a:xfrm>
          <a:prstGeom prst="rect">
            <a:avLst/>
          </a:prstGeom>
        </p:spPr>
        <p:txBody>
          <a:bodyPr vert="horz" wrap="square" lIns="0" tIns="0" rIns="0" bIns="0" rtlCol="0">
            <a:spAutoFit/>
          </a:bodyPr>
          <a:lstStyle/>
          <a:p>
            <a:pPr marL="10857">
              <a:tabLst>
                <a:tab pos="3346157" algn="l"/>
              </a:tabLst>
            </a:pPr>
            <a:r>
              <a:rPr sz="1824" b="1" spc="-5" dirty="0">
                <a:solidFill>
                  <a:srgbClr val="EC9E3A"/>
                </a:solidFill>
                <a:latin typeface="Open Sans Semibold"/>
                <a:cs typeface="Open Sans Semibold"/>
              </a:rPr>
              <a:t>NAUCZYCIEL JAKO</a:t>
            </a:r>
            <a:r>
              <a:rPr sz="1824" b="1" dirty="0">
                <a:solidFill>
                  <a:srgbClr val="EC9E3A"/>
                </a:solidFill>
                <a:latin typeface="Open Sans Semibold"/>
                <a:cs typeface="Open Sans Semibold"/>
              </a:rPr>
              <a:t> </a:t>
            </a:r>
            <a:r>
              <a:rPr sz="1824" b="1" spc="9" dirty="0">
                <a:solidFill>
                  <a:srgbClr val="EC9E3A"/>
                </a:solidFill>
                <a:latin typeface="Open Sans Semibold"/>
                <a:cs typeface="Open Sans Semibold"/>
              </a:rPr>
              <a:t>TWÓRCA	</a:t>
            </a:r>
            <a:r>
              <a:rPr lang="pl-PL" sz="1824" b="1" spc="9" dirty="0">
                <a:solidFill>
                  <a:srgbClr val="EC9E3A"/>
                </a:solidFill>
                <a:latin typeface="Open Sans Semibold"/>
                <a:cs typeface="Open Sans Semibold"/>
              </a:rPr>
              <a:t>             </a:t>
            </a:r>
            <a:r>
              <a:rPr sz="1824" b="1" spc="-5" dirty="0">
                <a:solidFill>
                  <a:srgbClr val="EC9E3A"/>
                </a:solidFill>
                <a:latin typeface="Open Sans Semibold"/>
                <a:cs typeface="Open Sans Semibold"/>
              </a:rPr>
              <a:t>NAUCZYCIEL JAKO</a:t>
            </a:r>
            <a:r>
              <a:rPr sz="1824" b="1" spc="-64" dirty="0">
                <a:solidFill>
                  <a:srgbClr val="EC9E3A"/>
                </a:solidFill>
                <a:latin typeface="Open Sans Semibold"/>
                <a:cs typeface="Open Sans Semibold"/>
              </a:rPr>
              <a:t> </a:t>
            </a:r>
            <a:r>
              <a:rPr lang="pl-PL" sz="1824" b="1" spc="-5" dirty="0" smtClean="0">
                <a:solidFill>
                  <a:srgbClr val="EC9E3A"/>
                </a:solidFill>
                <a:latin typeface="Open Sans Semibold"/>
                <a:cs typeface="Open Sans Semibold"/>
              </a:rPr>
              <a:t>REŻYSER</a:t>
            </a:r>
            <a:endParaRPr sz="1824" dirty="0">
              <a:solidFill>
                <a:prstClr val="black"/>
              </a:solidFill>
              <a:latin typeface="Open Sans Semibold"/>
              <a:cs typeface="Open Sans Semibold"/>
            </a:endParaRPr>
          </a:p>
        </p:txBody>
      </p:sp>
      <p:sp>
        <p:nvSpPr>
          <p:cNvPr id="4" name="object 4"/>
          <p:cNvSpPr/>
          <p:nvPr/>
        </p:nvSpPr>
        <p:spPr>
          <a:xfrm>
            <a:off x="3902992" y="2608563"/>
            <a:ext cx="3996428" cy="4010893"/>
          </a:xfrm>
          <a:prstGeom prst="rect">
            <a:avLst/>
          </a:prstGeom>
          <a:blipFill>
            <a:blip r:embed="rId2" cstate="print"/>
            <a:stretch>
              <a:fillRect/>
            </a:stretch>
          </a:blipFill>
        </p:spPr>
        <p:txBody>
          <a:bodyPr wrap="square" lIns="0" tIns="0" rIns="0" bIns="0" rtlCol="0"/>
          <a:lstStyle/>
          <a:p>
            <a:endParaRPr sz="1539">
              <a:solidFill>
                <a:prstClr val="black"/>
              </a:solidFill>
            </a:endParaRPr>
          </a:p>
        </p:txBody>
      </p:sp>
      <p:sp>
        <p:nvSpPr>
          <p:cNvPr id="5" name="object 5"/>
          <p:cNvSpPr txBox="1"/>
          <p:nvPr/>
        </p:nvSpPr>
        <p:spPr>
          <a:xfrm>
            <a:off x="7510118" y="4212701"/>
            <a:ext cx="72327" cy="1058013"/>
          </a:xfrm>
          <a:prstGeom prst="rect">
            <a:avLst/>
          </a:prstGeom>
        </p:spPr>
        <p:txBody>
          <a:bodyPr vert="vert270" wrap="square" lIns="0" tIns="14658" rIns="0" bIns="0" rtlCol="0">
            <a:spAutoFit/>
          </a:bodyPr>
          <a:lstStyle/>
          <a:p>
            <a:pPr marL="10857">
              <a:spcBef>
                <a:spcPts val="115"/>
              </a:spcBef>
            </a:pPr>
            <a:r>
              <a:rPr sz="470" spc="-9" dirty="0">
                <a:solidFill>
                  <a:prstClr val="black"/>
                </a:solidFill>
                <a:latin typeface="Open Sans"/>
                <a:cs typeface="Open Sans"/>
              </a:rPr>
              <a:t>Vecto</a:t>
            </a:r>
            <a:r>
              <a:rPr sz="470" dirty="0">
                <a:solidFill>
                  <a:prstClr val="black"/>
                </a:solidFill>
                <a:latin typeface="Open Sans"/>
                <a:cs typeface="Open Sans"/>
              </a:rPr>
              <a:t>r</a:t>
            </a:r>
            <a:r>
              <a:rPr sz="470" spc="-9" dirty="0">
                <a:solidFill>
                  <a:prstClr val="black"/>
                </a:solidFill>
                <a:latin typeface="Open Sans"/>
                <a:cs typeface="Open Sans"/>
              </a:rPr>
              <a:t> Traditio</a:t>
            </a:r>
            <a:r>
              <a:rPr sz="470" dirty="0">
                <a:solidFill>
                  <a:prstClr val="black"/>
                </a:solidFill>
                <a:latin typeface="Open Sans"/>
                <a:cs typeface="Open Sans"/>
              </a:rPr>
              <a:t>n</a:t>
            </a:r>
            <a:r>
              <a:rPr sz="470" spc="-9" dirty="0">
                <a:solidFill>
                  <a:prstClr val="black"/>
                </a:solidFill>
                <a:latin typeface="Open Sans"/>
                <a:cs typeface="Open Sans"/>
              </a:rPr>
              <a:t> SM/Shutterstock.com</a:t>
            </a:r>
            <a:endParaRPr sz="470">
              <a:solidFill>
                <a:prstClr val="black"/>
              </a:solidFill>
              <a:latin typeface="Open Sans"/>
              <a:cs typeface="Open Sans"/>
            </a:endParaRPr>
          </a:p>
        </p:txBody>
      </p:sp>
    </p:spTree>
    <p:extLst>
      <p:ext uri="{BB962C8B-B14F-4D97-AF65-F5344CB8AC3E}">
        <p14:creationId xmlns:p14="http://schemas.microsoft.com/office/powerpoint/2010/main" val="372034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424562" y="2729213"/>
            <a:ext cx="6622988" cy="321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pl-PL" altLang="pl-PL" sz="1799" dirty="0">
              <a:solidFill>
                <a:prstClr val="black"/>
              </a:solidFill>
              <a:latin typeface="Arial" panose="020B0604020202020204" pitchFamily="34" charset="0"/>
            </a:endParaRPr>
          </a:p>
          <a:p>
            <a:pPr eaLnBrk="1" hangingPunct="1"/>
            <a:r>
              <a:rPr lang="pl-PL" altLang="pl-PL" sz="2052" dirty="0">
                <a:solidFill>
                  <a:prstClr val="black"/>
                </a:solidFill>
                <a:latin typeface="Arial" panose="020B0604020202020204" pitchFamily="34" charset="0"/>
              </a:rPr>
              <a:t>Nowoczesne technologie </a:t>
            </a:r>
            <a:br>
              <a:rPr lang="pl-PL" altLang="pl-PL" sz="2052" dirty="0">
                <a:solidFill>
                  <a:prstClr val="black"/>
                </a:solidFill>
                <a:latin typeface="Arial" panose="020B0604020202020204" pitchFamily="34" charset="0"/>
              </a:rPr>
            </a:br>
            <a:r>
              <a:rPr lang="pl-PL" altLang="pl-PL" sz="2052" dirty="0">
                <a:solidFill>
                  <a:prstClr val="black"/>
                </a:solidFill>
                <a:latin typeface="Arial" panose="020B0604020202020204" pitchFamily="34" charset="0"/>
              </a:rPr>
              <a:t>pozwalają </a:t>
            </a:r>
            <a:r>
              <a:rPr lang="pl-PL" altLang="pl-PL" sz="2052" b="1" dirty="0">
                <a:solidFill>
                  <a:srgbClr val="44546A">
                    <a:lumMod val="60000"/>
                    <a:lumOff val="40000"/>
                  </a:srgbClr>
                </a:solidFill>
                <a:latin typeface="Arial" panose="020B0604020202020204" pitchFamily="34" charset="0"/>
              </a:rPr>
              <a:t>zaangażować</a:t>
            </a:r>
            <a:r>
              <a:rPr lang="pl-PL" altLang="pl-PL" sz="2052" dirty="0">
                <a:solidFill>
                  <a:prstClr val="black"/>
                </a:solidFill>
                <a:latin typeface="Arial" panose="020B0604020202020204" pitchFamily="34" charset="0"/>
              </a:rPr>
              <a:t> </a:t>
            </a:r>
            <a:br>
              <a:rPr lang="pl-PL" altLang="pl-PL" sz="2052" dirty="0">
                <a:solidFill>
                  <a:prstClr val="black"/>
                </a:solidFill>
                <a:latin typeface="Arial" panose="020B0604020202020204" pitchFamily="34" charset="0"/>
              </a:rPr>
            </a:br>
            <a:r>
              <a:rPr lang="pl-PL" altLang="pl-PL" sz="2052" b="1" dirty="0">
                <a:solidFill>
                  <a:srgbClr val="44546A">
                    <a:lumMod val="60000"/>
                    <a:lumOff val="40000"/>
                  </a:srgbClr>
                </a:solidFill>
                <a:latin typeface="Arial" panose="020B0604020202020204" pitchFamily="34" charset="0"/>
              </a:rPr>
              <a:t>ucznia</a:t>
            </a:r>
            <a:r>
              <a:rPr lang="pl-PL" altLang="pl-PL" sz="2052" dirty="0">
                <a:solidFill>
                  <a:prstClr val="black"/>
                </a:solidFill>
                <a:latin typeface="Arial" panose="020B0604020202020204" pitchFamily="34" charset="0"/>
              </a:rPr>
              <a:t> w proces uczenia </a:t>
            </a:r>
            <a:br>
              <a:rPr lang="pl-PL" altLang="pl-PL" sz="2052" dirty="0">
                <a:solidFill>
                  <a:prstClr val="black"/>
                </a:solidFill>
                <a:latin typeface="Arial" panose="020B0604020202020204" pitchFamily="34" charset="0"/>
              </a:rPr>
            </a:br>
            <a:r>
              <a:rPr lang="pl-PL" altLang="pl-PL" sz="2052" dirty="0">
                <a:solidFill>
                  <a:prstClr val="black"/>
                </a:solidFill>
                <a:latin typeface="Arial" panose="020B0604020202020204" pitchFamily="34" charset="0"/>
              </a:rPr>
              <a:t>się bardziej niż sam tekst </a:t>
            </a:r>
            <a:br>
              <a:rPr lang="pl-PL" altLang="pl-PL" sz="2052" dirty="0">
                <a:solidFill>
                  <a:prstClr val="black"/>
                </a:solidFill>
                <a:latin typeface="Arial" panose="020B0604020202020204" pitchFamily="34" charset="0"/>
              </a:rPr>
            </a:br>
            <a:r>
              <a:rPr lang="pl-PL" altLang="pl-PL" sz="2052" dirty="0">
                <a:solidFill>
                  <a:prstClr val="black"/>
                </a:solidFill>
                <a:latin typeface="Arial" panose="020B0604020202020204" pitchFamily="34" charset="0"/>
              </a:rPr>
              <a:t>drukowany, </a:t>
            </a:r>
            <a:r>
              <a:rPr lang="pl-PL" altLang="pl-PL" sz="2052" b="1" dirty="0">
                <a:solidFill>
                  <a:srgbClr val="44546A">
                    <a:lumMod val="60000"/>
                    <a:lumOff val="40000"/>
                  </a:srgbClr>
                </a:solidFill>
                <a:latin typeface="Arial" panose="020B0604020202020204" pitchFamily="34" charset="0"/>
              </a:rPr>
              <a:t>poprzez </a:t>
            </a:r>
            <a:br>
              <a:rPr lang="pl-PL" altLang="pl-PL" sz="2052" b="1" dirty="0">
                <a:solidFill>
                  <a:srgbClr val="44546A">
                    <a:lumMod val="60000"/>
                    <a:lumOff val="40000"/>
                  </a:srgbClr>
                </a:solidFill>
                <a:latin typeface="Arial" panose="020B0604020202020204" pitchFamily="34" charset="0"/>
              </a:rPr>
            </a:br>
            <a:r>
              <a:rPr lang="pl-PL" altLang="pl-PL" sz="2052" b="1" dirty="0">
                <a:solidFill>
                  <a:srgbClr val="44546A">
                    <a:lumMod val="60000"/>
                    <a:lumOff val="40000"/>
                  </a:srgbClr>
                </a:solidFill>
                <a:latin typeface="Arial" panose="020B0604020202020204" pitchFamily="34" charset="0"/>
              </a:rPr>
              <a:t>oddziaływanie na kilka </a:t>
            </a:r>
            <a:br>
              <a:rPr lang="pl-PL" altLang="pl-PL" sz="2052" b="1" dirty="0">
                <a:solidFill>
                  <a:srgbClr val="44546A">
                    <a:lumMod val="60000"/>
                    <a:lumOff val="40000"/>
                  </a:srgbClr>
                </a:solidFill>
                <a:latin typeface="Arial" panose="020B0604020202020204" pitchFamily="34" charset="0"/>
              </a:rPr>
            </a:br>
            <a:r>
              <a:rPr lang="pl-PL" altLang="pl-PL" sz="2052" b="1" dirty="0">
                <a:solidFill>
                  <a:srgbClr val="44546A">
                    <a:lumMod val="60000"/>
                    <a:lumOff val="40000"/>
                  </a:srgbClr>
                </a:solidFill>
                <a:latin typeface="Arial" panose="020B0604020202020204" pitchFamily="34" charset="0"/>
              </a:rPr>
              <a:t>zmysłów jednocześnie</a:t>
            </a:r>
            <a:r>
              <a:rPr lang="pl-PL" altLang="pl-PL" sz="2052" dirty="0">
                <a:solidFill>
                  <a:prstClr val="black"/>
                </a:solidFill>
                <a:latin typeface="Arial" panose="020B0604020202020204" pitchFamily="34" charset="0"/>
              </a:rPr>
              <a:t>. W ten sposób nauka przedstawiona jest w sposób przystępny, ciekawy </a:t>
            </a:r>
            <a:br>
              <a:rPr lang="pl-PL" altLang="pl-PL" sz="2052" dirty="0">
                <a:solidFill>
                  <a:prstClr val="black"/>
                </a:solidFill>
                <a:latin typeface="Arial" panose="020B0604020202020204" pitchFamily="34" charset="0"/>
              </a:rPr>
            </a:br>
            <a:r>
              <a:rPr lang="pl-PL" altLang="pl-PL" sz="2052" dirty="0">
                <a:solidFill>
                  <a:prstClr val="black"/>
                </a:solidFill>
                <a:latin typeface="Arial" panose="020B0604020202020204" pitchFamily="34" charset="0"/>
              </a:rPr>
              <a:t>i skuteczny. </a:t>
            </a:r>
          </a:p>
        </p:txBody>
      </p:sp>
      <p:pic>
        <p:nvPicPr>
          <p:cNvPr id="5" name="Picture 5" descr="learning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6056" y="1917231"/>
            <a:ext cx="3975977" cy="27470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object 2"/>
          <p:cNvSpPr txBox="1">
            <a:spLocks noGrp="1"/>
          </p:cNvSpPr>
          <p:nvPr>
            <p:ph type="title"/>
          </p:nvPr>
        </p:nvSpPr>
        <p:spPr>
          <a:xfrm>
            <a:off x="2099089" y="742661"/>
            <a:ext cx="7604236" cy="886140"/>
          </a:xfrm>
          <a:prstGeom prst="rect">
            <a:avLst/>
          </a:prstGeom>
        </p:spPr>
        <p:txBody>
          <a:bodyPr vert="horz" wrap="square" lIns="0" tIns="0" rIns="0" bIns="0" numCol="1" rtlCol="0" anchor="ctr" anchorCtr="0" compatLnSpc="1">
            <a:prstTxWarp prst="textNoShape">
              <a:avLst/>
            </a:prstTxWarp>
            <a:spAutoFit/>
          </a:bodyPr>
          <a:lstStyle/>
          <a:p>
            <a:pPr marL="10857" algn="ctr"/>
            <a:r>
              <a:rPr lang="pl-PL" sz="3199" b="1" dirty="0">
                <a:solidFill>
                  <a:srgbClr val="002060"/>
                </a:solidFill>
                <a:latin typeface="+mn-lt"/>
                <a:ea typeface="+mn-ea"/>
                <a:cs typeface="+mn-cs"/>
              </a:rPr>
              <a:t>DWA RODZAJE WYKORZYSTANIA </a:t>
            </a:r>
            <a:br>
              <a:rPr lang="pl-PL" sz="3199" b="1" dirty="0">
                <a:solidFill>
                  <a:srgbClr val="002060"/>
                </a:solidFill>
                <a:latin typeface="+mn-lt"/>
                <a:ea typeface="+mn-ea"/>
                <a:cs typeface="+mn-cs"/>
              </a:rPr>
            </a:br>
            <a:r>
              <a:rPr lang="pl-PL" sz="3199" b="1" dirty="0">
                <a:solidFill>
                  <a:srgbClr val="002060"/>
                </a:solidFill>
                <a:latin typeface="+mn-lt"/>
                <a:ea typeface="+mn-ea"/>
                <a:cs typeface="+mn-cs"/>
              </a:rPr>
              <a:t>CYFROWEJ PRZESTRZENI</a:t>
            </a:r>
          </a:p>
        </p:txBody>
      </p:sp>
    </p:spTree>
    <p:extLst>
      <p:ext uri="{BB962C8B-B14F-4D97-AF65-F5344CB8AC3E}">
        <p14:creationId xmlns:p14="http://schemas.microsoft.com/office/powerpoint/2010/main" val="588829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67430" y="3027993"/>
            <a:ext cx="210611" cy="73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4255" tIns="52127" rIns="104255" bIns="52127" numCol="1" anchor="ctr" anchorCtr="0" compatLnSpc="1">
            <a:prstTxWarp prst="textNoShape">
              <a:avLst/>
            </a:prstTxWarp>
            <a:spAutoFit/>
          </a:bodyPr>
          <a:lstStyle/>
          <a:p>
            <a:pPr defTabSz="1042507" eaLnBrk="0" fontAlgn="base" hangingPunct="0">
              <a:spcBef>
                <a:spcPct val="0"/>
              </a:spcBef>
              <a:spcAft>
                <a:spcPct val="0"/>
              </a:spcAft>
            </a:pPr>
            <a:r>
              <a:rPr lang="pl-PL" altLang="pl-PL" sz="2052">
                <a:solidFill>
                  <a:prstClr val="black"/>
                </a:solidFill>
                <a:latin typeface="Arial" panose="020B0604020202020204" pitchFamily="34" charset="0"/>
              </a:rPr>
              <a:t/>
            </a:r>
            <a:br>
              <a:rPr lang="pl-PL" altLang="pl-PL" sz="2052">
                <a:solidFill>
                  <a:prstClr val="black"/>
                </a:solidFill>
                <a:latin typeface="Arial" panose="020B0604020202020204" pitchFamily="34" charset="0"/>
              </a:rPr>
            </a:br>
            <a:endParaRPr lang="pl-PL" altLang="pl-PL" sz="2052">
              <a:solidFill>
                <a:prstClr val="black"/>
              </a:solidFill>
              <a:latin typeface="Arial" panose="020B0604020202020204" pitchFamily="34" charset="0"/>
            </a:endParaRPr>
          </a:p>
        </p:txBody>
      </p:sp>
      <p:sp>
        <p:nvSpPr>
          <p:cNvPr id="3" name="Prostokąt 2"/>
          <p:cNvSpPr/>
          <p:nvPr/>
        </p:nvSpPr>
        <p:spPr>
          <a:xfrm>
            <a:off x="401427" y="932281"/>
            <a:ext cx="11200887" cy="3139321"/>
          </a:xfrm>
          <a:prstGeom prst="rect">
            <a:avLst/>
          </a:prstGeom>
          <a:noFill/>
        </p:spPr>
        <p:txBody>
          <a:bodyPr wrap="none" lIns="91440" tIns="45720" rIns="91440" bIns="45720">
            <a:spAutoFit/>
          </a:bodyPr>
          <a:lstStyle/>
          <a:p>
            <a:pPr algn="ctr"/>
            <a:r>
              <a:rPr lang="pl-PL" sz="6600" b="1" dirty="0">
                <a:ln w="9525">
                  <a:solidFill>
                    <a:schemeClr val="bg1"/>
                  </a:solidFill>
                  <a:prstDash val="solid"/>
                </a:ln>
                <a:solidFill>
                  <a:schemeClr val="accent5"/>
                </a:solidFill>
                <a:effectLst>
                  <a:outerShdw blurRad="38100" dist="38100" dir="2700000" algn="tl">
                    <a:srgbClr val="000000">
                      <a:alpha val="43137"/>
                    </a:srgbClr>
                  </a:outerShdw>
                </a:effectLst>
              </a:rPr>
              <a:t>Ciekawa lekcja? </a:t>
            </a:r>
            <a:r>
              <a:rPr lang="pl-PL" sz="6600" b="1" dirty="0">
                <a:ln w="9525">
                  <a:solidFill>
                    <a:schemeClr val="bg1"/>
                  </a:solidFill>
                  <a:prstDash val="solid"/>
                </a:ln>
                <a:solidFill>
                  <a:schemeClr val="accent5"/>
                </a:solidFill>
                <a:effectLst>
                  <a:outerShdw blurRad="38100" dist="38100" dir="2700000" algn="tl">
                    <a:srgbClr val="000000">
                      <a:alpha val="43137"/>
                    </a:srgbClr>
                  </a:outerShdw>
                </a:effectLst>
              </a:rPr>
              <a:t>Ciekawe jak? </a:t>
            </a:r>
            <a:endParaRPr lang="pl-PL" sz="6600" b="1" dirty="0" smtClean="0">
              <a:ln w="9525">
                <a:solidFill>
                  <a:schemeClr val="bg1"/>
                </a:solidFill>
                <a:prstDash val="solid"/>
              </a:ln>
              <a:solidFill>
                <a:schemeClr val="accent5"/>
              </a:solidFill>
              <a:effectLst>
                <a:outerShdw blurRad="38100" dist="38100" dir="2700000" algn="tl">
                  <a:srgbClr val="000000">
                    <a:alpha val="43137"/>
                  </a:srgbClr>
                </a:outerShdw>
              </a:effectLst>
            </a:endParaRPr>
          </a:p>
          <a:p>
            <a:pPr algn="ctr"/>
            <a:r>
              <a:rPr lang="pl-PL" sz="6600" b="1" dirty="0" smtClean="0">
                <a:ln w="9525">
                  <a:solidFill>
                    <a:schemeClr val="bg1"/>
                  </a:solidFill>
                  <a:prstDash val="solid"/>
                </a:ln>
                <a:solidFill>
                  <a:schemeClr val="accent5"/>
                </a:solidFill>
                <a:effectLst>
                  <a:outerShdw blurRad="38100" dist="38100" dir="2700000" algn="tl">
                    <a:srgbClr val="000000">
                      <a:alpha val="43137"/>
                    </a:srgbClr>
                  </a:outerShdw>
                </a:effectLst>
              </a:rPr>
              <a:t>Użyteczne </a:t>
            </a:r>
            <a:r>
              <a:rPr lang="pl-PL" sz="6600" b="1" dirty="0">
                <a:ln w="9525">
                  <a:solidFill>
                    <a:schemeClr val="bg1"/>
                  </a:solidFill>
                  <a:prstDash val="solid"/>
                </a:ln>
                <a:solidFill>
                  <a:schemeClr val="accent5"/>
                </a:solidFill>
                <a:effectLst>
                  <a:outerShdw blurRad="38100" dist="38100" dir="2700000" algn="tl">
                    <a:srgbClr val="000000">
                      <a:alpha val="43137"/>
                    </a:srgbClr>
                  </a:outerShdw>
                </a:effectLst>
              </a:rPr>
              <a:t>programy i aplikacje </a:t>
            </a:r>
            <a:endParaRPr lang="pl-PL" sz="6600" b="1" dirty="0" smtClean="0">
              <a:ln w="9525">
                <a:solidFill>
                  <a:schemeClr val="bg1"/>
                </a:solidFill>
                <a:prstDash val="solid"/>
              </a:ln>
              <a:solidFill>
                <a:schemeClr val="accent5"/>
              </a:solidFill>
              <a:effectLst>
                <a:outerShdw blurRad="38100" dist="38100" dir="2700000" algn="tl">
                  <a:srgbClr val="000000">
                    <a:alpha val="43137"/>
                  </a:srgbClr>
                </a:outerShdw>
              </a:effectLst>
            </a:endParaRPr>
          </a:p>
          <a:p>
            <a:pPr algn="ctr"/>
            <a:r>
              <a:rPr lang="pl-PL" sz="6600" b="1" dirty="0" smtClean="0">
                <a:ln w="9525">
                  <a:solidFill>
                    <a:schemeClr val="bg1"/>
                  </a:solidFill>
                  <a:prstDash val="solid"/>
                </a:ln>
                <a:solidFill>
                  <a:schemeClr val="accent5"/>
                </a:solidFill>
                <a:effectLst>
                  <a:outerShdw blurRad="38100" dist="38100" dir="2700000" algn="tl">
                    <a:srgbClr val="000000">
                      <a:alpha val="43137"/>
                    </a:srgbClr>
                  </a:outerShdw>
                </a:effectLst>
              </a:rPr>
              <a:t>na </a:t>
            </a:r>
            <a:r>
              <a:rPr lang="pl-PL" sz="6600" b="1" dirty="0">
                <a:ln w="9525">
                  <a:solidFill>
                    <a:schemeClr val="bg1"/>
                  </a:solidFill>
                  <a:prstDash val="solid"/>
                </a:ln>
                <a:solidFill>
                  <a:schemeClr val="accent5"/>
                </a:solidFill>
                <a:effectLst>
                  <a:outerShdw blurRad="38100" dist="38100" dir="2700000" algn="tl">
                    <a:srgbClr val="000000">
                      <a:alpha val="43137"/>
                    </a:srgbClr>
                  </a:outerShdw>
                </a:effectLst>
              </a:rPr>
              <a:t>lekcjach przedmiotowych</a:t>
            </a:r>
            <a:r>
              <a:rPr lang="pl-PL" sz="6600" b="1" dirty="0" smtClean="0">
                <a:ln w="9525">
                  <a:solidFill>
                    <a:schemeClr val="bg1"/>
                  </a:solidFill>
                  <a:prstDash val="solid"/>
                </a:ln>
                <a:solidFill>
                  <a:schemeClr val="accent5"/>
                </a:solidFill>
                <a:effectLst>
                  <a:outerShdw blurRad="38100" dist="38100" dir="2700000" algn="tl">
                    <a:srgbClr val="000000">
                      <a:alpha val="43137"/>
                    </a:srgbClr>
                  </a:outerShdw>
                </a:effectLst>
              </a:rPr>
              <a:t>?</a:t>
            </a:r>
            <a:endParaRPr lang="pl-PL" sz="6600" b="1" dirty="0">
              <a:ln w="9525">
                <a:solidFill>
                  <a:schemeClr val="bg1"/>
                </a:solidFill>
                <a:prstDash val="solid"/>
              </a:ln>
              <a:solidFill>
                <a:schemeClr val="accent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2895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9089" y="586611"/>
            <a:ext cx="7604236" cy="443070"/>
          </a:xfrm>
          <a:prstGeom prst="rect">
            <a:avLst/>
          </a:prstGeom>
        </p:spPr>
        <p:txBody>
          <a:bodyPr vert="horz" wrap="square" lIns="0" tIns="0" rIns="0" bIns="0" numCol="1" rtlCol="0" anchor="ctr" anchorCtr="0" compatLnSpc="1">
            <a:prstTxWarp prst="textNoShape">
              <a:avLst/>
            </a:prstTxWarp>
            <a:spAutoFit/>
          </a:bodyPr>
          <a:lstStyle/>
          <a:p>
            <a:pPr marL="10857" algn="ctr"/>
            <a:r>
              <a:rPr lang="pl-PL" sz="3199" b="1" dirty="0">
                <a:solidFill>
                  <a:srgbClr val="002060"/>
                </a:solidFill>
                <a:latin typeface="+mn-lt"/>
                <a:ea typeface="+mn-ea"/>
                <a:cs typeface="+mn-cs"/>
              </a:rPr>
              <a:t>„ODWRÓCONE ZAJĘCIA”</a:t>
            </a:r>
          </a:p>
        </p:txBody>
      </p:sp>
      <p:sp>
        <p:nvSpPr>
          <p:cNvPr id="7" name="Prostokąt 6"/>
          <p:cNvSpPr/>
          <p:nvPr/>
        </p:nvSpPr>
        <p:spPr>
          <a:xfrm>
            <a:off x="1057027" y="3776516"/>
            <a:ext cx="9270314" cy="2302875"/>
          </a:xfrm>
          <a:prstGeom prst="rect">
            <a:avLst/>
          </a:prstGeom>
        </p:spPr>
        <p:txBody>
          <a:bodyPr wrap="square">
            <a:spAutoFit/>
          </a:bodyPr>
          <a:lstStyle/>
          <a:p>
            <a:pPr algn="just"/>
            <a:r>
              <a:rPr lang="pl-PL" sz="2052" b="1" dirty="0" err="1">
                <a:solidFill>
                  <a:srgbClr val="4472C4">
                    <a:lumMod val="75000"/>
                  </a:srgbClr>
                </a:solidFill>
                <a:latin typeface="Arial" pitchFamily="34" charset="0"/>
              </a:rPr>
              <a:t>Flipped</a:t>
            </a:r>
            <a:r>
              <a:rPr lang="pl-PL" sz="2052" dirty="0">
                <a:solidFill>
                  <a:srgbClr val="4472C4">
                    <a:lumMod val="75000"/>
                  </a:srgbClr>
                </a:solidFill>
                <a:latin typeface="Arial" pitchFamily="34" charset="0"/>
              </a:rPr>
              <a:t> </a:t>
            </a:r>
            <a:r>
              <a:rPr lang="pl-PL" sz="2052" b="1" dirty="0" err="1">
                <a:solidFill>
                  <a:srgbClr val="4472C4">
                    <a:lumMod val="75000"/>
                  </a:srgbClr>
                </a:solidFill>
                <a:latin typeface="Arial" pitchFamily="34" charset="0"/>
              </a:rPr>
              <a:t>classroom</a:t>
            </a:r>
            <a:r>
              <a:rPr lang="pl-PL" sz="2052" dirty="0">
                <a:solidFill>
                  <a:srgbClr val="4472C4">
                    <a:lumMod val="75000"/>
                  </a:srgbClr>
                </a:solidFill>
                <a:latin typeface="Arial" pitchFamily="34" charset="0"/>
              </a:rPr>
              <a:t> </a:t>
            </a:r>
            <a:r>
              <a:rPr lang="pl-PL" sz="2052" dirty="0">
                <a:solidFill>
                  <a:prstClr val="black"/>
                </a:solidFill>
                <a:latin typeface="Arial" pitchFamily="34" charset="0"/>
              </a:rPr>
              <a:t>opiera się na takich pojęciach jak aktywne uczenie się, zaangażowanie uczniów, szukanie różnych rozwiązań. Podczas odwróconej lekcji  wykorzystuje się czas na współpracę uczniów, zadawanie przez nich pytań dotyczących poznanych wcześniej materiałów oraz sprawdza się umiejętność stosowania nabytej wiedzy.  Rolą nauczyciela w tym modelu jest zachęcanie uczniów do indywidualnego zgłębiania tematu i podejmowania wspólnego wysiłku.</a:t>
            </a:r>
          </a:p>
        </p:txBody>
      </p:sp>
      <p:pic>
        <p:nvPicPr>
          <p:cNvPr id="8" name="Picture 3"/>
          <p:cNvPicPr>
            <a:picLocks noChangeAspect="1" noChangeArrowheads="1"/>
          </p:cNvPicPr>
          <p:nvPr/>
        </p:nvPicPr>
        <p:blipFill>
          <a:blip r:embed="rId2"/>
          <a:srcRect/>
          <a:stretch>
            <a:fillRect/>
          </a:stretch>
        </p:blipFill>
        <p:spPr bwMode="auto">
          <a:xfrm>
            <a:off x="2753822" y="1383195"/>
            <a:ext cx="6294767" cy="18359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Prostokąt 2"/>
          <p:cNvSpPr/>
          <p:nvPr/>
        </p:nvSpPr>
        <p:spPr>
          <a:xfrm>
            <a:off x="1057027" y="6082740"/>
            <a:ext cx="6996953" cy="553998"/>
          </a:xfrm>
          <a:prstGeom prst="rect">
            <a:avLst/>
          </a:prstGeom>
        </p:spPr>
        <p:txBody>
          <a:bodyPr wrap="square">
            <a:spAutoFit/>
          </a:bodyPr>
          <a:lstStyle/>
          <a:p>
            <a:pPr marL="300445" indent="-300445"/>
            <a:r>
              <a:rPr lang="pl-PL" sz="1000" dirty="0">
                <a:solidFill>
                  <a:prstClr val="black"/>
                </a:solidFill>
                <a:latin typeface="Arial" charset="0"/>
                <a:ea typeface="Calibri" pitchFamily="34" charset="0"/>
                <a:cs typeface="Times New Roman" pitchFamily="18" charset="0"/>
              </a:rPr>
              <a:t>- </a:t>
            </a:r>
            <a:r>
              <a:rPr lang="pl-PL" sz="1000" dirty="0">
                <a:solidFill>
                  <a:prstClr val="black"/>
                </a:solidFill>
                <a:latin typeface="Arial" charset="0"/>
                <a:ea typeface="Calibri" pitchFamily="34" charset="0"/>
                <a:cs typeface="Times New Roman" pitchFamily="18" charset="0"/>
                <a:hlinkClick r:id="rId3"/>
              </a:rPr>
              <a:t>https://paderewski.lublin.pl/edukacja-i-inspiracje/pl/flipped-clasroom-czyli-tajemnice-odwroconej-lekcji#.Xq_ZeJ4zbIU</a:t>
            </a:r>
            <a:endParaRPr lang="pl-PL" sz="1000" dirty="0">
              <a:solidFill>
                <a:prstClr val="black"/>
              </a:solidFill>
              <a:latin typeface="Arial" charset="0"/>
              <a:ea typeface="Calibri" pitchFamily="34" charset="0"/>
              <a:cs typeface="Times New Roman" pitchFamily="18" charset="0"/>
            </a:endParaRPr>
          </a:p>
          <a:p>
            <a:pPr marL="300445" indent="-300445"/>
            <a:r>
              <a:rPr lang="pl-PL" sz="1000" dirty="0" smtClean="0">
                <a:solidFill>
                  <a:prstClr val="black"/>
                </a:solidFill>
                <a:latin typeface="Arial" charset="0"/>
                <a:ea typeface="Calibri" pitchFamily="34" charset="0"/>
                <a:cs typeface="Times New Roman" pitchFamily="18" charset="0"/>
              </a:rPr>
              <a:t>- </a:t>
            </a:r>
            <a:r>
              <a:rPr lang="pl-PL" sz="1000" dirty="0">
                <a:solidFill>
                  <a:prstClr val="black"/>
                </a:solidFill>
                <a:latin typeface="Arial" charset="0"/>
                <a:ea typeface="Calibri" pitchFamily="34" charset="0"/>
                <a:cs typeface="Times New Roman" pitchFamily="18" charset="0"/>
                <a:hlinkClick r:id="rId4"/>
              </a:rPr>
              <a:t>https://www.wszpwn.com.pl/wydarzenie/metoda-odwroconej-klasy-nowy-sposob-na-lekcje,417.html</a:t>
            </a:r>
            <a:endParaRPr lang="pl-PL" sz="1000" dirty="0">
              <a:solidFill>
                <a:prstClr val="black"/>
              </a:solidFill>
              <a:latin typeface="Arial" charset="0"/>
              <a:ea typeface="Calibri" pitchFamily="34" charset="0"/>
              <a:cs typeface="Times New Roman" pitchFamily="18" charset="0"/>
            </a:endParaRPr>
          </a:p>
          <a:p>
            <a:pPr marL="300445" indent="-300445"/>
            <a:r>
              <a:rPr lang="pl-PL" sz="1000" dirty="0" smtClean="0">
                <a:solidFill>
                  <a:prstClr val="black"/>
                </a:solidFill>
                <a:latin typeface="Arial" charset="0"/>
                <a:ea typeface="Calibri" pitchFamily="34" charset="0"/>
                <a:cs typeface="Times New Roman" pitchFamily="18" charset="0"/>
              </a:rPr>
              <a:t>- </a:t>
            </a:r>
            <a:r>
              <a:rPr lang="pl-PL" sz="1000" dirty="0">
                <a:solidFill>
                  <a:prstClr val="black"/>
                </a:solidFill>
                <a:latin typeface="Arial" charset="0"/>
                <a:ea typeface="Calibri" pitchFamily="34" charset="0"/>
                <a:cs typeface="Times New Roman" pitchFamily="18" charset="0"/>
                <a:hlinkClick r:id="rId5"/>
              </a:rPr>
              <a:t>http://</a:t>
            </a:r>
            <a:r>
              <a:rPr lang="pl-PL" sz="1000" dirty="0" smtClean="0">
                <a:solidFill>
                  <a:prstClr val="black"/>
                </a:solidFill>
                <a:latin typeface="Arial" charset="0"/>
                <a:ea typeface="Calibri" pitchFamily="34" charset="0"/>
                <a:cs typeface="Times New Roman" pitchFamily="18" charset="0"/>
                <a:hlinkClick r:id="rId5"/>
              </a:rPr>
              <a:t>www.bc.ore.edu.pl/Content/897/T416_Lekcja+odwrocona.pdf</a:t>
            </a:r>
            <a:endParaRPr lang="pl-PL" sz="1000" dirty="0">
              <a:solidFill>
                <a:prstClr val="black"/>
              </a:solidFill>
              <a:latin typeface="Arial" charset="0"/>
              <a:ea typeface="Calibri" pitchFamily="34" charset="0"/>
              <a:cs typeface="Times New Roman" pitchFamily="18" charset="0"/>
            </a:endParaRPr>
          </a:p>
        </p:txBody>
      </p:sp>
    </p:spTree>
    <p:extLst>
      <p:ext uri="{BB962C8B-B14F-4D97-AF65-F5344CB8AC3E}">
        <p14:creationId xmlns:p14="http://schemas.microsoft.com/office/powerpoint/2010/main" val="38145743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9089" y="586611"/>
            <a:ext cx="7604236" cy="443070"/>
          </a:xfrm>
          <a:prstGeom prst="rect">
            <a:avLst/>
          </a:prstGeom>
        </p:spPr>
        <p:txBody>
          <a:bodyPr vert="horz" wrap="square" lIns="0" tIns="0" rIns="0" bIns="0" numCol="1" rtlCol="0" anchor="ctr" anchorCtr="0" compatLnSpc="1">
            <a:prstTxWarp prst="textNoShape">
              <a:avLst/>
            </a:prstTxWarp>
            <a:spAutoFit/>
          </a:bodyPr>
          <a:lstStyle/>
          <a:p>
            <a:pPr marL="10857" algn="ctr"/>
            <a:r>
              <a:rPr lang="pl-PL" sz="3199" b="1" dirty="0">
                <a:solidFill>
                  <a:srgbClr val="002060"/>
                </a:solidFill>
                <a:latin typeface="+mn-lt"/>
                <a:ea typeface="+mn-ea"/>
                <a:cs typeface="+mn-cs"/>
              </a:rPr>
              <a:t>„</a:t>
            </a:r>
            <a:r>
              <a:rPr lang="pl-PL" sz="3199" b="1" dirty="0" err="1">
                <a:solidFill>
                  <a:srgbClr val="002060"/>
                </a:solidFill>
                <a:latin typeface="+mn-lt"/>
                <a:ea typeface="+mn-ea"/>
                <a:cs typeface="+mn-cs"/>
              </a:rPr>
              <a:t>WebQUEST</a:t>
            </a:r>
            <a:r>
              <a:rPr lang="pl-PL" sz="3199" b="1" dirty="0">
                <a:solidFill>
                  <a:srgbClr val="002060"/>
                </a:solidFill>
                <a:latin typeface="+mn-lt"/>
                <a:ea typeface="+mn-ea"/>
                <a:cs typeface="+mn-cs"/>
              </a:rPr>
              <a:t>”</a:t>
            </a:r>
          </a:p>
        </p:txBody>
      </p:sp>
      <p:sp>
        <p:nvSpPr>
          <p:cNvPr id="7" name="Prostokąt 6"/>
          <p:cNvSpPr/>
          <p:nvPr/>
        </p:nvSpPr>
        <p:spPr>
          <a:xfrm>
            <a:off x="1578299" y="1778302"/>
            <a:ext cx="9122280" cy="4794005"/>
          </a:xfrm>
          <a:prstGeom prst="rect">
            <a:avLst/>
          </a:prstGeom>
        </p:spPr>
        <p:txBody>
          <a:bodyPr wrap="square">
            <a:spAutoFit/>
          </a:bodyPr>
          <a:lstStyle/>
          <a:p>
            <a:pPr algn="just"/>
            <a:r>
              <a:rPr lang="pl-PL" sz="2280" b="1" dirty="0">
                <a:solidFill>
                  <a:srgbClr val="4472C4">
                    <a:lumMod val="75000"/>
                  </a:srgbClr>
                </a:solidFill>
              </a:rPr>
              <a:t>Jest to cyfrowa metoda projektu zorientowanej na pracę ucznia </a:t>
            </a:r>
            <a:br>
              <a:rPr lang="pl-PL" sz="2280" b="1" dirty="0">
                <a:solidFill>
                  <a:srgbClr val="4472C4">
                    <a:lumMod val="75000"/>
                  </a:srgbClr>
                </a:solidFill>
              </a:rPr>
            </a:br>
            <a:r>
              <a:rPr lang="pl-PL" sz="2280" b="1" dirty="0">
                <a:solidFill>
                  <a:srgbClr val="4472C4">
                    <a:lumMod val="75000"/>
                  </a:srgbClr>
                </a:solidFill>
              </a:rPr>
              <a:t>z wykorzystaniem zasobów sieciowych w oparciu o instrukcję umieszczoną w przestrzeni cyfrowej. </a:t>
            </a:r>
          </a:p>
          <a:p>
            <a:pPr algn="just"/>
            <a:endParaRPr lang="pl-PL" sz="2052" dirty="0">
              <a:solidFill>
                <a:prstClr val="black"/>
              </a:solidFill>
            </a:endParaRPr>
          </a:p>
          <a:p>
            <a:pPr algn="just"/>
            <a:r>
              <a:rPr lang="pl-PL" sz="2052" dirty="0">
                <a:solidFill>
                  <a:prstClr val="black"/>
                </a:solidFill>
              </a:rPr>
              <a:t>Metoda ta została opracowana w połowie lat 90. ubiegłego stulecia przez Toma Marcha i </a:t>
            </a:r>
            <a:r>
              <a:rPr lang="pl-PL" sz="2052" dirty="0" err="1">
                <a:solidFill>
                  <a:prstClr val="black"/>
                </a:solidFill>
              </a:rPr>
              <a:t>Berniego</a:t>
            </a:r>
            <a:r>
              <a:rPr lang="pl-PL" sz="2052" dirty="0">
                <a:solidFill>
                  <a:prstClr val="black"/>
                </a:solidFill>
              </a:rPr>
              <a:t> </a:t>
            </a:r>
            <a:r>
              <a:rPr lang="pl-PL" sz="2052" dirty="0" err="1">
                <a:solidFill>
                  <a:prstClr val="black"/>
                </a:solidFill>
              </a:rPr>
              <a:t>Dodge’a</a:t>
            </a:r>
            <a:r>
              <a:rPr lang="pl-PL" sz="2052" dirty="0">
                <a:solidFill>
                  <a:prstClr val="black"/>
                </a:solidFill>
              </a:rPr>
              <a:t> z Uniwersytetu w San Diego. Jest ona oparta na teorii konstruktywizmu postulującego większe zaangażowanie uczącego się w proces zdobywania wiedzy. </a:t>
            </a:r>
          </a:p>
          <a:p>
            <a:pPr algn="just"/>
            <a:endParaRPr lang="pl-PL" sz="2052" dirty="0">
              <a:solidFill>
                <a:prstClr val="black"/>
              </a:solidFill>
            </a:endParaRPr>
          </a:p>
          <a:p>
            <a:pPr algn="just"/>
            <a:r>
              <a:rPr lang="pl-PL" sz="2280" b="1" dirty="0">
                <a:solidFill>
                  <a:srgbClr val="4472C4">
                    <a:lumMod val="75000"/>
                  </a:srgbClr>
                </a:solidFill>
              </a:rPr>
              <a:t>Celem </a:t>
            </a:r>
            <a:r>
              <a:rPr lang="pl-PL" sz="2280" b="1" dirty="0" err="1">
                <a:solidFill>
                  <a:srgbClr val="4472C4">
                    <a:lumMod val="75000"/>
                  </a:srgbClr>
                </a:solidFill>
              </a:rPr>
              <a:t>WebQuestu</a:t>
            </a:r>
            <a:r>
              <a:rPr lang="pl-PL" sz="2280" b="1" dirty="0">
                <a:solidFill>
                  <a:srgbClr val="4472C4">
                    <a:lumMod val="75000"/>
                  </a:srgbClr>
                </a:solidFill>
              </a:rPr>
              <a:t> jest rozwinięcie u uczniów umiejętności problemowego, krytycznego i twórczego myślenia oraz współpracy </a:t>
            </a:r>
            <a:br>
              <a:rPr lang="pl-PL" sz="2280" b="1" dirty="0">
                <a:solidFill>
                  <a:srgbClr val="4472C4">
                    <a:lumMod val="75000"/>
                  </a:srgbClr>
                </a:solidFill>
              </a:rPr>
            </a:br>
            <a:r>
              <a:rPr lang="pl-PL" sz="2280" b="1" dirty="0">
                <a:solidFill>
                  <a:srgbClr val="4472C4">
                    <a:lumMod val="75000"/>
                  </a:srgbClr>
                </a:solidFill>
              </a:rPr>
              <a:t>w zespole. Projekt w oparciu o pracę z komputerem i Internetem determinuje aktywne działanie, pozwalając </a:t>
            </a:r>
            <a:endParaRPr lang="pl-PL" sz="2280" b="1" dirty="0" smtClean="0">
              <a:solidFill>
                <a:srgbClr val="4472C4">
                  <a:lumMod val="75000"/>
                </a:srgbClr>
              </a:solidFill>
            </a:endParaRPr>
          </a:p>
          <a:p>
            <a:pPr algn="just"/>
            <a:r>
              <a:rPr lang="pl-PL" sz="2280" b="1" dirty="0" smtClean="0">
                <a:solidFill>
                  <a:srgbClr val="4472C4">
                    <a:lumMod val="75000"/>
                  </a:srgbClr>
                </a:solidFill>
              </a:rPr>
              <a:t>porzucić </a:t>
            </a:r>
            <a:r>
              <a:rPr lang="pl-PL" sz="2280" b="1" dirty="0">
                <a:solidFill>
                  <a:srgbClr val="4472C4">
                    <a:lumMod val="75000"/>
                  </a:srgbClr>
                </a:solidFill>
              </a:rPr>
              <a:t>postawę biernego odbiorcy.</a:t>
            </a:r>
          </a:p>
        </p:txBody>
      </p:sp>
    </p:spTree>
    <p:extLst>
      <p:ext uri="{BB962C8B-B14F-4D97-AF65-F5344CB8AC3E}">
        <p14:creationId xmlns:p14="http://schemas.microsoft.com/office/powerpoint/2010/main" val="1389731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9089" y="586611"/>
            <a:ext cx="7604236" cy="443070"/>
          </a:xfrm>
          <a:prstGeom prst="rect">
            <a:avLst/>
          </a:prstGeom>
        </p:spPr>
        <p:txBody>
          <a:bodyPr vert="horz" wrap="square" lIns="0" tIns="0" rIns="0" bIns="0" numCol="1" rtlCol="0" anchor="ctr" anchorCtr="0" compatLnSpc="1">
            <a:prstTxWarp prst="textNoShape">
              <a:avLst/>
            </a:prstTxWarp>
            <a:spAutoFit/>
          </a:bodyPr>
          <a:lstStyle/>
          <a:p>
            <a:pPr marL="10857" algn="ctr"/>
            <a:r>
              <a:rPr lang="pl-PL" sz="3199" b="1" dirty="0">
                <a:solidFill>
                  <a:srgbClr val="002060"/>
                </a:solidFill>
                <a:latin typeface="+mn-lt"/>
                <a:ea typeface="+mn-ea"/>
                <a:cs typeface="+mn-cs"/>
              </a:rPr>
              <a:t>„</a:t>
            </a:r>
            <a:r>
              <a:rPr lang="pl-PL" sz="3199" b="1" dirty="0" err="1">
                <a:solidFill>
                  <a:srgbClr val="002060"/>
                </a:solidFill>
                <a:latin typeface="+mn-lt"/>
                <a:ea typeface="+mn-ea"/>
                <a:cs typeface="+mn-cs"/>
              </a:rPr>
              <a:t>WebQUEST</a:t>
            </a:r>
            <a:r>
              <a:rPr lang="pl-PL" sz="3199" b="1" dirty="0">
                <a:solidFill>
                  <a:srgbClr val="002060"/>
                </a:solidFill>
                <a:latin typeface="+mn-lt"/>
                <a:ea typeface="+mn-ea"/>
                <a:cs typeface="+mn-cs"/>
              </a:rPr>
              <a:t>”</a:t>
            </a:r>
          </a:p>
        </p:txBody>
      </p:sp>
      <p:sp>
        <p:nvSpPr>
          <p:cNvPr id="5" name="pole tekstowe 4"/>
          <p:cNvSpPr txBox="1"/>
          <p:nvPr/>
        </p:nvSpPr>
        <p:spPr>
          <a:xfrm>
            <a:off x="1578299" y="1574482"/>
            <a:ext cx="8847164" cy="4302716"/>
          </a:xfrm>
          <a:prstGeom prst="rect">
            <a:avLst/>
          </a:prstGeom>
          <a:noFill/>
        </p:spPr>
        <p:txBody>
          <a:bodyPr wrap="square" rtlCol="0">
            <a:spAutoFit/>
          </a:bodyPr>
          <a:lstStyle/>
          <a:p>
            <a:r>
              <a:rPr lang="pl-PL" sz="2280" dirty="0">
                <a:solidFill>
                  <a:prstClr val="black"/>
                </a:solidFill>
              </a:rPr>
              <a:t>Typowa struktura </a:t>
            </a:r>
            <a:r>
              <a:rPr lang="pl-PL" sz="2280" dirty="0" err="1">
                <a:solidFill>
                  <a:prstClr val="black"/>
                </a:solidFill>
              </a:rPr>
              <a:t>WebQuestu</a:t>
            </a:r>
            <a:r>
              <a:rPr lang="pl-PL" sz="2280" dirty="0">
                <a:solidFill>
                  <a:prstClr val="black"/>
                </a:solidFill>
              </a:rPr>
              <a:t> zawiera następujące części:</a:t>
            </a:r>
          </a:p>
          <a:p>
            <a:endParaRPr lang="pl-PL" sz="2280" dirty="0">
              <a:solidFill>
                <a:prstClr val="black"/>
              </a:solidFill>
            </a:endParaRPr>
          </a:p>
          <a:p>
            <a:pPr lvl="1">
              <a:lnSpc>
                <a:spcPct val="150000"/>
              </a:lnSpc>
            </a:pPr>
            <a:r>
              <a:rPr lang="pl-PL" sz="2280" dirty="0">
                <a:solidFill>
                  <a:prstClr val="black"/>
                </a:solidFill>
              </a:rPr>
              <a:t>1. </a:t>
            </a:r>
            <a:r>
              <a:rPr lang="pl-PL" sz="2280" b="1" dirty="0">
                <a:solidFill>
                  <a:srgbClr val="70AD47">
                    <a:lumMod val="75000"/>
                  </a:srgbClr>
                </a:solidFill>
              </a:rPr>
              <a:t>Wprowadzenie</a:t>
            </a:r>
            <a:r>
              <a:rPr lang="pl-PL" sz="2280" dirty="0">
                <a:solidFill>
                  <a:prstClr val="black"/>
                </a:solidFill>
              </a:rPr>
              <a:t> – ogólny, motywujący opis projektu,</a:t>
            </a:r>
          </a:p>
          <a:p>
            <a:pPr lvl="1">
              <a:lnSpc>
                <a:spcPct val="150000"/>
              </a:lnSpc>
            </a:pPr>
            <a:r>
              <a:rPr lang="pl-PL" sz="2280" dirty="0">
                <a:solidFill>
                  <a:prstClr val="black"/>
                </a:solidFill>
              </a:rPr>
              <a:t>2. </a:t>
            </a:r>
            <a:r>
              <a:rPr lang="pl-PL" sz="2280" b="1" dirty="0">
                <a:solidFill>
                  <a:srgbClr val="70AD47">
                    <a:lumMod val="75000"/>
                  </a:srgbClr>
                </a:solidFill>
              </a:rPr>
              <a:t>Zadanie</a:t>
            </a:r>
            <a:r>
              <a:rPr lang="pl-PL" sz="2280" dirty="0">
                <a:solidFill>
                  <a:prstClr val="black"/>
                </a:solidFill>
              </a:rPr>
              <a:t> – polecenia dla poszczególnych grup,</a:t>
            </a:r>
          </a:p>
          <a:p>
            <a:pPr lvl="1">
              <a:lnSpc>
                <a:spcPct val="150000"/>
              </a:lnSpc>
            </a:pPr>
            <a:r>
              <a:rPr lang="pl-PL" sz="2280" dirty="0">
                <a:solidFill>
                  <a:prstClr val="black"/>
                </a:solidFill>
              </a:rPr>
              <a:t>3. </a:t>
            </a:r>
            <a:r>
              <a:rPr lang="pl-PL" sz="2280" b="1" dirty="0">
                <a:solidFill>
                  <a:srgbClr val="70AD47">
                    <a:lumMod val="75000"/>
                  </a:srgbClr>
                </a:solidFill>
              </a:rPr>
              <a:t>Proces</a:t>
            </a:r>
            <a:r>
              <a:rPr lang="pl-PL" sz="2280" dirty="0">
                <a:solidFill>
                  <a:prstClr val="black"/>
                </a:solidFill>
              </a:rPr>
              <a:t> – opis kroków, jakie należy wykonać, </a:t>
            </a:r>
          </a:p>
          <a:p>
            <a:pPr lvl="1">
              <a:lnSpc>
                <a:spcPct val="150000"/>
              </a:lnSpc>
            </a:pPr>
            <a:r>
              <a:rPr lang="pl-PL" sz="2280" dirty="0">
                <a:solidFill>
                  <a:prstClr val="black"/>
                </a:solidFill>
              </a:rPr>
              <a:t>4. </a:t>
            </a:r>
            <a:r>
              <a:rPr lang="pl-PL" sz="2280" b="1" dirty="0">
                <a:solidFill>
                  <a:srgbClr val="70AD47">
                    <a:lumMod val="75000"/>
                  </a:srgbClr>
                </a:solidFill>
              </a:rPr>
              <a:t>Źródła</a:t>
            </a:r>
            <a:r>
              <a:rPr lang="pl-PL" sz="2280" dirty="0">
                <a:solidFill>
                  <a:prstClr val="black"/>
                </a:solidFill>
              </a:rPr>
              <a:t> (zasoby) – lista linków,</a:t>
            </a:r>
          </a:p>
          <a:p>
            <a:pPr lvl="1">
              <a:lnSpc>
                <a:spcPct val="150000"/>
              </a:lnSpc>
            </a:pPr>
            <a:r>
              <a:rPr lang="pl-PL" sz="2280" dirty="0">
                <a:solidFill>
                  <a:prstClr val="black"/>
                </a:solidFill>
              </a:rPr>
              <a:t>5. </a:t>
            </a:r>
            <a:r>
              <a:rPr lang="pl-PL" sz="2280" b="1" dirty="0">
                <a:solidFill>
                  <a:srgbClr val="70AD47">
                    <a:lumMod val="75000"/>
                  </a:srgbClr>
                </a:solidFill>
              </a:rPr>
              <a:t>Ewaluacja</a:t>
            </a:r>
            <a:r>
              <a:rPr lang="pl-PL" sz="2280" dirty="0">
                <a:solidFill>
                  <a:prstClr val="black"/>
                </a:solidFill>
              </a:rPr>
              <a:t> (kryteria ocen) – punktacja i sposób oceny,</a:t>
            </a:r>
          </a:p>
          <a:p>
            <a:pPr lvl="1">
              <a:lnSpc>
                <a:spcPct val="150000"/>
              </a:lnSpc>
            </a:pPr>
            <a:r>
              <a:rPr lang="pl-PL" sz="2280" dirty="0">
                <a:solidFill>
                  <a:prstClr val="black"/>
                </a:solidFill>
              </a:rPr>
              <a:t>6. </a:t>
            </a:r>
            <a:r>
              <a:rPr lang="pl-PL" sz="2280" b="1" dirty="0">
                <a:solidFill>
                  <a:srgbClr val="70AD47">
                    <a:lumMod val="75000"/>
                  </a:srgbClr>
                </a:solidFill>
              </a:rPr>
              <a:t>Konkluzja</a:t>
            </a:r>
            <a:r>
              <a:rPr lang="pl-PL" sz="2280" dirty="0">
                <a:solidFill>
                  <a:prstClr val="black"/>
                </a:solidFill>
              </a:rPr>
              <a:t> (podsumowanie) – podsumowanie projektu.</a:t>
            </a:r>
            <a:endParaRPr lang="pl-PL" sz="2280" dirty="0">
              <a:solidFill>
                <a:prstClr val="black"/>
              </a:solidFill>
              <a:latin typeface="Arial" charset="0"/>
              <a:ea typeface="Calibri" pitchFamily="34" charset="0"/>
              <a:cs typeface="Times New Roman" pitchFamily="18" charset="0"/>
            </a:endParaRPr>
          </a:p>
          <a:p>
            <a:pPr marL="300445" indent="-300445"/>
            <a:r>
              <a:rPr lang="pl-PL" sz="2280" dirty="0">
                <a:solidFill>
                  <a:prstClr val="black"/>
                </a:solidFill>
                <a:latin typeface="Arial" charset="0"/>
                <a:ea typeface="Calibri" pitchFamily="34" charset="0"/>
                <a:cs typeface="Times New Roman" pitchFamily="18" charset="0"/>
              </a:rPr>
              <a:t> </a:t>
            </a:r>
          </a:p>
        </p:txBody>
      </p:sp>
      <p:sp>
        <p:nvSpPr>
          <p:cNvPr id="3" name="Prostokąt 2"/>
          <p:cNvSpPr/>
          <p:nvPr/>
        </p:nvSpPr>
        <p:spPr>
          <a:xfrm>
            <a:off x="2045301" y="5990162"/>
            <a:ext cx="6096000" cy="553998"/>
          </a:xfrm>
          <a:prstGeom prst="rect">
            <a:avLst/>
          </a:prstGeom>
        </p:spPr>
        <p:txBody>
          <a:bodyPr>
            <a:spAutoFit/>
          </a:bodyPr>
          <a:lstStyle/>
          <a:p>
            <a:pPr marL="300445" indent="-300445"/>
            <a:r>
              <a:rPr lang="pl-PL" sz="1000" dirty="0">
                <a:solidFill>
                  <a:prstClr val="black"/>
                </a:solidFill>
                <a:latin typeface="Arial" charset="0"/>
                <a:ea typeface="Calibri" pitchFamily="34" charset="0"/>
                <a:cs typeface="Times New Roman" pitchFamily="18" charset="0"/>
              </a:rPr>
              <a:t> </a:t>
            </a:r>
            <a:r>
              <a:rPr lang="pl-PL" sz="1000" dirty="0">
                <a:solidFill>
                  <a:prstClr val="black"/>
                </a:solidFill>
                <a:latin typeface="Arial" pitchFamily="34" charset="0"/>
                <a:ea typeface="Calibri" pitchFamily="34" charset="0"/>
                <a:cs typeface="Arial" pitchFamily="34" charset="0"/>
              </a:rPr>
              <a:t>- </a:t>
            </a:r>
            <a:r>
              <a:rPr lang="pl-PL" sz="1000" dirty="0">
                <a:solidFill>
                  <a:prstClr val="black"/>
                </a:solidFill>
                <a:latin typeface="Arial" pitchFamily="34" charset="0"/>
                <a:cs typeface="Arial" pitchFamily="34" charset="0"/>
                <a:hlinkClick r:id="rId2"/>
              </a:rPr>
              <a:t>https://doradca.oeiizk.waw.pl/wqlista.htm</a:t>
            </a:r>
            <a:endParaRPr lang="pl-PL" sz="1000" dirty="0">
              <a:solidFill>
                <a:prstClr val="black"/>
              </a:solidFill>
              <a:latin typeface="Arial" pitchFamily="34" charset="0"/>
              <a:cs typeface="Arial" pitchFamily="34" charset="0"/>
            </a:endParaRPr>
          </a:p>
          <a:p>
            <a:pPr marL="300445" indent="-300445"/>
            <a:r>
              <a:rPr lang="pl-PL" sz="1000" dirty="0" smtClean="0">
                <a:solidFill>
                  <a:prstClr val="black"/>
                </a:solidFill>
                <a:latin typeface="Arial" pitchFamily="34" charset="0"/>
                <a:ea typeface="Calibri" pitchFamily="34" charset="0"/>
                <a:cs typeface="Arial" pitchFamily="34" charset="0"/>
              </a:rPr>
              <a:t> </a:t>
            </a:r>
            <a:r>
              <a:rPr lang="pl-PL" sz="1000" dirty="0">
                <a:solidFill>
                  <a:prstClr val="black"/>
                </a:solidFill>
                <a:latin typeface="Arial" pitchFamily="34" charset="0"/>
                <a:ea typeface="Calibri" pitchFamily="34" charset="0"/>
                <a:cs typeface="Arial" pitchFamily="34" charset="0"/>
              </a:rPr>
              <a:t>- </a:t>
            </a:r>
            <a:r>
              <a:rPr lang="pl-PL" sz="1000" dirty="0">
                <a:solidFill>
                  <a:prstClr val="black"/>
                </a:solidFill>
                <a:latin typeface="Arial" pitchFamily="34" charset="0"/>
                <a:cs typeface="Arial" pitchFamily="34" charset="0"/>
                <a:hlinkClick r:id="rId3"/>
              </a:rPr>
              <a:t>http://webquest-metoda.blogspot.com/search/label/1.Czym%20jest%20WebQuest%3F</a:t>
            </a:r>
            <a:endParaRPr lang="pl-PL" sz="1000" dirty="0">
              <a:solidFill>
                <a:prstClr val="black"/>
              </a:solidFill>
              <a:latin typeface="Arial" pitchFamily="34" charset="0"/>
              <a:cs typeface="Arial" pitchFamily="34" charset="0"/>
            </a:endParaRPr>
          </a:p>
          <a:p>
            <a:pPr marL="300445" indent="-300445"/>
            <a:r>
              <a:rPr lang="pl-PL" sz="1000" dirty="0" smtClean="0">
                <a:solidFill>
                  <a:prstClr val="black"/>
                </a:solidFill>
                <a:latin typeface="Arial" pitchFamily="34" charset="0"/>
                <a:ea typeface="Calibri" pitchFamily="34" charset="0"/>
                <a:cs typeface="Arial" pitchFamily="34" charset="0"/>
              </a:rPr>
              <a:t> </a:t>
            </a:r>
            <a:r>
              <a:rPr lang="pl-PL" sz="1000" dirty="0">
                <a:solidFill>
                  <a:prstClr val="black"/>
                </a:solidFill>
                <a:latin typeface="Arial" pitchFamily="34" charset="0"/>
                <a:ea typeface="Calibri" pitchFamily="34" charset="0"/>
                <a:cs typeface="Arial" pitchFamily="34" charset="0"/>
              </a:rPr>
              <a:t>- </a:t>
            </a:r>
            <a:r>
              <a:rPr lang="pl-PL" sz="1000" dirty="0">
                <a:solidFill>
                  <a:prstClr val="black"/>
                </a:solidFill>
                <a:latin typeface="Arial" pitchFamily="34" charset="0"/>
                <a:cs typeface="Arial" pitchFamily="34" charset="0"/>
                <a:hlinkClick r:id="rId4"/>
              </a:rPr>
              <a:t>http://ii.uwb.edu.pl/generator/</a:t>
            </a:r>
            <a:endParaRPr lang="pl-PL" sz="1000" dirty="0">
              <a:solidFill>
                <a:prstClr val="black"/>
              </a:solidFill>
              <a:latin typeface="Arial" pitchFamily="34" charset="0"/>
              <a:ea typeface="Calibri" pitchFamily="34" charset="0"/>
              <a:cs typeface="Arial" pitchFamily="34" charset="0"/>
            </a:endParaRPr>
          </a:p>
        </p:txBody>
      </p:sp>
    </p:spTree>
    <p:extLst>
      <p:ext uri="{BB962C8B-B14F-4D97-AF65-F5344CB8AC3E}">
        <p14:creationId xmlns:p14="http://schemas.microsoft.com/office/powerpoint/2010/main" val="1511203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83892" y="5757187"/>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Gdzie szukać pomysłów, inspiracji i porad? </a:t>
            </a:r>
          </a:p>
        </p:txBody>
      </p:sp>
      <p:pic>
        <p:nvPicPr>
          <p:cNvPr id="9" name="Picture 2" descr="Znalezione obrazy dla zapytania pytajn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391" y="996392"/>
            <a:ext cx="4697436" cy="424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3"/>
          <p:cNvSpPr txBox="1">
            <a:spLocks/>
          </p:cNvSpPr>
          <p:nvPr/>
        </p:nvSpPr>
        <p:spPr>
          <a:xfrm>
            <a:off x="1230784" y="6267583"/>
            <a:ext cx="9382917"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 zdalne tablice / interaktywne pulpity…</a:t>
            </a:r>
          </a:p>
        </p:txBody>
      </p:sp>
    </p:spTree>
    <p:extLst>
      <p:ext uri="{BB962C8B-B14F-4D97-AF65-F5344CB8AC3E}">
        <p14:creationId xmlns:p14="http://schemas.microsoft.com/office/powerpoint/2010/main" val="1958028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pic>
        <p:nvPicPr>
          <p:cNvPr id="2" name="Obraz 1"/>
          <p:cNvPicPr>
            <a:picLocks noChangeAspect="1"/>
          </p:cNvPicPr>
          <p:nvPr/>
        </p:nvPicPr>
        <p:blipFill>
          <a:blip r:embed="rId3"/>
          <a:stretch>
            <a:fillRect/>
          </a:stretch>
        </p:blipFill>
        <p:spPr>
          <a:xfrm>
            <a:off x="1661516" y="1156929"/>
            <a:ext cx="8800296" cy="4690056"/>
          </a:xfrm>
          <a:prstGeom prst="rect">
            <a:avLst/>
          </a:prstGeom>
        </p:spPr>
      </p:pic>
      <p:sp>
        <p:nvSpPr>
          <p:cNvPr id="8" name="object 3"/>
          <p:cNvSpPr txBox="1"/>
          <p:nvPr/>
        </p:nvSpPr>
        <p:spPr>
          <a:xfrm>
            <a:off x="1793452" y="3096039"/>
            <a:ext cx="2575234" cy="1386277"/>
          </a:xfrm>
          <a:prstGeom prst="rect">
            <a:avLst/>
          </a:prstGeom>
        </p:spPr>
        <p:txBody>
          <a:bodyPr vert="horz" wrap="square" lIns="0" tIns="0" rIns="0" b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79" marR="5792">
              <a:lnSpc>
                <a:spcPct val="109200"/>
              </a:lnSpc>
            </a:pPr>
            <a:r>
              <a:rPr sz="1653" spc="-17" dirty="0">
                <a:solidFill>
                  <a:prstClr val="black"/>
                </a:solidFill>
                <a:latin typeface="Open Sans Light"/>
                <a:cs typeface="Open Sans Light"/>
              </a:rPr>
              <a:t>Wspólna </a:t>
            </a:r>
            <a:r>
              <a:rPr sz="1653" spc="-6" dirty="0">
                <a:solidFill>
                  <a:prstClr val="black"/>
                </a:solidFill>
                <a:latin typeface="Open Sans Light"/>
                <a:cs typeface="Open Sans Light"/>
              </a:rPr>
              <a:t>praca </a:t>
            </a:r>
            <a:r>
              <a:rPr sz="1653" spc="-11" dirty="0">
                <a:solidFill>
                  <a:prstClr val="black"/>
                </a:solidFill>
                <a:latin typeface="Open Sans Light"/>
                <a:cs typeface="Open Sans Light"/>
              </a:rPr>
              <a:t>nad </a:t>
            </a:r>
            <a:r>
              <a:rPr sz="1653" spc="-6" dirty="0">
                <a:solidFill>
                  <a:prstClr val="black"/>
                </a:solidFill>
                <a:latin typeface="Open Sans Light"/>
                <a:cs typeface="Open Sans Light"/>
              </a:rPr>
              <a:t>jednym  </a:t>
            </a:r>
            <a:r>
              <a:rPr sz="1653" spc="-11" dirty="0">
                <a:solidFill>
                  <a:prstClr val="black"/>
                </a:solidFill>
                <a:latin typeface="Open Sans Light"/>
                <a:cs typeface="Open Sans Light"/>
              </a:rPr>
              <a:t>dokumentem,</a:t>
            </a:r>
            <a:r>
              <a:rPr sz="1653" spc="-114" dirty="0">
                <a:solidFill>
                  <a:prstClr val="black"/>
                </a:solidFill>
                <a:latin typeface="Open Sans Light"/>
                <a:cs typeface="Open Sans Light"/>
              </a:rPr>
              <a:t> </a:t>
            </a:r>
            <a:r>
              <a:rPr sz="1653" spc="-6" dirty="0">
                <a:solidFill>
                  <a:prstClr val="black"/>
                </a:solidFill>
                <a:latin typeface="Open Sans Light"/>
                <a:cs typeface="Open Sans Light"/>
              </a:rPr>
              <a:t>dostęp</a:t>
            </a:r>
            <a:endParaRPr sz="1653" dirty="0">
              <a:solidFill>
                <a:prstClr val="black"/>
              </a:solidFill>
              <a:latin typeface="Open Sans Light"/>
              <a:cs typeface="Open Sans Light"/>
            </a:endParaRPr>
          </a:p>
          <a:p>
            <a:pPr marL="14479" marR="191126">
              <a:lnSpc>
                <a:spcPct val="109200"/>
              </a:lnSpc>
            </a:pPr>
            <a:r>
              <a:rPr sz="1653" spc="-11" dirty="0">
                <a:solidFill>
                  <a:prstClr val="black"/>
                </a:solidFill>
                <a:latin typeface="Open Sans Light"/>
                <a:cs typeface="Open Sans Light"/>
              </a:rPr>
              <a:t>do </a:t>
            </a:r>
            <a:r>
              <a:rPr sz="1653" spc="-17" dirty="0">
                <a:solidFill>
                  <a:prstClr val="black"/>
                </a:solidFill>
                <a:latin typeface="Open Sans Light"/>
                <a:cs typeface="Open Sans Light"/>
              </a:rPr>
              <a:t>danych </a:t>
            </a:r>
            <a:r>
              <a:rPr sz="1653" dirty="0">
                <a:solidFill>
                  <a:prstClr val="black"/>
                </a:solidFill>
                <a:latin typeface="Open Sans Light"/>
                <a:cs typeface="Open Sans Light"/>
              </a:rPr>
              <a:t>z </a:t>
            </a:r>
            <a:r>
              <a:rPr sz="1653" spc="-17" dirty="0">
                <a:solidFill>
                  <a:prstClr val="black"/>
                </a:solidFill>
                <a:latin typeface="Open Sans Light"/>
                <a:cs typeface="Open Sans Light"/>
              </a:rPr>
              <a:t>dowolnego  </a:t>
            </a:r>
            <a:r>
              <a:rPr sz="1653" spc="-11" dirty="0">
                <a:solidFill>
                  <a:prstClr val="black"/>
                </a:solidFill>
                <a:latin typeface="Open Sans Light"/>
                <a:cs typeface="Open Sans Light"/>
              </a:rPr>
              <a:t>urządzenia </a:t>
            </a:r>
            <a:r>
              <a:rPr sz="1653" spc="-6" dirty="0">
                <a:solidFill>
                  <a:prstClr val="black"/>
                </a:solidFill>
                <a:latin typeface="Open Sans Light"/>
                <a:cs typeface="Open Sans Light"/>
              </a:rPr>
              <a:t>i </a:t>
            </a:r>
            <a:r>
              <a:rPr sz="1653" dirty="0">
                <a:solidFill>
                  <a:prstClr val="black"/>
                </a:solidFill>
                <a:latin typeface="Open Sans Light"/>
                <a:cs typeface="Open Sans Light"/>
              </a:rPr>
              <a:t>z </a:t>
            </a:r>
            <a:r>
              <a:rPr sz="1653" spc="-17" dirty="0">
                <a:solidFill>
                  <a:prstClr val="black"/>
                </a:solidFill>
                <a:latin typeface="Open Sans Light"/>
                <a:cs typeface="Open Sans Light"/>
              </a:rPr>
              <a:t>dowolnego  </a:t>
            </a:r>
            <a:r>
              <a:rPr sz="1653" spc="-11" dirty="0">
                <a:solidFill>
                  <a:prstClr val="black"/>
                </a:solidFill>
                <a:latin typeface="Open Sans Light"/>
                <a:cs typeface="Open Sans Light"/>
              </a:rPr>
              <a:t>miejsca na</a:t>
            </a:r>
            <a:r>
              <a:rPr sz="1653" spc="-68" dirty="0">
                <a:solidFill>
                  <a:prstClr val="black"/>
                </a:solidFill>
                <a:latin typeface="Open Sans Light"/>
                <a:cs typeface="Open Sans Light"/>
              </a:rPr>
              <a:t> </a:t>
            </a:r>
            <a:r>
              <a:rPr sz="1653" spc="-6" dirty="0">
                <a:solidFill>
                  <a:prstClr val="black"/>
                </a:solidFill>
                <a:latin typeface="Open Sans Light"/>
                <a:cs typeface="Open Sans Light"/>
              </a:rPr>
              <a:t>świecie.</a:t>
            </a:r>
            <a:endParaRPr sz="1653" dirty="0">
              <a:solidFill>
                <a:prstClr val="black"/>
              </a:solidFill>
              <a:latin typeface="Open Sans Light"/>
              <a:cs typeface="Open Sans Light"/>
            </a:endParaRPr>
          </a:p>
        </p:txBody>
      </p:sp>
      <p:sp>
        <p:nvSpPr>
          <p:cNvPr id="7" name="object 3"/>
          <p:cNvSpPr txBox="1">
            <a:spLocks/>
          </p:cNvSpPr>
          <p:nvPr/>
        </p:nvSpPr>
        <p:spPr>
          <a:xfrm>
            <a:off x="0" y="636010"/>
            <a:ext cx="12192000" cy="984629"/>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smtClean="0">
                <a:solidFill>
                  <a:srgbClr val="002060"/>
                </a:solidFill>
                <a:latin typeface="+mn-lt"/>
                <a:ea typeface="+mn-ea"/>
                <a:cs typeface="+mn-cs"/>
              </a:rPr>
              <a:t>CYFROWA PRZESTRZEŃ - PRACA Z UCZNIAMI W „CHMURZE”</a:t>
            </a:r>
          </a:p>
          <a:p>
            <a:pPr marL="14479" algn="ctr" fontAlgn="base">
              <a:spcBef>
                <a:spcPct val="0"/>
              </a:spcBef>
              <a:spcAft>
                <a:spcPct val="0"/>
              </a:spcAft>
              <a:defRPr/>
            </a:pPr>
            <a:endParaRPr lang="pl-PL" sz="3199" b="1" dirty="0">
              <a:solidFill>
                <a:srgbClr val="002060"/>
              </a:solidFill>
              <a:latin typeface="Calibri" panose="020F0502020204030204"/>
            </a:endParaRPr>
          </a:p>
        </p:txBody>
      </p:sp>
      <p:sp>
        <p:nvSpPr>
          <p:cNvPr id="9" name="Prostokąt 8"/>
          <p:cNvSpPr/>
          <p:nvPr/>
        </p:nvSpPr>
        <p:spPr>
          <a:xfrm>
            <a:off x="1661516" y="1141754"/>
            <a:ext cx="8800296" cy="71538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Google</a:t>
            </a:r>
            <a:endParaRPr lang="pl-PL" b="1" dirty="0">
              <a:solidFill>
                <a:srgbClr val="002060"/>
              </a:solidFill>
            </a:endParaRPr>
          </a:p>
        </p:txBody>
      </p:sp>
    </p:spTree>
    <p:extLst>
      <p:ext uri="{BB962C8B-B14F-4D97-AF65-F5344CB8AC3E}">
        <p14:creationId xmlns:p14="http://schemas.microsoft.com/office/powerpoint/2010/main" val="30083467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Prostokąt z rogami ściętymi po przekątnej 4"/>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sp>
        <p:nvSpPr>
          <p:cNvPr id="6" name="Prostokąt 5"/>
          <p:cNvSpPr/>
          <p:nvPr/>
        </p:nvSpPr>
        <p:spPr>
          <a:xfrm>
            <a:off x="4175569" y="6384899"/>
            <a:ext cx="3416320" cy="369204"/>
          </a:xfrm>
          <a:prstGeom prst="rect">
            <a:avLst/>
          </a:prstGeom>
        </p:spPr>
        <p:txBody>
          <a:bodyPr wrap="none">
            <a:spAutoFit/>
          </a:bodyPr>
          <a:lstStyle/>
          <a:p>
            <a:r>
              <a:rPr lang="pl-PL" sz="1799" b="1" dirty="0">
                <a:solidFill>
                  <a:srgbClr val="002060"/>
                </a:solidFill>
                <a:latin typeface="Arial" panose="020B0604020202020204" pitchFamily="34" charset="0"/>
                <a:cs typeface="Arial" panose="020B0604020202020204" pitchFamily="34" charset="0"/>
              </a:rPr>
              <a:t>https://</a:t>
            </a:r>
            <a:r>
              <a:rPr lang="pl-PL" sz="1799" b="1" dirty="0" smtClean="0">
                <a:solidFill>
                  <a:srgbClr val="002060"/>
                </a:solidFill>
                <a:latin typeface="Arial" panose="020B0604020202020204" pitchFamily="34" charset="0"/>
                <a:cs typeface="Arial" panose="020B0604020202020204" pitchFamily="34" charset="0"/>
              </a:rPr>
              <a:t>jamboard.google.com</a:t>
            </a:r>
            <a:endParaRPr lang="pl-PL" sz="1799" b="1" dirty="0">
              <a:solidFill>
                <a:srgbClr val="002060"/>
              </a:solidFill>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a:stretch>
            <a:fillRect/>
          </a:stretch>
        </p:blipFill>
        <p:spPr>
          <a:xfrm>
            <a:off x="1889077" y="1443217"/>
            <a:ext cx="7512403" cy="4675195"/>
          </a:xfrm>
          <a:prstGeom prst="rect">
            <a:avLst/>
          </a:prstGeom>
        </p:spPr>
      </p:pic>
      <p:sp>
        <p:nvSpPr>
          <p:cNvPr id="2" name="Prostokąt 1"/>
          <p:cNvSpPr/>
          <p:nvPr/>
        </p:nvSpPr>
        <p:spPr>
          <a:xfrm>
            <a:off x="1889077" y="1429770"/>
            <a:ext cx="7512403" cy="78899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err="1" smtClean="0">
                <a:solidFill>
                  <a:srgbClr val="002060"/>
                </a:solidFill>
              </a:rPr>
              <a:t>Jamboard</a:t>
            </a:r>
            <a:endParaRPr lang="pl-PL" b="1" dirty="0">
              <a:solidFill>
                <a:srgbClr val="002060"/>
              </a:solidFill>
            </a:endParaRPr>
          </a:p>
        </p:txBody>
      </p:sp>
    </p:spTree>
    <p:extLst>
      <p:ext uri="{BB962C8B-B14F-4D97-AF65-F5344CB8AC3E}">
        <p14:creationId xmlns:p14="http://schemas.microsoft.com/office/powerpoint/2010/main" val="5495250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Prostokąt z rogami ściętymi po przekątnej 6"/>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xfrm>
            <a:off x="4038600" y="6383244"/>
            <a:ext cx="411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1" name="Prostokąt 17"/>
          <p:cNvSpPr>
            <a:spLocks noChangeArrowheads="1"/>
          </p:cNvSpPr>
          <p:nvPr/>
        </p:nvSpPr>
        <p:spPr bwMode="auto">
          <a:xfrm>
            <a:off x="4680676" y="6377475"/>
            <a:ext cx="2830647"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sz="1799" b="1" dirty="0">
                <a:solidFill>
                  <a:srgbClr val="002060"/>
                </a:solidFill>
                <a:latin typeface="Arial" panose="020B0604020202020204" pitchFamily="34" charset="0"/>
                <a:cs typeface="Arial" panose="020B0604020202020204" pitchFamily="34" charset="0"/>
              </a:rPr>
              <a:t>https</a:t>
            </a:r>
            <a:r>
              <a:rPr lang="pl-PL" sz="1799" b="1" dirty="0" smtClean="0">
                <a:solidFill>
                  <a:srgbClr val="002060"/>
                </a:solidFill>
                <a:latin typeface="Arial" panose="020B0604020202020204" pitchFamily="34" charset="0"/>
                <a:cs typeface="Arial" panose="020B0604020202020204" pitchFamily="34" charset="0"/>
              </a:rPr>
              <a:t>://</a:t>
            </a:r>
            <a:r>
              <a:rPr lang="pl-PL" altLang="pl-PL" sz="1799" b="1" dirty="0" smtClean="0">
                <a:solidFill>
                  <a:srgbClr val="002060"/>
                </a:solidFill>
                <a:latin typeface="Arial" panose="020B0604020202020204" pitchFamily="34" charset="0"/>
                <a:cs typeface="Arial" panose="020B0604020202020204" pitchFamily="34" charset="0"/>
              </a:rPr>
              <a:t>www.padlet.com</a:t>
            </a:r>
            <a:endParaRPr lang="pl-PL" altLang="pl-PL" sz="1799" b="1" dirty="0">
              <a:solidFill>
                <a:srgbClr val="002060"/>
              </a:solidFill>
              <a:latin typeface="Arial" panose="020B0604020202020204" pitchFamily="34" charset="0"/>
              <a:cs typeface="Arial" panose="020B0604020202020204" pitchFamily="34" charset="0"/>
            </a:endParaRP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pic>
        <p:nvPicPr>
          <p:cNvPr id="2" name="Obraz 1"/>
          <p:cNvPicPr>
            <a:picLocks noChangeAspect="1"/>
          </p:cNvPicPr>
          <p:nvPr/>
        </p:nvPicPr>
        <p:blipFill>
          <a:blip r:embed="rId2"/>
          <a:stretch>
            <a:fillRect/>
          </a:stretch>
        </p:blipFill>
        <p:spPr>
          <a:xfrm>
            <a:off x="1885935" y="1452596"/>
            <a:ext cx="7527006" cy="4652012"/>
          </a:xfrm>
          <a:prstGeom prst="rect">
            <a:avLst/>
          </a:prstGeom>
        </p:spPr>
      </p:pic>
      <p:sp>
        <p:nvSpPr>
          <p:cNvPr id="8" name="Prostokąt 7"/>
          <p:cNvSpPr/>
          <p:nvPr/>
        </p:nvSpPr>
        <p:spPr>
          <a:xfrm>
            <a:off x="1889077" y="1429770"/>
            <a:ext cx="7512403" cy="78899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err="1" smtClean="0">
                <a:solidFill>
                  <a:srgbClr val="002060"/>
                </a:solidFill>
              </a:rPr>
              <a:t>Padlet</a:t>
            </a:r>
            <a:endParaRPr lang="pl-PL" b="1" dirty="0">
              <a:solidFill>
                <a:srgbClr val="002060"/>
              </a:solidFill>
            </a:endParaRPr>
          </a:p>
        </p:txBody>
      </p:sp>
    </p:spTree>
    <p:extLst>
      <p:ext uri="{BB962C8B-B14F-4D97-AF65-F5344CB8AC3E}">
        <p14:creationId xmlns:p14="http://schemas.microsoft.com/office/powerpoint/2010/main" val="21213274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rostokąt z rogami ściętymi po przekątnej 2"/>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7" name="Prostokąt 17"/>
          <p:cNvSpPr>
            <a:spLocks noChangeArrowheads="1"/>
          </p:cNvSpPr>
          <p:nvPr/>
        </p:nvSpPr>
        <p:spPr bwMode="auto">
          <a:xfrm>
            <a:off x="4447551" y="6382881"/>
            <a:ext cx="3454792"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pl-PL" altLang="pl-PL" sz="1799" b="1" dirty="0">
                <a:solidFill>
                  <a:srgbClr val="002060"/>
                </a:solidFill>
                <a:latin typeface="Arial" panose="020B0604020202020204" pitchFamily="34" charset="0"/>
                <a:cs typeface="Arial" panose="020B0604020202020204" pitchFamily="34" charset="0"/>
              </a:rPr>
              <a:t>https://</a:t>
            </a:r>
            <a:r>
              <a:rPr lang="pl-PL" altLang="pl-PL" sz="1799" b="1" dirty="0" smtClean="0">
                <a:solidFill>
                  <a:srgbClr val="002060"/>
                </a:solidFill>
                <a:latin typeface="Arial" panose="020B0604020202020204" pitchFamily="34" charset="0"/>
                <a:cs typeface="Arial" panose="020B0604020202020204" pitchFamily="34" charset="0"/>
              </a:rPr>
              <a:t>classroomscreen.com</a:t>
            </a:r>
            <a:endParaRPr lang="pl-PL" altLang="pl-PL" sz="1799" b="1" dirty="0">
              <a:solidFill>
                <a:srgbClr val="002060"/>
              </a:solidFill>
              <a:latin typeface="Arial" panose="020B0604020202020204" pitchFamily="34" charset="0"/>
              <a:cs typeface="Arial" panose="020B0604020202020204" pitchFamily="34" charset="0"/>
            </a:endParaRP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pic>
        <p:nvPicPr>
          <p:cNvPr id="2" name="Obraz 1"/>
          <p:cNvPicPr>
            <a:picLocks noChangeAspect="1"/>
          </p:cNvPicPr>
          <p:nvPr/>
        </p:nvPicPr>
        <p:blipFill>
          <a:blip r:embed="rId2"/>
          <a:stretch>
            <a:fillRect/>
          </a:stretch>
        </p:blipFill>
        <p:spPr>
          <a:xfrm>
            <a:off x="1875991" y="1438836"/>
            <a:ext cx="7533910" cy="4688580"/>
          </a:xfrm>
          <a:prstGeom prst="rect">
            <a:avLst/>
          </a:prstGeom>
        </p:spPr>
      </p:pic>
      <p:sp>
        <p:nvSpPr>
          <p:cNvPr id="8" name="Prostokąt 7"/>
          <p:cNvSpPr/>
          <p:nvPr/>
        </p:nvSpPr>
        <p:spPr>
          <a:xfrm>
            <a:off x="1889077" y="1429770"/>
            <a:ext cx="7512403" cy="78899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err="1" smtClean="0">
                <a:solidFill>
                  <a:srgbClr val="002060"/>
                </a:solidFill>
              </a:rPr>
              <a:t>Classroomscreen</a:t>
            </a:r>
            <a:endParaRPr lang="pl-PL" b="1" dirty="0">
              <a:solidFill>
                <a:srgbClr val="002060"/>
              </a:solidFill>
            </a:endParaRPr>
          </a:p>
        </p:txBody>
      </p:sp>
    </p:spTree>
    <p:extLst>
      <p:ext uri="{BB962C8B-B14F-4D97-AF65-F5344CB8AC3E}">
        <p14:creationId xmlns:p14="http://schemas.microsoft.com/office/powerpoint/2010/main" val="30096161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83892" y="5757187"/>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Gdzie szukać pomysłów, inspiracji i porad? </a:t>
            </a:r>
          </a:p>
        </p:txBody>
      </p:sp>
      <p:pic>
        <p:nvPicPr>
          <p:cNvPr id="9" name="Picture 2" descr="Znalezione obrazy dla zapytania pytajn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391" y="996392"/>
            <a:ext cx="4697436" cy="424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3"/>
          <p:cNvSpPr txBox="1">
            <a:spLocks/>
          </p:cNvSpPr>
          <p:nvPr/>
        </p:nvSpPr>
        <p:spPr>
          <a:xfrm>
            <a:off x="2447088" y="6267583"/>
            <a:ext cx="7124067"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 quizy, układanki, cyfrowe notatki…</a:t>
            </a:r>
          </a:p>
        </p:txBody>
      </p:sp>
    </p:spTree>
    <p:extLst>
      <p:ext uri="{BB962C8B-B14F-4D97-AF65-F5344CB8AC3E}">
        <p14:creationId xmlns:p14="http://schemas.microsoft.com/office/powerpoint/2010/main" val="21258964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Prostokąt z rogami ściętymi po przekątnej 6"/>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1" name="Prostokąt 17"/>
          <p:cNvSpPr>
            <a:spLocks noChangeArrowheads="1"/>
          </p:cNvSpPr>
          <p:nvPr/>
        </p:nvSpPr>
        <p:spPr bwMode="auto">
          <a:xfrm>
            <a:off x="4828153" y="6382880"/>
            <a:ext cx="2535694"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sz="1799" b="1" dirty="0">
                <a:solidFill>
                  <a:srgbClr val="002060"/>
                </a:solidFill>
                <a:latin typeface="Arial" panose="020B0604020202020204" pitchFamily="34" charset="0"/>
                <a:cs typeface="Arial" panose="020B0604020202020204" pitchFamily="34" charset="0"/>
              </a:rPr>
              <a:t>https</a:t>
            </a:r>
            <a:r>
              <a:rPr lang="pl-PL" sz="1799" b="1" dirty="0" smtClean="0">
                <a:solidFill>
                  <a:srgbClr val="002060"/>
                </a:solidFill>
                <a:latin typeface="Arial" panose="020B0604020202020204" pitchFamily="34" charset="0"/>
                <a:cs typeface="Arial" panose="020B0604020202020204" pitchFamily="34" charset="0"/>
              </a:rPr>
              <a:t>://</a:t>
            </a:r>
            <a:r>
              <a:rPr lang="pl-PL" altLang="pl-PL" sz="1799" b="1" dirty="0" smtClean="0">
                <a:solidFill>
                  <a:srgbClr val="002060"/>
                </a:solidFill>
                <a:latin typeface="Arial" panose="020B0604020202020204" pitchFamily="34" charset="0"/>
                <a:cs typeface="Arial" panose="020B0604020202020204" pitchFamily="34" charset="0"/>
              </a:rPr>
              <a:t>www.genial.ly</a:t>
            </a:r>
            <a:endParaRPr lang="pl-PL" altLang="pl-PL" sz="1799" b="1" dirty="0">
              <a:solidFill>
                <a:srgbClr val="002060"/>
              </a:solidFill>
              <a:latin typeface="Arial" panose="020B0604020202020204" pitchFamily="34" charset="0"/>
              <a:cs typeface="Arial" panose="020B0604020202020204" pitchFamily="34" charset="0"/>
            </a:endParaRP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pic>
        <p:nvPicPr>
          <p:cNvPr id="2" name="Obraz 1"/>
          <p:cNvPicPr>
            <a:picLocks noChangeAspect="1"/>
          </p:cNvPicPr>
          <p:nvPr/>
        </p:nvPicPr>
        <p:blipFill>
          <a:blip r:embed="rId2"/>
          <a:stretch>
            <a:fillRect/>
          </a:stretch>
        </p:blipFill>
        <p:spPr>
          <a:xfrm>
            <a:off x="1871891" y="1437454"/>
            <a:ext cx="7541049" cy="4714427"/>
          </a:xfrm>
          <a:prstGeom prst="rect">
            <a:avLst/>
          </a:prstGeom>
        </p:spPr>
      </p:pic>
      <p:sp>
        <p:nvSpPr>
          <p:cNvPr id="8" name="Prostokąt 7"/>
          <p:cNvSpPr/>
          <p:nvPr/>
        </p:nvSpPr>
        <p:spPr>
          <a:xfrm>
            <a:off x="1875630" y="1429770"/>
            <a:ext cx="7537310" cy="64107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err="1" smtClean="0">
                <a:solidFill>
                  <a:srgbClr val="002060"/>
                </a:solidFill>
              </a:rPr>
              <a:t>Genially</a:t>
            </a:r>
            <a:endParaRPr lang="pl-PL" b="1" dirty="0">
              <a:solidFill>
                <a:srgbClr val="002060"/>
              </a:solidFill>
            </a:endParaRPr>
          </a:p>
        </p:txBody>
      </p:sp>
    </p:spTree>
    <p:extLst>
      <p:ext uri="{BB962C8B-B14F-4D97-AF65-F5344CB8AC3E}">
        <p14:creationId xmlns:p14="http://schemas.microsoft.com/office/powerpoint/2010/main" val="3859805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157700" y="5357416"/>
            <a:ext cx="8537630" cy="1199816"/>
          </a:xfrm>
          <a:prstGeom prst="rect">
            <a:avLst/>
          </a:prstGeom>
          <a:noFill/>
          <a:ln w="9525">
            <a:noFill/>
            <a:miter lim="800000"/>
            <a:headEnd/>
            <a:tailEnd/>
          </a:ln>
        </p:spPr>
        <p:txBody>
          <a:bodyPr wrap="square" anchor="ctr">
            <a:spAutoFit/>
          </a:bodyPr>
          <a:lstStyle/>
          <a:p>
            <a:pPr algn="just"/>
            <a:r>
              <a:rPr lang="pl-PL" altLang="pl-PL" sz="1799" dirty="0">
                <a:solidFill>
                  <a:prstClr val="black"/>
                </a:solidFill>
                <a:latin typeface="Arial" charset="0"/>
              </a:rPr>
              <a:t>Rozwój pedagogiki wraz z rewolucyjnymi odkryciami z dziedziny mikroelektroniki stał się siłą napędowa tzw. społeczeństwa informacyjnego. Jego rzeczywistość powoduje dziś niewyobrażalne zmiany w życiu, mentalności  oraz  edukacji  </a:t>
            </a:r>
            <a:br>
              <a:rPr lang="pl-PL" altLang="pl-PL" sz="1799" dirty="0">
                <a:solidFill>
                  <a:prstClr val="black"/>
                </a:solidFill>
                <a:latin typeface="Arial" charset="0"/>
              </a:rPr>
            </a:br>
            <a:r>
              <a:rPr lang="pl-PL" altLang="pl-PL" sz="1799" dirty="0">
                <a:solidFill>
                  <a:prstClr val="black"/>
                </a:solidFill>
                <a:latin typeface="Arial" charset="0"/>
              </a:rPr>
              <a:t>i  wychowaniu  człowieka.</a:t>
            </a:r>
          </a:p>
        </p:txBody>
      </p:sp>
      <p:pic>
        <p:nvPicPr>
          <p:cNvPr id="8" name="Obraz 5" descr="2144363-robot-657-323.jpg"/>
          <p:cNvPicPr>
            <a:picLocks noChangeAspect="1"/>
          </p:cNvPicPr>
          <p:nvPr/>
        </p:nvPicPr>
        <p:blipFill>
          <a:blip r:embed="rId2"/>
          <a:srcRect/>
          <a:stretch>
            <a:fillRect/>
          </a:stretch>
        </p:blipFill>
        <p:spPr bwMode="auto">
          <a:xfrm>
            <a:off x="2667881" y="1572126"/>
            <a:ext cx="6927658" cy="3570933"/>
          </a:xfrm>
          <a:prstGeom prst="rect">
            <a:avLst/>
          </a:prstGeom>
          <a:ln>
            <a:noFill/>
          </a:ln>
          <a:effectLst>
            <a:outerShdw blurRad="190500" algn="tl" rotWithShape="0">
              <a:srgbClr val="000000">
                <a:alpha val="70000"/>
              </a:srgbClr>
            </a:outerShdw>
          </a:effectLst>
        </p:spPr>
      </p:pic>
      <p:sp>
        <p:nvSpPr>
          <p:cNvPr id="9" name="object 2"/>
          <p:cNvSpPr txBox="1">
            <a:spLocks/>
          </p:cNvSpPr>
          <p:nvPr/>
        </p:nvSpPr>
        <p:spPr>
          <a:xfrm>
            <a:off x="1525208" y="709582"/>
            <a:ext cx="9141586" cy="492314"/>
          </a:xfrm>
          <a:prstGeom prst="rect">
            <a:avLst/>
          </a:prstGeom>
        </p:spPr>
        <p:txBody>
          <a:bodyPr vert="horz" wrap="square" lIns="0" tIns="0" rIns="0" bIns="0" rtlCol="0">
            <a:spAutoFit/>
          </a:bodyPr>
          <a:lstStyle/>
          <a:p>
            <a:pPr marL="12697" algn="ctr">
              <a:defRPr/>
            </a:pPr>
            <a:r>
              <a:rPr lang="pl-PL" sz="3199" b="1" dirty="0">
                <a:solidFill>
                  <a:srgbClr val="002060"/>
                </a:solidFill>
              </a:rPr>
              <a:t>WPROWADZENIE</a:t>
            </a:r>
          </a:p>
        </p:txBody>
      </p:sp>
    </p:spTree>
    <p:extLst>
      <p:ext uri="{BB962C8B-B14F-4D97-AF65-F5344CB8AC3E}">
        <p14:creationId xmlns:p14="http://schemas.microsoft.com/office/powerpoint/2010/main" val="38292136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rostokąt z rogami ściętymi po przekątnej 5"/>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1" name="Prostokąt 17"/>
          <p:cNvSpPr>
            <a:spLocks noChangeArrowheads="1"/>
          </p:cNvSpPr>
          <p:nvPr/>
        </p:nvSpPr>
        <p:spPr bwMode="auto">
          <a:xfrm>
            <a:off x="4751209" y="6388595"/>
            <a:ext cx="2689582"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sz="1799" b="1" dirty="0">
                <a:solidFill>
                  <a:srgbClr val="002060"/>
                </a:solidFill>
                <a:latin typeface="Arial" panose="020B0604020202020204" pitchFamily="34" charset="0"/>
                <a:cs typeface="Arial" panose="020B0604020202020204" pitchFamily="34" charset="0"/>
              </a:rPr>
              <a:t>https</a:t>
            </a:r>
            <a:r>
              <a:rPr lang="pl-PL" sz="1799" b="1" dirty="0" smtClean="0">
                <a:solidFill>
                  <a:srgbClr val="002060"/>
                </a:solidFill>
                <a:latin typeface="Arial" panose="020B0604020202020204" pitchFamily="34" charset="0"/>
                <a:cs typeface="Arial" panose="020B0604020202020204" pitchFamily="34" charset="0"/>
              </a:rPr>
              <a:t>://</a:t>
            </a:r>
            <a:r>
              <a:rPr lang="pl-PL" altLang="pl-PL" sz="1799" b="1" dirty="0" smtClean="0">
                <a:solidFill>
                  <a:srgbClr val="002060"/>
                </a:solidFill>
                <a:latin typeface="Arial" panose="020B0604020202020204" pitchFamily="34" charset="0"/>
                <a:cs typeface="Arial" panose="020B0604020202020204" pitchFamily="34" charset="0"/>
              </a:rPr>
              <a:t>www.prezi.com</a:t>
            </a:r>
            <a:endParaRPr lang="pl-PL" altLang="pl-PL" sz="1799" b="1" dirty="0">
              <a:solidFill>
                <a:srgbClr val="002060"/>
              </a:solidFill>
              <a:latin typeface="Arial" panose="020B0604020202020204" pitchFamily="34" charset="0"/>
              <a:cs typeface="Arial" panose="020B0604020202020204" pitchFamily="34" charset="0"/>
            </a:endParaRP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pic>
        <p:nvPicPr>
          <p:cNvPr id="4" name="Obraz 3"/>
          <p:cNvPicPr>
            <a:picLocks noChangeAspect="1"/>
          </p:cNvPicPr>
          <p:nvPr/>
        </p:nvPicPr>
        <p:blipFill>
          <a:blip r:embed="rId2"/>
          <a:stretch>
            <a:fillRect/>
          </a:stretch>
        </p:blipFill>
        <p:spPr>
          <a:xfrm>
            <a:off x="1861173" y="1452326"/>
            <a:ext cx="7538321" cy="4652558"/>
          </a:xfrm>
          <a:prstGeom prst="rect">
            <a:avLst/>
          </a:prstGeom>
        </p:spPr>
      </p:pic>
      <p:sp>
        <p:nvSpPr>
          <p:cNvPr id="7" name="Prostokąt 6"/>
          <p:cNvSpPr/>
          <p:nvPr/>
        </p:nvSpPr>
        <p:spPr>
          <a:xfrm>
            <a:off x="1861174" y="1429771"/>
            <a:ext cx="7526860" cy="69486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err="1" smtClean="0">
                <a:solidFill>
                  <a:srgbClr val="002060"/>
                </a:solidFill>
              </a:rPr>
              <a:t>Prezi</a:t>
            </a:r>
            <a:endParaRPr lang="pl-PL" b="1" dirty="0">
              <a:solidFill>
                <a:srgbClr val="002060"/>
              </a:solidFill>
            </a:endParaRPr>
          </a:p>
        </p:txBody>
      </p:sp>
    </p:spTree>
    <p:extLst>
      <p:ext uri="{BB962C8B-B14F-4D97-AF65-F5344CB8AC3E}">
        <p14:creationId xmlns:p14="http://schemas.microsoft.com/office/powerpoint/2010/main" val="218063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rostokąt z rogami ściętymi po przekątnej 5"/>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7" name="Prostokąt 17"/>
          <p:cNvSpPr>
            <a:spLocks noChangeArrowheads="1"/>
          </p:cNvSpPr>
          <p:nvPr/>
        </p:nvSpPr>
        <p:spPr bwMode="auto">
          <a:xfrm>
            <a:off x="4353664" y="6377198"/>
            <a:ext cx="3484672"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sz="1799" b="1" dirty="0">
                <a:solidFill>
                  <a:srgbClr val="002060"/>
                </a:solidFill>
                <a:latin typeface="Arial" panose="020B0604020202020204" pitchFamily="34" charset="0"/>
                <a:cs typeface="Arial" panose="020B0604020202020204" pitchFamily="34" charset="0"/>
              </a:rPr>
              <a:t>https</a:t>
            </a:r>
            <a:r>
              <a:rPr lang="pl-PL" sz="1799" b="1" dirty="0" smtClean="0">
                <a:solidFill>
                  <a:srgbClr val="002060"/>
                </a:solidFill>
                <a:latin typeface="Arial" panose="020B0604020202020204" pitchFamily="34" charset="0"/>
                <a:cs typeface="Arial" panose="020B0604020202020204" pitchFamily="34" charset="0"/>
              </a:rPr>
              <a:t>://</a:t>
            </a:r>
            <a:r>
              <a:rPr lang="pl-PL" altLang="pl-PL" sz="1799" b="1" dirty="0" smtClean="0">
                <a:solidFill>
                  <a:srgbClr val="002060"/>
                </a:solidFill>
                <a:latin typeface="Arial" panose="020B0604020202020204" pitchFamily="34" charset="0"/>
                <a:cs typeface="Arial" panose="020B0604020202020204" pitchFamily="34" charset="0"/>
              </a:rPr>
              <a:t>www.learningapps.org</a:t>
            </a:r>
            <a:endParaRPr lang="pl-PL" altLang="pl-PL" sz="1799" dirty="0">
              <a:solidFill>
                <a:srgbClr val="002060"/>
              </a:solidFill>
              <a:latin typeface="Arial" panose="020B0604020202020204" pitchFamily="34" charset="0"/>
              <a:cs typeface="Arial" panose="020B0604020202020204" pitchFamily="34" charset="0"/>
            </a:endParaRPr>
          </a:p>
        </p:txBody>
      </p:sp>
      <p:pic>
        <p:nvPicPr>
          <p:cNvPr id="11" name="Obraz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5475" y="1458501"/>
            <a:ext cx="7540913" cy="467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spTree>
    <p:extLst>
      <p:ext uri="{BB962C8B-B14F-4D97-AF65-F5344CB8AC3E}">
        <p14:creationId xmlns:p14="http://schemas.microsoft.com/office/powerpoint/2010/main" val="2397353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rostokąt z rogami ściętymi po przekątnej 5"/>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7" name="Prostokąt 17"/>
          <p:cNvSpPr>
            <a:spLocks noChangeArrowheads="1"/>
          </p:cNvSpPr>
          <p:nvPr/>
        </p:nvSpPr>
        <p:spPr bwMode="auto">
          <a:xfrm>
            <a:off x="4642204" y="6377111"/>
            <a:ext cx="2907591"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sz="1799" b="1" dirty="0">
                <a:solidFill>
                  <a:srgbClr val="002060"/>
                </a:solidFill>
                <a:latin typeface="Arial" panose="020B0604020202020204" pitchFamily="34" charset="0"/>
                <a:cs typeface="Arial" panose="020B0604020202020204" pitchFamily="34" charset="0"/>
              </a:rPr>
              <a:t>https</a:t>
            </a:r>
            <a:r>
              <a:rPr lang="pl-PL" sz="1799" b="1" dirty="0" smtClean="0">
                <a:solidFill>
                  <a:srgbClr val="002060"/>
                </a:solidFill>
                <a:latin typeface="Arial" panose="020B0604020202020204" pitchFamily="34" charset="0"/>
                <a:cs typeface="Arial" panose="020B0604020202020204" pitchFamily="34" charset="0"/>
              </a:rPr>
              <a:t>://</a:t>
            </a:r>
            <a:r>
              <a:rPr lang="pl-PL" altLang="pl-PL" sz="1799" b="1" dirty="0" smtClean="0">
                <a:solidFill>
                  <a:srgbClr val="002060"/>
                </a:solidFill>
                <a:latin typeface="Arial" panose="020B0604020202020204" pitchFamily="34" charset="0"/>
                <a:cs typeface="Arial" panose="020B0604020202020204" pitchFamily="34" charset="0"/>
              </a:rPr>
              <a:t>www.kahoot.com</a:t>
            </a:r>
            <a:endParaRPr lang="pl-PL" altLang="pl-PL" sz="1799" dirty="0">
              <a:solidFill>
                <a:srgbClr val="002060"/>
              </a:solidFill>
              <a:latin typeface="Arial" panose="020B0604020202020204" pitchFamily="34" charset="0"/>
              <a:cs typeface="Arial" panose="020B0604020202020204" pitchFamily="34" charset="0"/>
            </a:endParaRPr>
          </a:p>
        </p:txBody>
      </p:sp>
      <p:pic>
        <p:nvPicPr>
          <p:cNvPr id="11" name="Obraz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0046" y="1408250"/>
            <a:ext cx="7542895" cy="473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spTree>
    <p:extLst>
      <p:ext uri="{BB962C8B-B14F-4D97-AF65-F5344CB8AC3E}">
        <p14:creationId xmlns:p14="http://schemas.microsoft.com/office/powerpoint/2010/main" val="21312066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83892" y="5757187"/>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Gdzie szukać pomysłów, inspiracji i porad? </a:t>
            </a:r>
          </a:p>
        </p:txBody>
      </p:sp>
      <p:pic>
        <p:nvPicPr>
          <p:cNvPr id="9" name="Picture 2" descr="Znalezione obrazy dla zapytania pytajn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391" y="996392"/>
            <a:ext cx="4697436" cy="424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3"/>
          <p:cNvSpPr txBox="1">
            <a:spLocks/>
          </p:cNvSpPr>
          <p:nvPr/>
        </p:nvSpPr>
        <p:spPr>
          <a:xfrm>
            <a:off x="2447088" y="6267584"/>
            <a:ext cx="7210945"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 edukacyjne aplikacje dla najmłodszych…</a:t>
            </a:r>
          </a:p>
        </p:txBody>
      </p:sp>
    </p:spTree>
    <p:extLst>
      <p:ext uri="{BB962C8B-B14F-4D97-AF65-F5344CB8AC3E}">
        <p14:creationId xmlns:p14="http://schemas.microsoft.com/office/powerpoint/2010/main" val="36730680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z rogami ściętymi po przekątnej 5"/>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rPr>
              <a:t>WYBRANE STRONY INTERNETOWE</a:t>
            </a:r>
          </a:p>
        </p:txBody>
      </p:sp>
      <p:sp>
        <p:nvSpPr>
          <p:cNvPr id="9" name="Prostokąt 17"/>
          <p:cNvSpPr>
            <a:spLocks noChangeArrowheads="1"/>
          </p:cNvSpPr>
          <p:nvPr/>
        </p:nvSpPr>
        <p:spPr bwMode="auto">
          <a:xfrm>
            <a:off x="4534219" y="6385374"/>
            <a:ext cx="2612575"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pl-PL" altLang="pl-PL" sz="1824" b="1" dirty="0">
                <a:solidFill>
                  <a:srgbClr val="002060"/>
                </a:solidFill>
                <a:latin typeface="Arial" panose="020B0604020202020204" pitchFamily="34" charset="0"/>
                <a:cs typeface="Arial" panose="020B0604020202020204" pitchFamily="34" charset="0"/>
              </a:rPr>
              <a:t>http</a:t>
            </a:r>
            <a:r>
              <a:rPr lang="pl-PL" altLang="pl-PL" sz="1824" b="1" dirty="0" smtClean="0">
                <a:solidFill>
                  <a:srgbClr val="002060"/>
                </a:solidFill>
                <a:latin typeface="Arial" panose="020B0604020202020204" pitchFamily="34" charset="0"/>
                <a:cs typeface="Arial" panose="020B0604020202020204" pitchFamily="34" charset="0"/>
              </a:rPr>
              <a:t>://www.opiekun.pl</a:t>
            </a:r>
            <a:endParaRPr lang="pl-PL" altLang="pl-PL" sz="1824" dirty="0">
              <a:solidFill>
                <a:srgbClr val="002060"/>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2"/>
          <a:stretch>
            <a:fillRect/>
          </a:stretch>
        </p:blipFill>
        <p:spPr>
          <a:xfrm>
            <a:off x="1859958" y="1437285"/>
            <a:ext cx="7552983" cy="4700449"/>
          </a:xfrm>
          <a:prstGeom prst="rect">
            <a:avLst/>
          </a:prstGeom>
        </p:spPr>
      </p:pic>
      <p:sp>
        <p:nvSpPr>
          <p:cNvPr id="7" name="Prostokąt 6"/>
          <p:cNvSpPr/>
          <p:nvPr/>
        </p:nvSpPr>
        <p:spPr>
          <a:xfrm>
            <a:off x="1875630" y="1429770"/>
            <a:ext cx="7523864" cy="78899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Opiekun</a:t>
            </a:r>
            <a:endParaRPr lang="pl-PL" b="1" dirty="0">
              <a:solidFill>
                <a:srgbClr val="002060"/>
              </a:solidFill>
            </a:endParaRPr>
          </a:p>
        </p:txBody>
      </p:sp>
    </p:spTree>
    <p:extLst>
      <p:ext uri="{BB962C8B-B14F-4D97-AF65-F5344CB8AC3E}">
        <p14:creationId xmlns:p14="http://schemas.microsoft.com/office/powerpoint/2010/main" val="21712568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z rogami ściętymi po przekątnej 6"/>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rPr>
              <a:t>WYBRANE STRONY INTERNETOWE</a:t>
            </a:r>
          </a:p>
        </p:txBody>
      </p:sp>
      <p:sp>
        <p:nvSpPr>
          <p:cNvPr id="9" name="Prostokąt 17"/>
          <p:cNvSpPr>
            <a:spLocks noChangeArrowheads="1"/>
          </p:cNvSpPr>
          <p:nvPr/>
        </p:nvSpPr>
        <p:spPr bwMode="auto">
          <a:xfrm>
            <a:off x="4590619" y="6376044"/>
            <a:ext cx="3010761"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pl-PL" altLang="pl-PL" sz="1824" b="1" dirty="0">
                <a:solidFill>
                  <a:srgbClr val="002060"/>
                </a:solidFill>
                <a:latin typeface="Arial" panose="020B0604020202020204" pitchFamily="34" charset="0"/>
                <a:cs typeface="Arial" panose="020B0604020202020204" pitchFamily="34" charset="0"/>
              </a:rPr>
              <a:t>http://</a:t>
            </a:r>
            <a:r>
              <a:rPr lang="pl-PL" altLang="pl-PL" sz="1824" b="1" dirty="0" smtClean="0">
                <a:solidFill>
                  <a:srgbClr val="002060"/>
                </a:solidFill>
                <a:latin typeface="Arial" panose="020B0604020202020204" pitchFamily="34" charset="0"/>
                <a:cs typeface="Arial" panose="020B0604020202020204" pitchFamily="34" charset="0"/>
              </a:rPr>
              <a:t>grydladzieci.edu.pl</a:t>
            </a:r>
            <a:endParaRPr lang="pl-PL" altLang="pl-PL" sz="1824" dirty="0">
              <a:solidFill>
                <a:srgbClr val="002060"/>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2"/>
          <a:stretch>
            <a:fillRect/>
          </a:stretch>
        </p:blipFill>
        <p:spPr>
          <a:xfrm>
            <a:off x="1868857" y="1422078"/>
            <a:ext cx="7546371" cy="4696333"/>
          </a:xfrm>
          <a:prstGeom prst="rect">
            <a:avLst/>
          </a:prstGeom>
        </p:spPr>
      </p:pic>
      <p:sp>
        <p:nvSpPr>
          <p:cNvPr id="8" name="Prostokąt 7"/>
          <p:cNvSpPr/>
          <p:nvPr/>
        </p:nvSpPr>
        <p:spPr>
          <a:xfrm>
            <a:off x="1889077" y="1429770"/>
            <a:ext cx="7512403" cy="78899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Gry dla dzieci</a:t>
            </a:r>
            <a:endParaRPr lang="pl-PL" b="1" dirty="0">
              <a:solidFill>
                <a:srgbClr val="002060"/>
              </a:solidFill>
            </a:endParaRPr>
          </a:p>
        </p:txBody>
      </p:sp>
    </p:spTree>
    <p:extLst>
      <p:ext uri="{BB962C8B-B14F-4D97-AF65-F5344CB8AC3E}">
        <p14:creationId xmlns:p14="http://schemas.microsoft.com/office/powerpoint/2010/main" val="41224116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z rogami ściętymi po przekątnej 4"/>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rPr>
              <a:t>WYBRANE STRONY INTERNETOWE</a:t>
            </a:r>
          </a:p>
        </p:txBody>
      </p:sp>
      <p:sp>
        <p:nvSpPr>
          <p:cNvPr id="9" name="Prostokąt 17"/>
          <p:cNvSpPr>
            <a:spLocks noChangeArrowheads="1"/>
          </p:cNvSpPr>
          <p:nvPr/>
        </p:nvSpPr>
        <p:spPr bwMode="auto">
          <a:xfrm>
            <a:off x="4907395" y="6396443"/>
            <a:ext cx="1866217"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pl-PL" altLang="pl-PL" sz="1824" b="1" dirty="0">
                <a:solidFill>
                  <a:srgbClr val="002060"/>
                </a:solidFill>
                <a:latin typeface="Arial" panose="020B0604020202020204" pitchFamily="34" charset="0"/>
                <a:cs typeface="Arial" panose="020B0604020202020204" pitchFamily="34" charset="0"/>
              </a:rPr>
              <a:t>http://</a:t>
            </a:r>
            <a:r>
              <a:rPr lang="pl-PL" altLang="pl-PL" sz="1824" b="1" dirty="0" smtClean="0">
                <a:solidFill>
                  <a:srgbClr val="002060"/>
                </a:solidFill>
                <a:latin typeface="Arial" panose="020B0604020202020204" pitchFamily="34" charset="0"/>
                <a:cs typeface="Arial" panose="020B0604020202020204" pitchFamily="34" charset="0"/>
              </a:rPr>
              <a:t>buliba.pl</a:t>
            </a:r>
            <a:endParaRPr lang="pl-PL" altLang="pl-PL" sz="1824" dirty="0">
              <a:solidFill>
                <a:srgbClr val="002060"/>
              </a:solidFill>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a:stretch>
            <a:fillRect/>
          </a:stretch>
        </p:blipFill>
        <p:spPr>
          <a:xfrm>
            <a:off x="1865291" y="1446322"/>
            <a:ext cx="7534203" cy="4688761"/>
          </a:xfrm>
          <a:prstGeom prst="rect">
            <a:avLst/>
          </a:prstGeom>
        </p:spPr>
      </p:pic>
      <p:sp>
        <p:nvSpPr>
          <p:cNvPr id="6" name="Prostokąt 5"/>
          <p:cNvSpPr/>
          <p:nvPr/>
        </p:nvSpPr>
        <p:spPr>
          <a:xfrm>
            <a:off x="1889077" y="1429770"/>
            <a:ext cx="7512403" cy="78899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err="1" smtClean="0">
                <a:solidFill>
                  <a:srgbClr val="002060"/>
                </a:solidFill>
              </a:rPr>
              <a:t>Buliba</a:t>
            </a:r>
            <a:endParaRPr lang="pl-PL" b="1" dirty="0">
              <a:solidFill>
                <a:srgbClr val="002060"/>
              </a:solidFill>
            </a:endParaRPr>
          </a:p>
        </p:txBody>
      </p:sp>
    </p:spTree>
    <p:extLst>
      <p:ext uri="{BB962C8B-B14F-4D97-AF65-F5344CB8AC3E}">
        <p14:creationId xmlns:p14="http://schemas.microsoft.com/office/powerpoint/2010/main" val="1977860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z rogami ściętymi po przekątnej 6"/>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105"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6" name="object 2"/>
          <p:cNvSpPr txBox="1">
            <a:spLocks/>
          </p:cNvSpPr>
          <p:nvPr/>
        </p:nvSpPr>
        <p:spPr>
          <a:xfrm>
            <a:off x="1833507" y="6414922"/>
            <a:ext cx="8284621" cy="315792"/>
          </a:xfrm>
          <a:prstGeom prst="rect">
            <a:avLst/>
          </a:prstGeom>
        </p:spPr>
        <p:txBody>
          <a:bodyPr lIns="0" tIns="0" rIns="0" bIns="0">
            <a:spAutoFit/>
          </a:bodyPr>
          <a:lstStyle/>
          <a:p>
            <a:pPr marL="484513" algn="ctr">
              <a:spcBef>
                <a:spcPct val="0"/>
              </a:spcBef>
              <a:defRPr/>
            </a:pPr>
            <a:r>
              <a:rPr lang="pl-PL" sz="2052" b="1" dirty="0">
                <a:solidFill>
                  <a:srgbClr val="002060"/>
                </a:solidFill>
              </a:rPr>
              <a:t>https://</a:t>
            </a:r>
            <a:r>
              <a:rPr lang="pl-PL" sz="2052" b="1" dirty="0" smtClean="0">
                <a:solidFill>
                  <a:srgbClr val="002060"/>
                </a:solidFill>
              </a:rPr>
              <a:t>www.eduandy.com</a:t>
            </a:r>
            <a:endParaRPr lang="pl-PL" sz="2052" b="1" dirty="0">
              <a:solidFill>
                <a:srgbClr val="002060"/>
              </a:solidFill>
            </a:endParaRPr>
          </a:p>
        </p:txBody>
      </p:sp>
      <p:sp>
        <p:nvSpPr>
          <p:cNvPr id="49154" name="AutoShape 2" descr="Znalezione obrazy dla zapytania bit by bit"/>
          <p:cNvSpPr>
            <a:spLocks noChangeAspect="1" noChangeArrowheads="1"/>
          </p:cNvSpPr>
          <p:nvPr/>
        </p:nvSpPr>
        <p:spPr bwMode="auto">
          <a:xfrm>
            <a:off x="1681469" y="-143893"/>
            <a:ext cx="304076" cy="305887"/>
          </a:xfrm>
          <a:prstGeom prst="rect">
            <a:avLst/>
          </a:prstGeom>
          <a:noFill/>
        </p:spPr>
        <p:txBody>
          <a:bodyPr lIns="91415" tIns="45708" rIns="91415" bIns="45708"/>
          <a:lstStyle/>
          <a:p>
            <a:pPr>
              <a:defRPr/>
            </a:pPr>
            <a:endParaRPr lang="pl-PL" sz="1799">
              <a:solidFill>
                <a:prstClr val="white"/>
              </a:solidFill>
            </a:endParaRPr>
          </a:p>
        </p:txBody>
      </p:sp>
      <p:pic>
        <p:nvPicPr>
          <p:cNvPr id="3" name="Obraz 2"/>
          <p:cNvPicPr>
            <a:picLocks noChangeAspect="1"/>
          </p:cNvPicPr>
          <p:nvPr/>
        </p:nvPicPr>
        <p:blipFill>
          <a:blip r:embed="rId2"/>
          <a:stretch>
            <a:fillRect/>
          </a:stretch>
        </p:blipFill>
        <p:spPr>
          <a:xfrm>
            <a:off x="1873061" y="1442175"/>
            <a:ext cx="7539880" cy="4676237"/>
          </a:xfrm>
          <a:prstGeom prst="rect">
            <a:avLst/>
          </a:prstGeom>
        </p:spPr>
      </p:pic>
      <p:sp>
        <p:nvSpPr>
          <p:cNvPr id="8"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rPr>
              <a:t>WYBRANE STRONY INTERNETOWE</a:t>
            </a:r>
          </a:p>
        </p:txBody>
      </p:sp>
    </p:spTree>
    <p:extLst>
      <p:ext uri="{BB962C8B-B14F-4D97-AF65-F5344CB8AC3E}">
        <p14:creationId xmlns:p14="http://schemas.microsoft.com/office/powerpoint/2010/main" val="21194035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z rogami ściętymi po przekątnej 6"/>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105"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6" name="object 2"/>
          <p:cNvSpPr txBox="1">
            <a:spLocks/>
          </p:cNvSpPr>
          <p:nvPr/>
        </p:nvSpPr>
        <p:spPr>
          <a:xfrm>
            <a:off x="1833507" y="6423222"/>
            <a:ext cx="8284621" cy="315792"/>
          </a:xfrm>
          <a:prstGeom prst="rect">
            <a:avLst/>
          </a:prstGeom>
        </p:spPr>
        <p:txBody>
          <a:bodyPr lIns="0" tIns="0" rIns="0" bIns="0">
            <a:spAutoFit/>
          </a:bodyPr>
          <a:lstStyle/>
          <a:p>
            <a:pPr marL="484513" algn="ctr">
              <a:spcBef>
                <a:spcPct val="0"/>
              </a:spcBef>
              <a:defRPr/>
            </a:pPr>
            <a:r>
              <a:rPr lang="pl-PL" sz="2052" b="1" dirty="0">
                <a:solidFill>
                  <a:srgbClr val="002060"/>
                </a:solidFill>
              </a:rPr>
              <a:t>https://</a:t>
            </a:r>
            <a:r>
              <a:rPr lang="pl-PL" sz="2052" b="1" dirty="0" smtClean="0">
                <a:solidFill>
                  <a:srgbClr val="002060"/>
                </a:solidFill>
              </a:rPr>
              <a:t>www.dyktanda.net</a:t>
            </a:r>
            <a:endParaRPr lang="pl-PL" sz="2052" b="1" dirty="0">
              <a:solidFill>
                <a:srgbClr val="002060"/>
              </a:solidFill>
            </a:endParaRPr>
          </a:p>
        </p:txBody>
      </p:sp>
      <p:sp>
        <p:nvSpPr>
          <p:cNvPr id="49154" name="AutoShape 2" descr="Znalezione obrazy dla zapytania bit by bit"/>
          <p:cNvSpPr>
            <a:spLocks noChangeAspect="1" noChangeArrowheads="1"/>
          </p:cNvSpPr>
          <p:nvPr/>
        </p:nvSpPr>
        <p:spPr bwMode="auto">
          <a:xfrm>
            <a:off x="1681469" y="-143893"/>
            <a:ext cx="304076" cy="305887"/>
          </a:xfrm>
          <a:prstGeom prst="rect">
            <a:avLst/>
          </a:prstGeom>
          <a:noFill/>
        </p:spPr>
        <p:txBody>
          <a:bodyPr lIns="91415" tIns="45708" rIns="91415" bIns="45708"/>
          <a:lstStyle/>
          <a:p>
            <a:pPr>
              <a:defRPr/>
            </a:pPr>
            <a:endParaRPr lang="pl-PL" sz="1799">
              <a:solidFill>
                <a:prstClr val="white"/>
              </a:solidFill>
            </a:endParaRPr>
          </a:p>
        </p:txBody>
      </p:sp>
      <p:pic>
        <p:nvPicPr>
          <p:cNvPr id="2" name="Obraz 1"/>
          <p:cNvPicPr>
            <a:picLocks noChangeAspect="1"/>
          </p:cNvPicPr>
          <p:nvPr/>
        </p:nvPicPr>
        <p:blipFill>
          <a:blip r:embed="rId2"/>
          <a:stretch>
            <a:fillRect/>
          </a:stretch>
        </p:blipFill>
        <p:spPr>
          <a:xfrm>
            <a:off x="1833507" y="1457805"/>
            <a:ext cx="7646669" cy="4660607"/>
          </a:xfrm>
          <a:prstGeom prst="rect">
            <a:avLst/>
          </a:prstGeom>
        </p:spPr>
      </p:pic>
      <p:sp>
        <p:nvSpPr>
          <p:cNvPr id="8"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rPr>
              <a:t>WYBRANE STRONY INTERNETOWE</a:t>
            </a:r>
          </a:p>
        </p:txBody>
      </p:sp>
    </p:spTree>
    <p:extLst>
      <p:ext uri="{BB962C8B-B14F-4D97-AF65-F5344CB8AC3E}">
        <p14:creationId xmlns:p14="http://schemas.microsoft.com/office/powerpoint/2010/main" val="2227487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z rogami ściętymi po przekątnej 6"/>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105"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6" name="object 2"/>
          <p:cNvSpPr txBox="1">
            <a:spLocks/>
          </p:cNvSpPr>
          <p:nvPr/>
        </p:nvSpPr>
        <p:spPr>
          <a:xfrm>
            <a:off x="1710429" y="6422695"/>
            <a:ext cx="8284621" cy="315792"/>
          </a:xfrm>
          <a:prstGeom prst="rect">
            <a:avLst/>
          </a:prstGeom>
        </p:spPr>
        <p:txBody>
          <a:bodyPr lIns="0" tIns="0" rIns="0" bIns="0">
            <a:spAutoFit/>
          </a:bodyPr>
          <a:lstStyle/>
          <a:p>
            <a:pPr marL="484513" algn="ctr">
              <a:spcBef>
                <a:spcPct val="0"/>
              </a:spcBef>
              <a:defRPr/>
            </a:pPr>
            <a:r>
              <a:rPr lang="pl-PL" sz="2052" b="1" dirty="0">
                <a:solidFill>
                  <a:srgbClr val="002060"/>
                </a:solidFill>
              </a:rPr>
              <a:t>https</a:t>
            </a:r>
            <a:r>
              <a:rPr lang="pl-PL" sz="2052" b="1" dirty="0" smtClean="0">
                <a:solidFill>
                  <a:srgbClr val="002060"/>
                </a:solidFill>
              </a:rPr>
              <a:t>://www.szaloneliczby.pl</a:t>
            </a:r>
            <a:endParaRPr lang="pl-PL" sz="2052" b="1" dirty="0">
              <a:solidFill>
                <a:srgbClr val="002060"/>
              </a:solidFill>
            </a:endParaRPr>
          </a:p>
        </p:txBody>
      </p:sp>
      <p:sp>
        <p:nvSpPr>
          <p:cNvPr id="49154" name="AutoShape 2" descr="Znalezione obrazy dla zapytania bit by bit"/>
          <p:cNvSpPr>
            <a:spLocks noChangeAspect="1" noChangeArrowheads="1"/>
          </p:cNvSpPr>
          <p:nvPr/>
        </p:nvSpPr>
        <p:spPr bwMode="auto">
          <a:xfrm>
            <a:off x="1681469" y="-143893"/>
            <a:ext cx="304076" cy="305887"/>
          </a:xfrm>
          <a:prstGeom prst="rect">
            <a:avLst/>
          </a:prstGeom>
          <a:noFill/>
        </p:spPr>
        <p:txBody>
          <a:bodyPr lIns="91415" tIns="45708" rIns="91415" bIns="45708"/>
          <a:lstStyle/>
          <a:p>
            <a:pPr>
              <a:defRPr/>
            </a:pPr>
            <a:endParaRPr lang="pl-PL" sz="1799">
              <a:solidFill>
                <a:prstClr val="white"/>
              </a:solidFill>
            </a:endParaRPr>
          </a:p>
        </p:txBody>
      </p:sp>
      <p:pic>
        <p:nvPicPr>
          <p:cNvPr id="2" name="Obraz 1"/>
          <p:cNvPicPr>
            <a:picLocks noChangeAspect="1"/>
          </p:cNvPicPr>
          <p:nvPr/>
        </p:nvPicPr>
        <p:blipFill>
          <a:blip r:embed="rId2"/>
          <a:stretch>
            <a:fillRect/>
          </a:stretch>
        </p:blipFill>
        <p:spPr>
          <a:xfrm>
            <a:off x="1873848" y="1457302"/>
            <a:ext cx="7539093" cy="4661713"/>
          </a:xfrm>
          <a:prstGeom prst="rect">
            <a:avLst/>
          </a:prstGeom>
        </p:spPr>
      </p:pic>
      <p:sp>
        <p:nvSpPr>
          <p:cNvPr id="8"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rPr>
              <a:t>WYBRANE STRONY INTERNETOWE</a:t>
            </a:r>
          </a:p>
        </p:txBody>
      </p:sp>
    </p:spTree>
    <p:extLst>
      <p:ext uri="{BB962C8B-B14F-4D97-AF65-F5344CB8AC3E}">
        <p14:creationId xmlns:p14="http://schemas.microsoft.com/office/powerpoint/2010/main" val="1388651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202118" y="5143186"/>
            <a:ext cx="8613632" cy="1476686"/>
          </a:xfrm>
          <a:prstGeom prst="rect">
            <a:avLst/>
          </a:prstGeom>
          <a:noFill/>
          <a:ln w="9525">
            <a:noFill/>
            <a:miter lim="800000"/>
            <a:headEnd/>
            <a:tailEnd/>
          </a:ln>
        </p:spPr>
        <p:txBody>
          <a:bodyPr wrap="square" anchor="ctr">
            <a:spAutoFit/>
          </a:bodyPr>
          <a:lstStyle/>
          <a:p>
            <a:pPr algn="just"/>
            <a:r>
              <a:rPr lang="pl-PL" altLang="pl-PL" sz="1799" dirty="0">
                <a:solidFill>
                  <a:prstClr val="black"/>
                </a:solidFill>
                <a:latin typeface="Arial" pitchFamily="34" charset="0"/>
              </a:rPr>
              <a:t>Postęp techniki informatycznej, miniaturyzacja układów elektronicznych,  sprawia, że otoczenie w jakim żyjemy podlega ogromnym zmianom. To nowa rewolucja, która z ery industrialnej przenosi nas do nowego etapu rozwoju cywilizacji. Wkraczamy w okres, w którym informacja staje się podstawą dla sprawnego  funkcjonowania  na  wszystkich  szczeblach  życia. </a:t>
            </a:r>
          </a:p>
        </p:txBody>
      </p:sp>
      <p:sp>
        <p:nvSpPr>
          <p:cNvPr id="9" name="object 2"/>
          <p:cNvSpPr txBox="1">
            <a:spLocks/>
          </p:cNvSpPr>
          <p:nvPr/>
        </p:nvSpPr>
        <p:spPr>
          <a:xfrm>
            <a:off x="1525208" y="709582"/>
            <a:ext cx="9141586" cy="492314"/>
          </a:xfrm>
          <a:prstGeom prst="rect">
            <a:avLst/>
          </a:prstGeom>
        </p:spPr>
        <p:txBody>
          <a:bodyPr vert="horz" wrap="square" lIns="0" tIns="0" rIns="0" bIns="0" rtlCol="0">
            <a:spAutoFit/>
          </a:bodyPr>
          <a:lstStyle/>
          <a:p>
            <a:pPr marL="12697" algn="ctr">
              <a:defRPr/>
            </a:pPr>
            <a:r>
              <a:rPr lang="pl-PL" sz="3199" b="1" dirty="0">
                <a:solidFill>
                  <a:srgbClr val="002060"/>
                </a:solidFill>
              </a:rPr>
              <a:t>WPROWADZENIE</a:t>
            </a:r>
          </a:p>
        </p:txBody>
      </p:sp>
      <p:pic>
        <p:nvPicPr>
          <p:cNvPr id="7" name="Picture 10" descr="C:\Documents and Settings\Sebastian\Pulpit\Wystąpienie 1\Zdjęcia i filmy robotów\ewolucja_ii.jpg"/>
          <p:cNvPicPr>
            <a:picLocks noChangeAspect="1" noChangeArrowheads="1"/>
          </p:cNvPicPr>
          <p:nvPr/>
        </p:nvPicPr>
        <p:blipFill>
          <a:blip r:embed="rId2"/>
          <a:srcRect/>
          <a:stretch>
            <a:fillRect/>
          </a:stretch>
        </p:blipFill>
        <p:spPr bwMode="auto">
          <a:xfrm>
            <a:off x="2355311" y="1714941"/>
            <a:ext cx="7353465" cy="30265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791967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z rogami ściętymi po przekątnej 6"/>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105"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6" name="object 2"/>
          <p:cNvSpPr txBox="1">
            <a:spLocks/>
          </p:cNvSpPr>
          <p:nvPr/>
        </p:nvSpPr>
        <p:spPr>
          <a:xfrm>
            <a:off x="1520381" y="6423390"/>
            <a:ext cx="8284621" cy="315792"/>
          </a:xfrm>
          <a:prstGeom prst="rect">
            <a:avLst/>
          </a:prstGeom>
        </p:spPr>
        <p:txBody>
          <a:bodyPr lIns="0" tIns="0" rIns="0" bIns="0">
            <a:spAutoFit/>
          </a:bodyPr>
          <a:lstStyle/>
          <a:p>
            <a:pPr marL="484513" algn="ctr">
              <a:spcBef>
                <a:spcPct val="0"/>
              </a:spcBef>
              <a:defRPr/>
            </a:pPr>
            <a:r>
              <a:rPr lang="pl-PL" sz="2052" b="1" dirty="0">
                <a:solidFill>
                  <a:srgbClr val="002060"/>
                </a:solidFill>
              </a:rPr>
              <a:t>https</a:t>
            </a:r>
            <a:r>
              <a:rPr lang="pl-PL" sz="2052" b="1" dirty="0" smtClean="0">
                <a:solidFill>
                  <a:srgbClr val="002060"/>
                </a:solidFill>
              </a:rPr>
              <a:t>://www.matzoo.pl</a:t>
            </a:r>
            <a:endParaRPr lang="pl-PL" sz="2052" b="1" dirty="0">
              <a:solidFill>
                <a:srgbClr val="002060"/>
              </a:solidFill>
            </a:endParaRPr>
          </a:p>
        </p:txBody>
      </p:sp>
      <p:sp>
        <p:nvSpPr>
          <p:cNvPr id="49154" name="AutoShape 2" descr="Znalezione obrazy dla zapytania bit by bit"/>
          <p:cNvSpPr>
            <a:spLocks noChangeAspect="1" noChangeArrowheads="1"/>
          </p:cNvSpPr>
          <p:nvPr/>
        </p:nvSpPr>
        <p:spPr bwMode="auto">
          <a:xfrm>
            <a:off x="1681469" y="-143893"/>
            <a:ext cx="304076" cy="305887"/>
          </a:xfrm>
          <a:prstGeom prst="rect">
            <a:avLst/>
          </a:prstGeom>
          <a:noFill/>
        </p:spPr>
        <p:txBody>
          <a:bodyPr lIns="91415" tIns="45708" rIns="91415" bIns="45708"/>
          <a:lstStyle/>
          <a:p>
            <a:pPr>
              <a:defRPr/>
            </a:pPr>
            <a:endParaRPr lang="pl-PL" sz="1799">
              <a:solidFill>
                <a:prstClr val="white"/>
              </a:solidFill>
            </a:endParaRPr>
          </a:p>
        </p:txBody>
      </p:sp>
      <p:pic>
        <p:nvPicPr>
          <p:cNvPr id="3" name="Obraz 2"/>
          <p:cNvPicPr>
            <a:picLocks noChangeAspect="1"/>
          </p:cNvPicPr>
          <p:nvPr/>
        </p:nvPicPr>
        <p:blipFill>
          <a:blip r:embed="rId2"/>
          <a:stretch>
            <a:fillRect/>
          </a:stretch>
        </p:blipFill>
        <p:spPr>
          <a:xfrm>
            <a:off x="1874680" y="1453788"/>
            <a:ext cx="7565155" cy="4678072"/>
          </a:xfrm>
          <a:prstGeom prst="rect">
            <a:avLst/>
          </a:prstGeom>
        </p:spPr>
      </p:pic>
      <p:sp>
        <p:nvSpPr>
          <p:cNvPr id="8"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rPr>
              <a:t>WYBRANE STRONY INTERNETOWE</a:t>
            </a:r>
          </a:p>
        </p:txBody>
      </p:sp>
    </p:spTree>
    <p:extLst>
      <p:ext uri="{BB962C8B-B14F-4D97-AF65-F5344CB8AC3E}">
        <p14:creationId xmlns:p14="http://schemas.microsoft.com/office/powerpoint/2010/main" val="26891971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z rogami ściętymi po przekątnej 6"/>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105"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6" name="object 2"/>
          <p:cNvSpPr txBox="1">
            <a:spLocks/>
          </p:cNvSpPr>
          <p:nvPr/>
        </p:nvSpPr>
        <p:spPr>
          <a:xfrm>
            <a:off x="1605090" y="6402100"/>
            <a:ext cx="8284621" cy="315792"/>
          </a:xfrm>
          <a:prstGeom prst="rect">
            <a:avLst/>
          </a:prstGeom>
        </p:spPr>
        <p:txBody>
          <a:bodyPr lIns="0" tIns="0" rIns="0" bIns="0">
            <a:spAutoFit/>
          </a:bodyPr>
          <a:lstStyle/>
          <a:p>
            <a:pPr marL="484513" algn="ctr">
              <a:spcBef>
                <a:spcPct val="0"/>
              </a:spcBef>
              <a:defRPr/>
            </a:pPr>
            <a:r>
              <a:rPr lang="pl-PL" sz="2052" b="1" dirty="0">
                <a:solidFill>
                  <a:srgbClr val="002060"/>
                </a:solidFill>
              </a:rPr>
              <a:t>https</a:t>
            </a:r>
            <a:r>
              <a:rPr lang="pl-PL" sz="2052" b="1" dirty="0" smtClean="0">
                <a:solidFill>
                  <a:srgbClr val="002060"/>
                </a:solidFill>
              </a:rPr>
              <a:t>://avatarmaker.com</a:t>
            </a:r>
            <a:endParaRPr lang="pl-PL" sz="2052" b="1" dirty="0">
              <a:solidFill>
                <a:srgbClr val="002060"/>
              </a:solidFill>
            </a:endParaRPr>
          </a:p>
        </p:txBody>
      </p:sp>
      <p:sp>
        <p:nvSpPr>
          <p:cNvPr id="49154" name="AutoShape 2" descr="Znalezione obrazy dla zapytania bit by bit"/>
          <p:cNvSpPr>
            <a:spLocks noChangeAspect="1" noChangeArrowheads="1"/>
          </p:cNvSpPr>
          <p:nvPr/>
        </p:nvSpPr>
        <p:spPr bwMode="auto">
          <a:xfrm>
            <a:off x="1681469" y="-143893"/>
            <a:ext cx="304076" cy="305887"/>
          </a:xfrm>
          <a:prstGeom prst="rect">
            <a:avLst/>
          </a:prstGeom>
          <a:noFill/>
        </p:spPr>
        <p:txBody>
          <a:bodyPr lIns="91415" tIns="45708" rIns="91415" bIns="45708"/>
          <a:lstStyle/>
          <a:p>
            <a:pPr>
              <a:defRPr/>
            </a:pPr>
            <a:endParaRPr lang="pl-PL" sz="1799">
              <a:solidFill>
                <a:prstClr val="white"/>
              </a:solidFill>
            </a:endParaRPr>
          </a:p>
        </p:txBody>
      </p:sp>
      <p:pic>
        <p:nvPicPr>
          <p:cNvPr id="2" name="Obraz 1"/>
          <p:cNvPicPr>
            <a:picLocks noChangeAspect="1"/>
          </p:cNvPicPr>
          <p:nvPr/>
        </p:nvPicPr>
        <p:blipFill>
          <a:blip r:embed="rId2"/>
          <a:stretch>
            <a:fillRect/>
          </a:stretch>
        </p:blipFill>
        <p:spPr>
          <a:xfrm>
            <a:off x="1878224" y="1434193"/>
            <a:ext cx="7521270" cy="4684220"/>
          </a:xfrm>
          <a:prstGeom prst="rect">
            <a:avLst/>
          </a:prstGeom>
        </p:spPr>
      </p:pic>
      <p:sp>
        <p:nvSpPr>
          <p:cNvPr id="8"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rPr>
              <a:t>WYBRANE STRONY INTERNETOWE</a:t>
            </a:r>
          </a:p>
        </p:txBody>
      </p:sp>
    </p:spTree>
    <p:extLst>
      <p:ext uri="{BB962C8B-B14F-4D97-AF65-F5344CB8AC3E}">
        <p14:creationId xmlns:p14="http://schemas.microsoft.com/office/powerpoint/2010/main" val="30630299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83892" y="5757187"/>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Gdzie szukać pomysłów, inspiracji i porad? </a:t>
            </a:r>
          </a:p>
        </p:txBody>
      </p:sp>
      <p:pic>
        <p:nvPicPr>
          <p:cNvPr id="9" name="Picture 2" descr="Znalezione obrazy dla zapytania pytajn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391" y="996392"/>
            <a:ext cx="4697436" cy="424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3"/>
          <p:cNvSpPr txBox="1">
            <a:spLocks/>
          </p:cNvSpPr>
          <p:nvPr/>
        </p:nvSpPr>
        <p:spPr>
          <a:xfrm>
            <a:off x="2447088" y="6267583"/>
            <a:ext cx="7124067"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 p</a:t>
            </a:r>
            <a:r>
              <a:rPr lang="pl-PL" sz="3199" b="1" dirty="0" smtClean="0">
                <a:solidFill>
                  <a:srgbClr val="002060"/>
                </a:solidFill>
                <a:latin typeface="Calibri" panose="020F0502020204030204"/>
              </a:rPr>
              <a:t>rzydatne strony…</a:t>
            </a:r>
            <a:endParaRPr lang="pl-PL" sz="3199" b="1" dirty="0">
              <a:solidFill>
                <a:srgbClr val="002060"/>
              </a:solidFill>
              <a:latin typeface="Calibri" panose="020F0502020204030204"/>
            </a:endParaRPr>
          </a:p>
        </p:txBody>
      </p:sp>
    </p:spTree>
    <p:extLst>
      <p:ext uri="{BB962C8B-B14F-4D97-AF65-F5344CB8AC3E}">
        <p14:creationId xmlns:p14="http://schemas.microsoft.com/office/powerpoint/2010/main" val="6941102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z rogami ściętymi po przekątnej 4"/>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sp>
        <p:nvSpPr>
          <p:cNvPr id="6" name="Prostokąt 5"/>
          <p:cNvSpPr/>
          <p:nvPr/>
        </p:nvSpPr>
        <p:spPr>
          <a:xfrm>
            <a:off x="4175569" y="6384899"/>
            <a:ext cx="3181192" cy="369204"/>
          </a:xfrm>
          <a:prstGeom prst="rect">
            <a:avLst/>
          </a:prstGeom>
        </p:spPr>
        <p:txBody>
          <a:bodyPr wrap="none">
            <a:spAutoFit/>
          </a:bodyPr>
          <a:lstStyle/>
          <a:p>
            <a:r>
              <a:rPr lang="pl-PL" sz="1799" b="1" dirty="0">
                <a:solidFill>
                  <a:srgbClr val="002060"/>
                </a:solidFill>
                <a:latin typeface="Arial" panose="020B0604020202020204" pitchFamily="34" charset="0"/>
                <a:cs typeface="Arial" panose="020B0604020202020204" pitchFamily="34" charset="0"/>
              </a:rPr>
              <a:t>https://platforma.zpe.gov.pl</a:t>
            </a:r>
          </a:p>
        </p:txBody>
      </p:sp>
      <p:pic>
        <p:nvPicPr>
          <p:cNvPr id="4" name="Obraz 3"/>
          <p:cNvPicPr>
            <a:picLocks noChangeAspect="1"/>
          </p:cNvPicPr>
          <p:nvPr/>
        </p:nvPicPr>
        <p:blipFill>
          <a:blip r:embed="rId2"/>
          <a:stretch>
            <a:fillRect/>
          </a:stretch>
        </p:blipFill>
        <p:spPr>
          <a:xfrm>
            <a:off x="2516601" y="1572390"/>
            <a:ext cx="6465316" cy="4377749"/>
          </a:xfrm>
          <a:prstGeom prst="rect">
            <a:avLst/>
          </a:prstGeom>
        </p:spPr>
      </p:pic>
      <p:sp>
        <p:nvSpPr>
          <p:cNvPr id="2" name="Prostokąt 1"/>
          <p:cNvSpPr/>
          <p:nvPr/>
        </p:nvSpPr>
        <p:spPr>
          <a:xfrm>
            <a:off x="1889077" y="1429770"/>
            <a:ext cx="7512403" cy="78899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Zintegrowana Platforma Edukacyjna</a:t>
            </a:r>
            <a:endParaRPr lang="pl-PL" b="1" dirty="0">
              <a:solidFill>
                <a:srgbClr val="002060"/>
              </a:solidFill>
            </a:endParaRPr>
          </a:p>
        </p:txBody>
      </p:sp>
    </p:spTree>
    <p:extLst>
      <p:ext uri="{BB962C8B-B14F-4D97-AF65-F5344CB8AC3E}">
        <p14:creationId xmlns:p14="http://schemas.microsoft.com/office/powerpoint/2010/main" val="2043943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sp>
        <p:nvSpPr>
          <p:cNvPr id="9" name="Prostokąt 17"/>
          <p:cNvSpPr>
            <a:spLocks noChangeArrowheads="1"/>
          </p:cNvSpPr>
          <p:nvPr/>
        </p:nvSpPr>
        <p:spPr bwMode="auto">
          <a:xfrm>
            <a:off x="4683906" y="6320867"/>
            <a:ext cx="2776722"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pl-PL" altLang="pl-PL" sz="1824" b="1" dirty="0">
                <a:solidFill>
                  <a:srgbClr val="002060"/>
                </a:solidFill>
                <a:latin typeface="Arial" panose="020B0604020202020204" pitchFamily="34" charset="0"/>
                <a:cs typeface="Arial" panose="020B0604020202020204" pitchFamily="34" charset="0"/>
              </a:rPr>
              <a:t>https://angielski.na6.pl/</a:t>
            </a:r>
            <a:endParaRPr lang="pl-PL" altLang="pl-PL" sz="1824" dirty="0">
              <a:solidFill>
                <a:srgbClr val="002060"/>
              </a:solidFill>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a:stretch>
            <a:fillRect/>
          </a:stretch>
        </p:blipFill>
        <p:spPr>
          <a:xfrm>
            <a:off x="361996" y="1430786"/>
            <a:ext cx="3423391" cy="2130479"/>
          </a:xfrm>
          <a:prstGeom prst="rect">
            <a:avLst/>
          </a:prstGeom>
        </p:spPr>
      </p:pic>
      <p:pic>
        <p:nvPicPr>
          <p:cNvPr id="4" name="Obraz 3"/>
          <p:cNvPicPr>
            <a:picLocks noChangeAspect="1"/>
          </p:cNvPicPr>
          <p:nvPr/>
        </p:nvPicPr>
        <p:blipFill>
          <a:blip r:embed="rId3"/>
          <a:stretch>
            <a:fillRect/>
          </a:stretch>
        </p:blipFill>
        <p:spPr>
          <a:xfrm>
            <a:off x="361995" y="3725795"/>
            <a:ext cx="3423391" cy="2130479"/>
          </a:xfrm>
          <a:prstGeom prst="rect">
            <a:avLst/>
          </a:prstGeom>
        </p:spPr>
      </p:pic>
      <p:pic>
        <p:nvPicPr>
          <p:cNvPr id="5" name="Obraz 4"/>
          <p:cNvPicPr>
            <a:picLocks noChangeAspect="1"/>
          </p:cNvPicPr>
          <p:nvPr/>
        </p:nvPicPr>
        <p:blipFill>
          <a:blip r:embed="rId4"/>
          <a:stretch>
            <a:fillRect/>
          </a:stretch>
        </p:blipFill>
        <p:spPr>
          <a:xfrm>
            <a:off x="8395287" y="1424212"/>
            <a:ext cx="3434718" cy="2137528"/>
          </a:xfrm>
          <a:prstGeom prst="rect">
            <a:avLst/>
          </a:prstGeom>
        </p:spPr>
      </p:pic>
      <p:pic>
        <p:nvPicPr>
          <p:cNvPr id="7" name="Obraz 6"/>
          <p:cNvPicPr>
            <a:picLocks noChangeAspect="1"/>
          </p:cNvPicPr>
          <p:nvPr/>
        </p:nvPicPr>
        <p:blipFill>
          <a:blip r:embed="rId5"/>
          <a:stretch>
            <a:fillRect/>
          </a:stretch>
        </p:blipFill>
        <p:spPr>
          <a:xfrm>
            <a:off x="8395287" y="3703367"/>
            <a:ext cx="3434718" cy="2137529"/>
          </a:xfrm>
          <a:prstGeom prst="rect">
            <a:avLst/>
          </a:prstGeom>
        </p:spPr>
      </p:pic>
      <p:sp>
        <p:nvSpPr>
          <p:cNvPr id="13" name="Prostokąt 12"/>
          <p:cNvSpPr/>
          <p:nvPr/>
        </p:nvSpPr>
        <p:spPr>
          <a:xfrm>
            <a:off x="361995" y="1400349"/>
            <a:ext cx="3423391" cy="382721"/>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Geografia</a:t>
            </a:r>
            <a:endParaRPr lang="pl-PL" b="1" dirty="0">
              <a:solidFill>
                <a:srgbClr val="002060"/>
              </a:solidFill>
            </a:endParaRPr>
          </a:p>
        </p:txBody>
      </p:sp>
      <p:sp>
        <p:nvSpPr>
          <p:cNvPr id="14" name="Prostokąt 13"/>
          <p:cNvSpPr/>
          <p:nvPr/>
        </p:nvSpPr>
        <p:spPr>
          <a:xfrm>
            <a:off x="361995" y="3703367"/>
            <a:ext cx="3423391" cy="382721"/>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Polski</a:t>
            </a:r>
            <a:endParaRPr lang="pl-PL" b="1" dirty="0">
              <a:solidFill>
                <a:srgbClr val="002060"/>
              </a:solidFill>
            </a:endParaRPr>
          </a:p>
        </p:txBody>
      </p:sp>
      <p:sp>
        <p:nvSpPr>
          <p:cNvPr id="15" name="Prostokąt 14"/>
          <p:cNvSpPr/>
          <p:nvPr/>
        </p:nvSpPr>
        <p:spPr>
          <a:xfrm>
            <a:off x="8392546" y="1408464"/>
            <a:ext cx="3423391" cy="382721"/>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WOS</a:t>
            </a:r>
            <a:endParaRPr lang="pl-PL" b="1" dirty="0">
              <a:solidFill>
                <a:srgbClr val="002060"/>
              </a:solidFill>
            </a:endParaRPr>
          </a:p>
        </p:txBody>
      </p:sp>
      <p:sp>
        <p:nvSpPr>
          <p:cNvPr id="16" name="Prostokąt 15"/>
          <p:cNvSpPr/>
          <p:nvPr/>
        </p:nvSpPr>
        <p:spPr>
          <a:xfrm>
            <a:off x="8392545" y="3666888"/>
            <a:ext cx="3423391" cy="382721"/>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Historia</a:t>
            </a:r>
            <a:endParaRPr lang="pl-PL" b="1" dirty="0">
              <a:solidFill>
                <a:srgbClr val="002060"/>
              </a:solidFill>
            </a:endParaRPr>
          </a:p>
        </p:txBody>
      </p:sp>
      <p:pic>
        <p:nvPicPr>
          <p:cNvPr id="8" name="Obraz 7"/>
          <p:cNvPicPr>
            <a:picLocks noChangeAspect="1"/>
          </p:cNvPicPr>
          <p:nvPr/>
        </p:nvPicPr>
        <p:blipFill>
          <a:blip r:embed="rId6"/>
          <a:stretch>
            <a:fillRect/>
          </a:stretch>
        </p:blipFill>
        <p:spPr>
          <a:xfrm>
            <a:off x="3315877" y="2093068"/>
            <a:ext cx="5497123" cy="3421025"/>
          </a:xfrm>
          <a:prstGeom prst="rect">
            <a:avLst/>
          </a:prstGeom>
        </p:spPr>
      </p:pic>
      <p:sp>
        <p:nvSpPr>
          <p:cNvPr id="11" name="Prostokąt 10"/>
          <p:cNvSpPr/>
          <p:nvPr/>
        </p:nvSpPr>
        <p:spPr>
          <a:xfrm>
            <a:off x="3315877" y="2051443"/>
            <a:ext cx="5497123" cy="623901"/>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Angielski</a:t>
            </a:r>
            <a:endParaRPr lang="pl-PL" b="1" dirty="0">
              <a:solidFill>
                <a:srgbClr val="002060"/>
              </a:solidFill>
            </a:endParaRPr>
          </a:p>
        </p:txBody>
      </p:sp>
    </p:spTree>
    <p:extLst>
      <p:ext uri="{BB962C8B-B14F-4D97-AF65-F5344CB8AC3E}">
        <p14:creationId xmlns:p14="http://schemas.microsoft.com/office/powerpoint/2010/main" val="19710580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6970650" y="3635893"/>
            <a:ext cx="4946124" cy="3078121"/>
          </a:xfrm>
          <a:prstGeom prst="rect">
            <a:avLst/>
          </a:prstGeom>
        </p:spPr>
      </p:pic>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sp>
        <p:nvSpPr>
          <p:cNvPr id="14" name="Prostokąt 17"/>
          <p:cNvSpPr>
            <a:spLocks noChangeArrowheads="1"/>
          </p:cNvSpPr>
          <p:nvPr/>
        </p:nvSpPr>
        <p:spPr bwMode="auto">
          <a:xfrm>
            <a:off x="2210850" y="5748490"/>
            <a:ext cx="3658053" cy="4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pl-PL" altLang="pl-PL" sz="2052" b="1" dirty="0">
                <a:solidFill>
                  <a:srgbClr val="002060"/>
                </a:solidFill>
                <a:latin typeface="Arial" panose="020B0604020202020204" pitchFamily="34" charset="0"/>
                <a:cs typeface="Arial" panose="020B0604020202020204" pitchFamily="34" charset="0"/>
              </a:rPr>
              <a:t>https://pl.khanacademy.org/</a:t>
            </a:r>
            <a:endParaRPr lang="pl-PL" altLang="pl-PL" sz="2052" dirty="0">
              <a:solidFill>
                <a:srgbClr val="002060"/>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3"/>
          <a:stretch>
            <a:fillRect/>
          </a:stretch>
        </p:blipFill>
        <p:spPr>
          <a:xfrm>
            <a:off x="488697" y="1183734"/>
            <a:ext cx="4946123" cy="3078121"/>
          </a:xfrm>
          <a:prstGeom prst="rect">
            <a:avLst/>
          </a:prstGeom>
        </p:spPr>
      </p:pic>
      <p:sp>
        <p:nvSpPr>
          <p:cNvPr id="4" name="Prostokąt 3"/>
          <p:cNvSpPr/>
          <p:nvPr/>
        </p:nvSpPr>
        <p:spPr>
          <a:xfrm>
            <a:off x="285784" y="4366272"/>
            <a:ext cx="3815788" cy="408125"/>
          </a:xfrm>
          <a:prstGeom prst="rect">
            <a:avLst/>
          </a:prstGeom>
        </p:spPr>
        <p:txBody>
          <a:bodyPr wrap="none">
            <a:spAutoFit/>
          </a:bodyPr>
          <a:lstStyle/>
          <a:p>
            <a:r>
              <a:rPr lang="pl-PL" sz="2052" dirty="0">
                <a:solidFill>
                  <a:prstClr val="black"/>
                </a:solidFill>
              </a:rPr>
              <a:t>https://pl.khanacademy.org/math</a:t>
            </a:r>
          </a:p>
        </p:txBody>
      </p:sp>
      <p:sp>
        <p:nvSpPr>
          <p:cNvPr id="5" name="Prostokąt 4"/>
          <p:cNvSpPr/>
          <p:nvPr/>
        </p:nvSpPr>
        <p:spPr>
          <a:xfrm>
            <a:off x="275116" y="4806498"/>
            <a:ext cx="6096000" cy="723916"/>
          </a:xfrm>
          <a:prstGeom prst="rect">
            <a:avLst/>
          </a:prstGeom>
        </p:spPr>
        <p:txBody>
          <a:bodyPr>
            <a:spAutoFit/>
          </a:bodyPr>
          <a:lstStyle/>
          <a:p>
            <a:r>
              <a:rPr lang="pl-PL" sz="2052" dirty="0">
                <a:solidFill>
                  <a:prstClr val="black"/>
                </a:solidFill>
              </a:rPr>
              <a:t>https://pl.khanacademy.org/science/biology/intro-to-biology</a:t>
            </a:r>
          </a:p>
        </p:txBody>
      </p:sp>
      <p:pic>
        <p:nvPicPr>
          <p:cNvPr id="13" name="Obraz 12"/>
          <p:cNvPicPr>
            <a:picLocks noChangeAspect="1"/>
          </p:cNvPicPr>
          <p:nvPr/>
        </p:nvPicPr>
        <p:blipFill>
          <a:blip r:embed="rId4"/>
          <a:stretch>
            <a:fillRect/>
          </a:stretch>
        </p:blipFill>
        <p:spPr>
          <a:xfrm>
            <a:off x="7138546" y="1257028"/>
            <a:ext cx="4343943" cy="2104228"/>
          </a:xfrm>
          <a:prstGeom prst="rect">
            <a:avLst/>
          </a:prstGeom>
        </p:spPr>
      </p:pic>
      <p:sp>
        <p:nvSpPr>
          <p:cNvPr id="9" name="Prostokąt 8"/>
          <p:cNvSpPr/>
          <p:nvPr/>
        </p:nvSpPr>
        <p:spPr>
          <a:xfrm>
            <a:off x="488697" y="1151633"/>
            <a:ext cx="4946123" cy="56478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altLang="pl-PL" sz="2400" b="1" dirty="0" smtClean="0">
                <a:solidFill>
                  <a:srgbClr val="002060"/>
                </a:solidFill>
                <a:latin typeface="Arial" panose="020B0604020202020204" pitchFamily="34" charset="0"/>
                <a:cs typeface="Arial" panose="020B0604020202020204" pitchFamily="34" charset="0"/>
              </a:rPr>
              <a:t>Khan </a:t>
            </a:r>
            <a:r>
              <a:rPr lang="pl-PL" altLang="pl-PL" sz="2400" b="1" dirty="0" err="1" smtClean="0">
                <a:solidFill>
                  <a:srgbClr val="002060"/>
                </a:solidFill>
                <a:latin typeface="Arial" panose="020B0604020202020204" pitchFamily="34" charset="0"/>
                <a:cs typeface="Arial" panose="020B0604020202020204" pitchFamily="34" charset="0"/>
              </a:rPr>
              <a:t>Academy</a:t>
            </a:r>
            <a:endParaRPr lang="pl-PL" b="1" dirty="0">
              <a:solidFill>
                <a:srgbClr val="002060"/>
              </a:solidFill>
            </a:endParaRPr>
          </a:p>
        </p:txBody>
      </p:sp>
      <p:sp>
        <p:nvSpPr>
          <p:cNvPr id="10" name="Prostokąt 9"/>
          <p:cNvSpPr/>
          <p:nvPr/>
        </p:nvSpPr>
        <p:spPr>
          <a:xfrm>
            <a:off x="6970650" y="3593689"/>
            <a:ext cx="4946123" cy="56478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altLang="pl-PL" sz="2400" b="1" dirty="0" smtClean="0">
                <a:solidFill>
                  <a:srgbClr val="002060"/>
                </a:solidFill>
                <a:latin typeface="Arial" panose="020B0604020202020204" pitchFamily="34" charset="0"/>
                <a:cs typeface="Arial" panose="020B0604020202020204" pitchFamily="34" charset="0"/>
              </a:rPr>
              <a:t>Khan </a:t>
            </a:r>
            <a:r>
              <a:rPr lang="pl-PL" altLang="pl-PL" sz="2400" b="1" dirty="0" err="1" smtClean="0">
                <a:solidFill>
                  <a:srgbClr val="002060"/>
                </a:solidFill>
                <a:latin typeface="Arial" panose="020B0604020202020204" pitchFamily="34" charset="0"/>
                <a:cs typeface="Arial" panose="020B0604020202020204" pitchFamily="34" charset="0"/>
              </a:rPr>
              <a:t>Academy</a:t>
            </a:r>
            <a:endParaRPr lang="pl-PL" b="1" dirty="0">
              <a:solidFill>
                <a:srgbClr val="002060"/>
              </a:solidFill>
            </a:endParaRPr>
          </a:p>
        </p:txBody>
      </p:sp>
    </p:spTree>
    <p:extLst>
      <p:ext uri="{BB962C8B-B14F-4D97-AF65-F5344CB8AC3E}">
        <p14:creationId xmlns:p14="http://schemas.microsoft.com/office/powerpoint/2010/main" val="42619687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sp>
        <p:nvSpPr>
          <p:cNvPr id="6" name="Prostokąt 5"/>
          <p:cNvSpPr/>
          <p:nvPr/>
        </p:nvSpPr>
        <p:spPr>
          <a:xfrm>
            <a:off x="4657784" y="6317399"/>
            <a:ext cx="2393883" cy="408125"/>
          </a:xfrm>
          <a:prstGeom prst="rect">
            <a:avLst/>
          </a:prstGeom>
        </p:spPr>
        <p:txBody>
          <a:bodyPr wrap="square">
            <a:spAutoFit/>
          </a:bodyPr>
          <a:lstStyle/>
          <a:p>
            <a:pPr algn="ctr"/>
            <a:r>
              <a:rPr lang="pl-PL" sz="2052" b="1" dirty="0" err="1">
                <a:solidFill>
                  <a:srgbClr val="002060"/>
                </a:solidFill>
                <a:latin typeface="Arial" panose="020B0604020202020204" pitchFamily="34" charset="0"/>
                <a:cs typeface="Arial" panose="020B0604020202020204" pitchFamily="34" charset="0"/>
              </a:rPr>
              <a:t>Tracker</a:t>
            </a:r>
            <a:endParaRPr lang="pl-PL" sz="2052" b="1" dirty="0">
              <a:solidFill>
                <a:srgbClr val="002060"/>
              </a:solidFill>
              <a:latin typeface="Arial" panose="020B0604020202020204" pitchFamily="34" charset="0"/>
              <a:cs typeface="Arial" panose="020B0604020202020204" pitchFamily="34" charset="0"/>
            </a:endParaRPr>
          </a:p>
        </p:txBody>
      </p:sp>
      <p:pic>
        <p:nvPicPr>
          <p:cNvPr id="7" name="Obraz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237" y="1174513"/>
            <a:ext cx="4960783" cy="2283466"/>
          </a:xfrm>
          <a:prstGeom prst="rect">
            <a:avLst/>
          </a:prstGeom>
          <a:noFill/>
          <a:ln>
            <a:noFill/>
          </a:ln>
        </p:spPr>
      </p:pic>
      <p:pic>
        <p:nvPicPr>
          <p:cNvPr id="8" name="Obraz 7"/>
          <p:cNvPicPr/>
          <p:nvPr/>
        </p:nvPicPr>
        <p:blipFill>
          <a:blip r:embed="rId4" cstate="print">
            <a:extLst>
              <a:ext uri="{28A0092B-C50C-407E-A947-70E740481C1C}">
                <a14:useLocalDpi xmlns:a14="http://schemas.microsoft.com/office/drawing/2010/main" val="0"/>
              </a:ext>
            </a:extLst>
          </a:blip>
          <a:stretch>
            <a:fillRect/>
          </a:stretch>
        </p:blipFill>
        <p:spPr>
          <a:xfrm>
            <a:off x="4240128" y="1998639"/>
            <a:ext cx="7465160" cy="3978210"/>
          </a:xfrm>
          <a:prstGeom prst="rect">
            <a:avLst/>
          </a:prstGeom>
        </p:spPr>
      </p:pic>
    </p:spTree>
    <p:extLst>
      <p:ext uri="{BB962C8B-B14F-4D97-AF65-F5344CB8AC3E}">
        <p14:creationId xmlns:p14="http://schemas.microsoft.com/office/powerpoint/2010/main" val="37975018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Prostokąt z rogami ściętymi po przekątnej 6"/>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sp>
        <p:nvSpPr>
          <p:cNvPr id="6" name="Prostokąt 5"/>
          <p:cNvSpPr/>
          <p:nvPr/>
        </p:nvSpPr>
        <p:spPr>
          <a:xfrm>
            <a:off x="4248074" y="6367439"/>
            <a:ext cx="3104183" cy="408125"/>
          </a:xfrm>
          <a:prstGeom prst="rect">
            <a:avLst/>
          </a:prstGeom>
        </p:spPr>
        <p:txBody>
          <a:bodyPr wrap="none">
            <a:spAutoFit/>
          </a:bodyPr>
          <a:lstStyle/>
          <a:p>
            <a:r>
              <a:rPr lang="pl-PL" sz="2052" b="1" dirty="0">
                <a:solidFill>
                  <a:srgbClr val="002060"/>
                </a:solidFill>
              </a:rPr>
              <a:t>https://www.matemaks.pl</a:t>
            </a:r>
          </a:p>
        </p:txBody>
      </p:sp>
      <p:pic>
        <p:nvPicPr>
          <p:cNvPr id="2" name="Obraz 1"/>
          <p:cNvPicPr>
            <a:picLocks noChangeAspect="1"/>
          </p:cNvPicPr>
          <p:nvPr/>
        </p:nvPicPr>
        <p:blipFill>
          <a:blip r:embed="rId3"/>
          <a:stretch>
            <a:fillRect/>
          </a:stretch>
        </p:blipFill>
        <p:spPr>
          <a:xfrm>
            <a:off x="1873851" y="1439395"/>
            <a:ext cx="7552538" cy="4684391"/>
          </a:xfrm>
          <a:prstGeom prst="rect">
            <a:avLst/>
          </a:prstGeom>
        </p:spPr>
      </p:pic>
      <p:sp>
        <p:nvSpPr>
          <p:cNvPr id="8" name="Prostokąt 7"/>
          <p:cNvSpPr/>
          <p:nvPr/>
        </p:nvSpPr>
        <p:spPr>
          <a:xfrm>
            <a:off x="1873851" y="1429770"/>
            <a:ext cx="7552538" cy="78899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err="1" smtClean="0">
                <a:solidFill>
                  <a:srgbClr val="002060"/>
                </a:solidFill>
              </a:rPr>
              <a:t>Matemaks</a:t>
            </a:r>
            <a:endParaRPr lang="pl-PL" b="1" dirty="0">
              <a:solidFill>
                <a:srgbClr val="002060"/>
              </a:solidFill>
            </a:endParaRPr>
          </a:p>
        </p:txBody>
      </p:sp>
    </p:spTree>
    <p:extLst>
      <p:ext uri="{BB962C8B-B14F-4D97-AF65-F5344CB8AC3E}">
        <p14:creationId xmlns:p14="http://schemas.microsoft.com/office/powerpoint/2010/main" val="21556317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rostokąt z rogami ściętymi po przekątnej 5"/>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sp>
        <p:nvSpPr>
          <p:cNvPr id="8" name="Prostokąt 7"/>
          <p:cNvSpPr/>
          <p:nvPr/>
        </p:nvSpPr>
        <p:spPr>
          <a:xfrm>
            <a:off x="720333" y="1985903"/>
            <a:ext cx="10832784" cy="4829207"/>
          </a:xfrm>
          <a:prstGeom prst="rect">
            <a:avLst/>
          </a:prstGeom>
        </p:spPr>
        <p:txBody>
          <a:bodyPr wrap="square">
            <a:spAutoFit/>
          </a:bodyPr>
          <a:lstStyle/>
          <a:p>
            <a:pPr algn="ctr"/>
            <a:endParaRPr lang="pl-PL" sz="2052" dirty="0">
              <a:solidFill>
                <a:prstClr val="black"/>
              </a:solidFill>
            </a:endParaRPr>
          </a:p>
          <a:p>
            <a:pPr algn="ctr"/>
            <a:endParaRPr lang="pl-PL" sz="2052" dirty="0">
              <a:solidFill>
                <a:prstClr val="black"/>
              </a:solidFill>
            </a:endParaRPr>
          </a:p>
          <a:p>
            <a:pPr algn="ctr"/>
            <a:endParaRPr lang="pl-PL" sz="2052" dirty="0">
              <a:solidFill>
                <a:prstClr val="black"/>
              </a:solidFill>
            </a:endParaRPr>
          </a:p>
          <a:p>
            <a:pPr algn="ctr"/>
            <a:endParaRPr lang="pl-PL" sz="2052" dirty="0">
              <a:solidFill>
                <a:prstClr val="black"/>
              </a:solidFill>
            </a:endParaRPr>
          </a:p>
          <a:p>
            <a:pPr algn="ctr"/>
            <a:endParaRPr lang="pl-PL" sz="2052" dirty="0">
              <a:solidFill>
                <a:prstClr val="black"/>
              </a:solidFill>
            </a:endParaRPr>
          </a:p>
          <a:p>
            <a:pPr algn="ctr"/>
            <a:endParaRPr lang="pl-PL" sz="2052" dirty="0">
              <a:solidFill>
                <a:prstClr val="black"/>
              </a:solidFill>
            </a:endParaRPr>
          </a:p>
          <a:p>
            <a:pPr algn="ctr"/>
            <a:endParaRPr lang="pl-PL" sz="2052" dirty="0">
              <a:solidFill>
                <a:prstClr val="black"/>
              </a:solidFill>
            </a:endParaRPr>
          </a:p>
          <a:p>
            <a:pPr algn="ctr"/>
            <a:endParaRPr lang="pl-PL" sz="2052" dirty="0">
              <a:solidFill>
                <a:prstClr val="black"/>
              </a:solidFill>
            </a:endParaRPr>
          </a:p>
          <a:p>
            <a:pPr algn="ctr"/>
            <a:endParaRPr lang="pl-PL" sz="2052" dirty="0">
              <a:solidFill>
                <a:prstClr val="black"/>
              </a:solidFill>
            </a:endParaRPr>
          </a:p>
          <a:p>
            <a:pPr algn="ctr"/>
            <a:endParaRPr lang="pl-PL" sz="2052" dirty="0">
              <a:solidFill>
                <a:prstClr val="black"/>
              </a:solidFill>
            </a:endParaRPr>
          </a:p>
          <a:p>
            <a:pPr algn="ctr"/>
            <a:endParaRPr lang="pl-PL" sz="2052" dirty="0">
              <a:solidFill>
                <a:prstClr val="black"/>
              </a:solidFill>
            </a:endParaRPr>
          </a:p>
          <a:p>
            <a:pPr algn="ctr"/>
            <a:endParaRPr lang="pl-PL" sz="2052" dirty="0">
              <a:solidFill>
                <a:prstClr val="black"/>
              </a:solidFill>
            </a:endParaRPr>
          </a:p>
          <a:p>
            <a:pPr algn="ctr"/>
            <a:endParaRPr lang="pl-PL" sz="2052" dirty="0">
              <a:solidFill>
                <a:prstClr val="black"/>
              </a:solidFill>
            </a:endParaRPr>
          </a:p>
          <a:p>
            <a:pPr algn="ctr"/>
            <a:endParaRPr lang="pl-PL" sz="2052" dirty="0">
              <a:solidFill>
                <a:prstClr val="black"/>
              </a:solidFill>
            </a:endParaRPr>
          </a:p>
          <a:p>
            <a:pPr algn="ctr"/>
            <a:r>
              <a:rPr lang="pl-PL" sz="2052" b="1" dirty="0">
                <a:solidFill>
                  <a:srgbClr val="002060"/>
                </a:solidFill>
              </a:rPr>
              <a:t> </a:t>
            </a:r>
            <a:r>
              <a:rPr lang="pl-PL" sz="2052" b="1" dirty="0" smtClean="0">
                <a:solidFill>
                  <a:srgbClr val="002060"/>
                </a:solidFill>
              </a:rPr>
              <a:t>http</a:t>
            </a:r>
            <a:r>
              <a:rPr lang="pl-PL" sz="2052" b="1" dirty="0">
                <a:solidFill>
                  <a:srgbClr val="002060"/>
                </a:solidFill>
              </a:rPr>
              <a:t>://www.algorytm.org/narzedzia/edytor-rownan.html</a:t>
            </a:r>
          </a:p>
        </p:txBody>
      </p:sp>
      <p:pic>
        <p:nvPicPr>
          <p:cNvPr id="2050" name="Picture 2"/>
          <p:cNvPicPr>
            <a:picLocks noChangeAspect="1" noChangeArrowheads="1"/>
          </p:cNvPicPr>
          <p:nvPr/>
        </p:nvPicPr>
        <p:blipFill>
          <a:blip r:embed="rId3"/>
          <a:srcRect/>
          <a:stretch>
            <a:fillRect/>
          </a:stretch>
        </p:blipFill>
        <p:spPr bwMode="auto">
          <a:xfrm>
            <a:off x="1903003" y="1416323"/>
            <a:ext cx="7503469" cy="4688642"/>
          </a:xfrm>
          <a:prstGeom prst="rect">
            <a:avLst/>
          </a:prstGeom>
          <a:noFill/>
          <a:ln w="9525">
            <a:noFill/>
            <a:miter lim="800000"/>
            <a:headEnd/>
            <a:tailEnd/>
          </a:ln>
          <a:effectLst/>
        </p:spPr>
      </p:pic>
      <p:sp>
        <p:nvSpPr>
          <p:cNvPr id="7" name="Prostokąt 6"/>
          <p:cNvSpPr/>
          <p:nvPr/>
        </p:nvSpPr>
        <p:spPr>
          <a:xfrm>
            <a:off x="1889077" y="1416323"/>
            <a:ext cx="7512403" cy="78899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Edytor równań</a:t>
            </a:r>
            <a:endParaRPr lang="pl-PL" b="1" dirty="0">
              <a:solidFill>
                <a:srgbClr val="002060"/>
              </a:solidFill>
            </a:endParaRPr>
          </a:p>
        </p:txBody>
      </p:sp>
    </p:spTree>
    <p:extLst>
      <p:ext uri="{BB962C8B-B14F-4D97-AF65-F5344CB8AC3E}">
        <p14:creationId xmlns:p14="http://schemas.microsoft.com/office/powerpoint/2010/main" val="11969728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Prostokąt z rogami ściętymi po przekątnej 6"/>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sp>
        <p:nvSpPr>
          <p:cNvPr id="6" name="Prostokąt 5"/>
          <p:cNvSpPr/>
          <p:nvPr/>
        </p:nvSpPr>
        <p:spPr>
          <a:xfrm>
            <a:off x="2930197" y="6375007"/>
            <a:ext cx="6331605" cy="369332"/>
          </a:xfrm>
          <a:prstGeom prst="rect">
            <a:avLst/>
          </a:prstGeom>
        </p:spPr>
        <p:txBody>
          <a:bodyPr wrap="none">
            <a:spAutoFit/>
          </a:bodyPr>
          <a:lstStyle/>
          <a:p>
            <a:r>
              <a:rPr lang="pl-PL" b="1" dirty="0">
                <a:solidFill>
                  <a:srgbClr val="002060"/>
                </a:solidFill>
                <a:latin typeface="Arial" panose="020B0604020202020204" pitchFamily="34" charset="0"/>
                <a:cs typeface="Arial" panose="020B0604020202020204" pitchFamily="34" charset="0"/>
              </a:rPr>
              <a:t> https://www.youtube.com/user/ThrashingMadPL/videos</a:t>
            </a:r>
          </a:p>
        </p:txBody>
      </p:sp>
      <p:pic>
        <p:nvPicPr>
          <p:cNvPr id="4" name="Obraz 3"/>
          <p:cNvPicPr>
            <a:picLocks noChangeAspect="1"/>
          </p:cNvPicPr>
          <p:nvPr/>
        </p:nvPicPr>
        <p:blipFill>
          <a:blip r:embed="rId3"/>
          <a:stretch>
            <a:fillRect/>
          </a:stretch>
        </p:blipFill>
        <p:spPr>
          <a:xfrm>
            <a:off x="1838938" y="1506071"/>
            <a:ext cx="7600898" cy="4639235"/>
          </a:xfrm>
          <a:prstGeom prst="rect">
            <a:avLst/>
          </a:prstGeom>
        </p:spPr>
      </p:pic>
      <p:sp>
        <p:nvSpPr>
          <p:cNvPr id="8" name="Prostokąt 7"/>
          <p:cNvSpPr/>
          <p:nvPr/>
        </p:nvSpPr>
        <p:spPr>
          <a:xfrm>
            <a:off x="1838938" y="1389429"/>
            <a:ext cx="7600897" cy="78899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err="1" smtClean="0">
                <a:solidFill>
                  <a:srgbClr val="002060"/>
                </a:solidFill>
              </a:rPr>
              <a:t>Thrashing</a:t>
            </a:r>
            <a:r>
              <a:rPr lang="pl-PL" sz="2400" b="1" dirty="0" smtClean="0">
                <a:solidFill>
                  <a:srgbClr val="002060"/>
                </a:solidFill>
              </a:rPr>
              <a:t> Mad</a:t>
            </a:r>
            <a:endParaRPr lang="pl-PL" b="1" dirty="0">
              <a:solidFill>
                <a:srgbClr val="002060"/>
              </a:solidFill>
            </a:endParaRPr>
          </a:p>
        </p:txBody>
      </p:sp>
    </p:spTree>
    <p:extLst>
      <p:ext uri="{BB962C8B-B14F-4D97-AF65-F5344CB8AC3E}">
        <p14:creationId xmlns:p14="http://schemas.microsoft.com/office/powerpoint/2010/main" val="1542635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0" descr="C:\Documents and Settings\Sebastian\Pulpit\Wystąpienie 1\Zdjęcia i filmy robotów\Rysunki\net_12977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9411" y="1441976"/>
            <a:ext cx="5053266" cy="35709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0244" name="Text Box 3"/>
          <p:cNvSpPr txBox="1">
            <a:spLocks noChangeArrowheads="1"/>
          </p:cNvSpPr>
          <p:nvPr/>
        </p:nvSpPr>
        <p:spPr bwMode="auto">
          <a:xfrm>
            <a:off x="1525208" y="642086"/>
            <a:ext cx="9141586" cy="5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l-PL" altLang="pl-PL" sz="3199" b="1">
                <a:solidFill>
                  <a:srgbClr val="002060"/>
                </a:solidFill>
              </a:rPr>
              <a:t>NAUKA PRZEZ ZABAWĘ</a:t>
            </a:r>
          </a:p>
        </p:txBody>
      </p:sp>
      <p:pic>
        <p:nvPicPr>
          <p:cNvPr id="10246" name="Picture 7" descr="z7929665D,Zajecia-pokazowe-w-szkole-podstawowej-w-Przylekow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383" y="1429278"/>
            <a:ext cx="1295058" cy="9252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247" name="Picture 8" descr="elearning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797" y="2581500"/>
            <a:ext cx="1296644" cy="9522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248" name="Picture 9" descr="elearning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6797" y="3759112"/>
            <a:ext cx="1296644" cy="12696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0242" name="Rectangle 3"/>
          <p:cNvSpPr>
            <a:spLocks noChangeArrowheads="1"/>
          </p:cNvSpPr>
          <p:nvPr/>
        </p:nvSpPr>
        <p:spPr bwMode="auto">
          <a:xfrm>
            <a:off x="188237" y="5373907"/>
            <a:ext cx="9469797" cy="119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l-PL" altLang="pl-PL" sz="1799" dirty="0">
                <a:latin typeface="Arial" panose="020B0604020202020204" pitchFamily="34" charset="0"/>
                <a:ea typeface="Calibri" panose="020F0502020204030204" pitchFamily="34" charset="0"/>
                <a:cs typeface="Times New Roman" panose="02020603050405020304" pitchFamily="18" charset="0"/>
              </a:rPr>
              <a:t>Dziecko rodzi się wszechstronnie uzdolnione, z pełną możliwością rozwoju we wszystkich kierunkach, potencjalną wybitną inteligencją, zadatkami na rozwijanie wielkiej twórczości oraz dużym talentem społecznym. Trzeba stworzyć  mu  możliwości  maksymalnego  rozwoju.</a:t>
            </a:r>
          </a:p>
        </p:txBody>
      </p:sp>
    </p:spTree>
    <p:extLst>
      <p:ext uri="{BB962C8B-B14F-4D97-AF65-F5344CB8AC3E}">
        <p14:creationId xmlns:p14="http://schemas.microsoft.com/office/powerpoint/2010/main" val="349175151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Prostokąt z rogami ściętymi po przekątnej 6"/>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pic>
        <p:nvPicPr>
          <p:cNvPr id="2" name="Obraz 1"/>
          <p:cNvPicPr>
            <a:picLocks noChangeAspect="1"/>
          </p:cNvPicPr>
          <p:nvPr/>
        </p:nvPicPr>
        <p:blipFill>
          <a:blip r:embed="rId3"/>
          <a:stretch>
            <a:fillRect/>
          </a:stretch>
        </p:blipFill>
        <p:spPr>
          <a:xfrm>
            <a:off x="1851604" y="1450485"/>
            <a:ext cx="7534443" cy="4640788"/>
          </a:xfrm>
          <a:prstGeom prst="rect">
            <a:avLst/>
          </a:prstGeom>
        </p:spPr>
      </p:pic>
      <p:sp>
        <p:nvSpPr>
          <p:cNvPr id="5" name="Prostokąt 4"/>
          <p:cNvSpPr/>
          <p:nvPr/>
        </p:nvSpPr>
        <p:spPr>
          <a:xfrm>
            <a:off x="4398769" y="6396691"/>
            <a:ext cx="2497222" cy="369332"/>
          </a:xfrm>
          <a:prstGeom prst="rect">
            <a:avLst/>
          </a:prstGeom>
        </p:spPr>
        <p:txBody>
          <a:bodyPr wrap="none">
            <a:spAutoFit/>
          </a:bodyPr>
          <a:lstStyle/>
          <a:p>
            <a:r>
              <a:rPr lang="pl-PL" b="1" dirty="0">
                <a:solidFill>
                  <a:srgbClr val="002060"/>
                </a:solidFill>
                <a:latin typeface="Arial" panose="020B0604020202020204" pitchFamily="34" charset="0"/>
                <a:cs typeface="Arial" panose="020B0604020202020204" pitchFamily="34" charset="0"/>
              </a:rPr>
              <a:t>https://www.ted.com/</a:t>
            </a:r>
            <a:endParaRPr lang="pl-PL" dirty="0">
              <a:solidFill>
                <a:prstClr val="black"/>
              </a:solidFill>
            </a:endParaRPr>
          </a:p>
        </p:txBody>
      </p:sp>
      <p:sp>
        <p:nvSpPr>
          <p:cNvPr id="8" name="Prostokąt 7"/>
          <p:cNvSpPr/>
          <p:nvPr/>
        </p:nvSpPr>
        <p:spPr>
          <a:xfrm>
            <a:off x="1851605" y="1429770"/>
            <a:ext cx="7549876" cy="78899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TED</a:t>
            </a:r>
            <a:endParaRPr lang="pl-PL" b="1" dirty="0">
              <a:solidFill>
                <a:srgbClr val="002060"/>
              </a:solidFill>
            </a:endParaRPr>
          </a:p>
        </p:txBody>
      </p:sp>
    </p:spTree>
    <p:extLst>
      <p:ext uri="{BB962C8B-B14F-4D97-AF65-F5344CB8AC3E}">
        <p14:creationId xmlns:p14="http://schemas.microsoft.com/office/powerpoint/2010/main" val="35753549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rostokąt z rogami ściętymi po przekątnej 5"/>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sp>
        <p:nvSpPr>
          <p:cNvPr id="9" name="Prostokąt 17"/>
          <p:cNvSpPr>
            <a:spLocks noChangeArrowheads="1"/>
          </p:cNvSpPr>
          <p:nvPr/>
        </p:nvSpPr>
        <p:spPr bwMode="auto">
          <a:xfrm>
            <a:off x="4445302" y="6374655"/>
            <a:ext cx="3484608"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pl-PL" altLang="pl-PL" sz="1824" b="1" dirty="0">
                <a:solidFill>
                  <a:srgbClr val="002060"/>
                </a:solidFill>
                <a:latin typeface="Arial" panose="020B0604020202020204" pitchFamily="34" charset="0"/>
                <a:cs typeface="Arial" panose="020B0604020202020204" pitchFamily="34" charset="0"/>
              </a:rPr>
              <a:t>https://www.dobryportal.com/</a:t>
            </a:r>
            <a:endParaRPr lang="pl-PL" altLang="pl-PL" sz="1824" dirty="0">
              <a:solidFill>
                <a:srgbClr val="002060"/>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2"/>
          <a:stretch>
            <a:fillRect/>
          </a:stretch>
        </p:blipFill>
        <p:spPr>
          <a:xfrm>
            <a:off x="1876229" y="1456400"/>
            <a:ext cx="7523266" cy="4675460"/>
          </a:xfrm>
          <a:prstGeom prst="rect">
            <a:avLst/>
          </a:prstGeom>
        </p:spPr>
      </p:pic>
      <p:sp>
        <p:nvSpPr>
          <p:cNvPr id="7" name="Prostokąt 6"/>
          <p:cNvSpPr/>
          <p:nvPr/>
        </p:nvSpPr>
        <p:spPr>
          <a:xfrm>
            <a:off x="1889077" y="1429770"/>
            <a:ext cx="7512403" cy="78899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Dobry Portal</a:t>
            </a:r>
            <a:endParaRPr lang="pl-PL" b="1" dirty="0">
              <a:solidFill>
                <a:srgbClr val="002060"/>
              </a:solidFill>
            </a:endParaRPr>
          </a:p>
        </p:txBody>
      </p:sp>
    </p:spTree>
    <p:extLst>
      <p:ext uri="{BB962C8B-B14F-4D97-AF65-F5344CB8AC3E}">
        <p14:creationId xmlns:p14="http://schemas.microsoft.com/office/powerpoint/2010/main" val="23701779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rostokąt z rogami ściętymi po przekątnej 5"/>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sp>
        <p:nvSpPr>
          <p:cNvPr id="9" name="Prostokąt 17"/>
          <p:cNvSpPr>
            <a:spLocks noChangeArrowheads="1"/>
          </p:cNvSpPr>
          <p:nvPr/>
        </p:nvSpPr>
        <p:spPr bwMode="auto">
          <a:xfrm>
            <a:off x="4445302" y="6374655"/>
            <a:ext cx="3213700"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pl-PL" altLang="pl-PL" sz="1824" b="1" dirty="0">
                <a:solidFill>
                  <a:srgbClr val="002060"/>
                </a:solidFill>
                <a:latin typeface="Arial" panose="020B0604020202020204" pitchFamily="34" charset="0"/>
                <a:cs typeface="Arial" panose="020B0604020202020204" pitchFamily="34" charset="0"/>
              </a:rPr>
              <a:t>http://www.mlodziez.org.pl/</a:t>
            </a:r>
            <a:endParaRPr lang="pl-PL" altLang="pl-PL" sz="1824" dirty="0">
              <a:solidFill>
                <a:srgbClr val="002060"/>
              </a:solidFill>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a:stretch>
            <a:fillRect/>
          </a:stretch>
        </p:blipFill>
        <p:spPr>
          <a:xfrm>
            <a:off x="1872027" y="1420620"/>
            <a:ext cx="7540914" cy="4697792"/>
          </a:xfrm>
          <a:prstGeom prst="rect">
            <a:avLst/>
          </a:prstGeom>
        </p:spPr>
      </p:pic>
      <p:sp>
        <p:nvSpPr>
          <p:cNvPr id="7" name="Prostokąt 6"/>
          <p:cNvSpPr/>
          <p:nvPr/>
        </p:nvSpPr>
        <p:spPr>
          <a:xfrm>
            <a:off x="1872027" y="1429770"/>
            <a:ext cx="7529453" cy="78899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Młodzież</a:t>
            </a:r>
            <a:endParaRPr lang="pl-PL" b="1" dirty="0">
              <a:solidFill>
                <a:srgbClr val="002060"/>
              </a:solidFill>
            </a:endParaRPr>
          </a:p>
        </p:txBody>
      </p:sp>
    </p:spTree>
    <p:extLst>
      <p:ext uri="{BB962C8B-B14F-4D97-AF65-F5344CB8AC3E}">
        <p14:creationId xmlns:p14="http://schemas.microsoft.com/office/powerpoint/2010/main" val="41987092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83892" y="5757187"/>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smtClean="0">
                <a:solidFill>
                  <a:srgbClr val="002060"/>
                </a:solidFill>
                <a:latin typeface="Calibri" panose="020F0502020204030204"/>
              </a:rPr>
              <a:t>Laboratoria przyszłości… </a:t>
            </a:r>
            <a:endParaRPr lang="pl-PL" sz="3199" b="1" dirty="0">
              <a:solidFill>
                <a:srgbClr val="002060"/>
              </a:solidFill>
              <a:latin typeface="Calibri" panose="020F0502020204030204"/>
            </a:endParaRPr>
          </a:p>
        </p:txBody>
      </p:sp>
      <p:pic>
        <p:nvPicPr>
          <p:cNvPr id="9" name="Picture 2" descr="Znalezione obrazy dla zapytania pytajn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391" y="996392"/>
            <a:ext cx="4697436" cy="424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0423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rostokąt z rogami ściętymi po przekątnej 5"/>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smtClean="0">
                <a:solidFill>
                  <a:srgbClr val="002060"/>
                </a:solidFill>
                <a:latin typeface="Calibri" panose="020F0502020204030204"/>
              </a:rPr>
              <a:t>Modelowanie 3D</a:t>
            </a:r>
            <a:endParaRPr lang="pl-PL" sz="3199" b="1" dirty="0">
              <a:solidFill>
                <a:srgbClr val="002060"/>
              </a:solidFill>
              <a:latin typeface="Calibri" panose="020F0502020204030204"/>
            </a:endParaRPr>
          </a:p>
        </p:txBody>
      </p:sp>
      <p:sp>
        <p:nvSpPr>
          <p:cNvPr id="9" name="Prostokąt 17"/>
          <p:cNvSpPr>
            <a:spLocks noChangeArrowheads="1"/>
          </p:cNvSpPr>
          <p:nvPr/>
        </p:nvSpPr>
        <p:spPr bwMode="auto">
          <a:xfrm>
            <a:off x="4464736" y="6371820"/>
            <a:ext cx="3224922"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pl-PL" sz="1824" b="1" dirty="0">
                <a:solidFill>
                  <a:srgbClr val="002060"/>
                </a:solidFill>
                <a:latin typeface="Arial" panose="020B0604020202020204" pitchFamily="34" charset="0"/>
                <a:cs typeface="Arial" panose="020B0604020202020204" pitchFamily="34" charset="0"/>
              </a:rPr>
              <a:t>https://www.tinkercad.com/</a:t>
            </a:r>
            <a:endParaRPr lang="pl-PL" altLang="pl-PL" sz="1824" b="1" dirty="0">
              <a:solidFill>
                <a:srgbClr val="002060"/>
              </a:solidFill>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a:stretch>
            <a:fillRect/>
          </a:stretch>
        </p:blipFill>
        <p:spPr>
          <a:xfrm>
            <a:off x="1487476" y="1729252"/>
            <a:ext cx="8319807" cy="4117813"/>
          </a:xfrm>
          <a:prstGeom prst="rect">
            <a:avLst/>
          </a:prstGeom>
        </p:spPr>
      </p:pic>
    </p:spTree>
    <p:extLst>
      <p:ext uri="{BB962C8B-B14F-4D97-AF65-F5344CB8AC3E}">
        <p14:creationId xmlns:p14="http://schemas.microsoft.com/office/powerpoint/2010/main" val="7445965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rostokąt z rogami ściętymi po przekątnej 5"/>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smtClean="0">
                <a:solidFill>
                  <a:srgbClr val="002060"/>
                </a:solidFill>
                <a:latin typeface="Calibri" panose="020F0502020204030204"/>
              </a:rPr>
              <a:t>Obróbka audio i video</a:t>
            </a:r>
            <a:endParaRPr lang="pl-PL" sz="3199" b="1" dirty="0">
              <a:solidFill>
                <a:srgbClr val="002060"/>
              </a:solidFill>
              <a:latin typeface="Calibri" panose="020F0502020204030204"/>
            </a:endParaRPr>
          </a:p>
        </p:txBody>
      </p:sp>
      <p:sp>
        <p:nvSpPr>
          <p:cNvPr id="9" name="Prostokąt 17"/>
          <p:cNvSpPr>
            <a:spLocks noChangeArrowheads="1"/>
          </p:cNvSpPr>
          <p:nvPr/>
        </p:nvSpPr>
        <p:spPr bwMode="auto">
          <a:xfrm>
            <a:off x="4464736" y="6371820"/>
            <a:ext cx="3407664"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pl-PL" sz="1824" b="1" dirty="0">
                <a:solidFill>
                  <a:srgbClr val="002060"/>
                </a:solidFill>
                <a:latin typeface="Arial" panose="020B0604020202020204" pitchFamily="34" charset="0"/>
                <a:cs typeface="Arial" panose="020B0604020202020204" pitchFamily="34" charset="0"/>
              </a:rPr>
              <a:t>https://</a:t>
            </a:r>
            <a:r>
              <a:rPr lang="pl-PL" sz="1824" b="1" dirty="0" smtClean="0">
                <a:solidFill>
                  <a:srgbClr val="002060"/>
                </a:solidFill>
                <a:latin typeface="Arial" panose="020B0604020202020204" pitchFamily="34" charset="0"/>
                <a:cs typeface="Arial" panose="020B0604020202020204" pitchFamily="34" charset="0"/>
              </a:rPr>
              <a:t>www.clipchamp.com</a:t>
            </a:r>
            <a:r>
              <a:rPr lang="pl-PL" sz="1824" b="1" dirty="0">
                <a:solidFill>
                  <a:srgbClr val="002060"/>
                </a:solidFill>
                <a:latin typeface="Arial" panose="020B0604020202020204" pitchFamily="34" charset="0"/>
                <a:cs typeface="Arial" panose="020B0604020202020204" pitchFamily="34" charset="0"/>
              </a:rPr>
              <a:t>/</a:t>
            </a:r>
            <a:endParaRPr lang="pl-PL" altLang="pl-PL" sz="1824" b="1" dirty="0">
              <a:solidFill>
                <a:srgbClr val="002060"/>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2"/>
          <a:stretch>
            <a:fillRect/>
          </a:stretch>
        </p:blipFill>
        <p:spPr>
          <a:xfrm>
            <a:off x="1492623" y="1680883"/>
            <a:ext cx="8256495" cy="4278966"/>
          </a:xfrm>
          <a:prstGeom prst="rect">
            <a:avLst/>
          </a:prstGeom>
        </p:spPr>
      </p:pic>
    </p:spTree>
    <p:extLst>
      <p:ext uri="{BB962C8B-B14F-4D97-AF65-F5344CB8AC3E}">
        <p14:creationId xmlns:p14="http://schemas.microsoft.com/office/powerpoint/2010/main" val="32386781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rostokąt z rogami ściętymi po przekątnej 5"/>
          <p:cNvSpPr/>
          <p:nvPr/>
        </p:nvSpPr>
        <p:spPr>
          <a:xfrm flipH="1">
            <a:off x="1007761" y="1250577"/>
            <a:ext cx="9279238" cy="5075164"/>
          </a:xfrm>
          <a:prstGeom prst="snip2DiagRect">
            <a:avLst/>
          </a:prstGeom>
          <a:solidFill>
            <a:schemeClr val="accent1">
              <a:lumMod val="20000"/>
              <a:lumOff val="8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2"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smtClean="0">
                <a:solidFill>
                  <a:srgbClr val="002060"/>
                </a:solidFill>
                <a:latin typeface="Calibri" panose="020F0502020204030204"/>
              </a:rPr>
              <a:t>Edycja zdjęć</a:t>
            </a:r>
            <a:endParaRPr lang="pl-PL" sz="3199" b="1" dirty="0">
              <a:solidFill>
                <a:srgbClr val="002060"/>
              </a:solidFill>
              <a:latin typeface="Calibri" panose="020F0502020204030204"/>
            </a:endParaRPr>
          </a:p>
        </p:txBody>
      </p:sp>
      <p:sp>
        <p:nvSpPr>
          <p:cNvPr id="9" name="Prostokąt 17"/>
          <p:cNvSpPr>
            <a:spLocks noChangeArrowheads="1"/>
          </p:cNvSpPr>
          <p:nvPr/>
        </p:nvSpPr>
        <p:spPr bwMode="auto">
          <a:xfrm>
            <a:off x="4464736" y="6371820"/>
            <a:ext cx="3200876"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pl-PL" sz="1824" b="1" dirty="0">
                <a:solidFill>
                  <a:srgbClr val="002060"/>
                </a:solidFill>
                <a:latin typeface="Arial" panose="020B0604020202020204" pitchFamily="34" charset="0"/>
                <a:cs typeface="Arial" panose="020B0604020202020204" pitchFamily="34" charset="0"/>
              </a:rPr>
              <a:t>https://</a:t>
            </a:r>
            <a:r>
              <a:rPr lang="pl-PL" sz="1824" b="1" dirty="0" smtClean="0">
                <a:solidFill>
                  <a:srgbClr val="002060"/>
                </a:solidFill>
                <a:latin typeface="Arial" panose="020B0604020202020204" pitchFamily="34" charset="0"/>
                <a:cs typeface="Arial" panose="020B0604020202020204" pitchFamily="34" charset="0"/>
              </a:rPr>
              <a:t>www.iloveimg.com</a:t>
            </a:r>
            <a:r>
              <a:rPr lang="pl-PL" sz="1824" b="1" dirty="0">
                <a:solidFill>
                  <a:srgbClr val="002060"/>
                </a:solidFill>
                <a:latin typeface="Arial" panose="020B0604020202020204" pitchFamily="34" charset="0"/>
                <a:cs typeface="Arial" panose="020B0604020202020204" pitchFamily="34" charset="0"/>
              </a:rPr>
              <a:t>/</a:t>
            </a:r>
            <a:endParaRPr lang="pl-PL" altLang="pl-PL" sz="1824" b="1" dirty="0">
              <a:solidFill>
                <a:srgbClr val="002060"/>
              </a:solidFill>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a:stretch>
            <a:fillRect/>
          </a:stretch>
        </p:blipFill>
        <p:spPr>
          <a:xfrm>
            <a:off x="2070847" y="1481524"/>
            <a:ext cx="7153835" cy="4617557"/>
          </a:xfrm>
          <a:prstGeom prst="rect">
            <a:avLst/>
          </a:prstGeom>
        </p:spPr>
      </p:pic>
    </p:spTree>
    <p:extLst>
      <p:ext uri="{BB962C8B-B14F-4D97-AF65-F5344CB8AC3E}">
        <p14:creationId xmlns:p14="http://schemas.microsoft.com/office/powerpoint/2010/main" val="17251300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83892" y="5757187"/>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smtClean="0">
                <a:solidFill>
                  <a:srgbClr val="002060"/>
                </a:solidFill>
                <a:latin typeface="Calibri" panose="020F0502020204030204"/>
              </a:rPr>
              <a:t>Kodowanie na ekranie… </a:t>
            </a:r>
            <a:endParaRPr lang="pl-PL" sz="3199" b="1" dirty="0">
              <a:solidFill>
                <a:srgbClr val="002060"/>
              </a:solidFill>
              <a:latin typeface="Calibri" panose="020F0502020204030204"/>
            </a:endParaRPr>
          </a:p>
        </p:txBody>
      </p:sp>
      <p:pic>
        <p:nvPicPr>
          <p:cNvPr id="9" name="Picture 2" descr="Znalezione obrazy dla zapytania pytajn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391" y="996392"/>
            <a:ext cx="4697436" cy="424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9988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ymbol zastępczy daty 1"/>
          <p:cNvSpPr>
            <a:spLocks noGrp="1"/>
          </p:cNvSpPr>
          <p:nvPr>
            <p:ph type="dt" sz="quarter" idx="10"/>
          </p:nvPr>
        </p:nvSpPr>
        <p:spPr bwMode="auto">
          <a:xfrm>
            <a:off x="6389217" y="6480621"/>
            <a:ext cx="2843473" cy="3004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84406F-D105-490B-B7E9-69939AEED2B2}" type="datetime1">
              <a:rPr lang="pl-PL" altLang="pl-PL">
                <a:solidFill>
                  <a:srgbClr val="FFFFFF"/>
                </a:solidFill>
              </a:rPr>
              <a:pPr fontAlgn="base">
                <a:spcBef>
                  <a:spcPct val="0"/>
                </a:spcBef>
                <a:spcAft>
                  <a:spcPct val="0"/>
                </a:spcAft>
              </a:pPr>
              <a:t>2022-11-15</a:t>
            </a:fld>
            <a:endParaRPr lang="pl-PL" altLang="pl-PL">
              <a:solidFill>
                <a:srgbClr val="FFFFFF"/>
              </a:solidFill>
            </a:endParaRPr>
          </a:p>
        </p:txBody>
      </p:sp>
      <p:sp>
        <p:nvSpPr>
          <p:cNvPr id="41986"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2" name="Prostokąt 1"/>
          <p:cNvSpPr/>
          <p:nvPr/>
        </p:nvSpPr>
        <p:spPr>
          <a:xfrm>
            <a:off x="1230784" y="5774729"/>
            <a:ext cx="781910" cy="868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52"/>
          </a:p>
        </p:txBody>
      </p:sp>
      <p:sp>
        <p:nvSpPr>
          <p:cNvPr id="7" name="Prostokąt 6"/>
          <p:cNvSpPr/>
          <p:nvPr/>
        </p:nvSpPr>
        <p:spPr>
          <a:xfrm>
            <a:off x="188238" y="5957324"/>
            <a:ext cx="1737577" cy="620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52"/>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68" y="1466773"/>
            <a:ext cx="10959407" cy="501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3"/>
          <p:cNvSpPr txBox="1">
            <a:spLocks/>
          </p:cNvSpPr>
          <p:nvPr/>
        </p:nvSpPr>
        <p:spPr>
          <a:xfrm>
            <a:off x="765621" y="710416"/>
            <a:ext cx="10476120" cy="443070"/>
          </a:xfrm>
          <a:prstGeom prst="rect">
            <a:avLst/>
          </a:prstGeom>
        </p:spPr>
        <p:txBody>
          <a:bodyPr wrap="square" lIns="0" tIns="0" rIns="0" bIns="0">
            <a:spAutoFit/>
          </a:bodyPr>
          <a:lstStyle>
            <a:lvl1pPr>
              <a:defRPr>
                <a:latin typeface="+mj-lt"/>
                <a:ea typeface="+mj-ea"/>
                <a:cs typeface="+mj-cs"/>
              </a:defRPr>
            </a:lvl1pPr>
          </a:lstStyle>
          <a:p>
            <a:pPr marL="14479" algn="ctr" fontAlgn="base">
              <a:lnSpc>
                <a:spcPct val="90000"/>
              </a:lnSpc>
              <a:spcBef>
                <a:spcPct val="0"/>
              </a:spcBef>
              <a:spcAft>
                <a:spcPct val="0"/>
              </a:spcAft>
              <a:defRPr/>
            </a:pPr>
            <a:r>
              <a:rPr lang="pl-PL" sz="3199" b="1" dirty="0">
                <a:solidFill>
                  <a:srgbClr val="002060"/>
                </a:solidFill>
                <a:latin typeface="Calibri" panose="020F0502020204030204"/>
              </a:rPr>
              <a:t>Nauka programowania</a:t>
            </a:r>
          </a:p>
        </p:txBody>
      </p:sp>
    </p:spTree>
    <p:extLst>
      <p:ext uri="{BB962C8B-B14F-4D97-AF65-F5344CB8AC3E}">
        <p14:creationId xmlns:p14="http://schemas.microsoft.com/office/powerpoint/2010/main" val="37348900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nalezione obrazy dla zapytania scotiego e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63" y="1083271"/>
            <a:ext cx="6863430" cy="6863430"/>
          </a:xfrm>
          <a:prstGeom prst="rect">
            <a:avLst/>
          </a:prstGeom>
          <a:noFill/>
          <a:extLst>
            <a:ext uri="{909E8E84-426E-40DD-AFC4-6F175D3DCCD1}">
              <a14:hiddenFill xmlns:a14="http://schemas.microsoft.com/office/drawing/2010/main">
                <a:solidFill>
                  <a:srgbClr val="FFFFFF"/>
                </a:solidFill>
              </a14:hiddenFill>
            </a:ext>
          </a:extLst>
        </p:spPr>
      </p:pic>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8" name="object 2"/>
          <p:cNvSpPr txBox="1">
            <a:spLocks/>
          </p:cNvSpPr>
          <p:nvPr/>
        </p:nvSpPr>
        <p:spPr>
          <a:xfrm>
            <a:off x="1953691" y="1714942"/>
            <a:ext cx="8284621" cy="492314"/>
          </a:xfrm>
          <a:prstGeom prst="rect">
            <a:avLst/>
          </a:prstGeom>
        </p:spPr>
        <p:txBody>
          <a:bodyPr lIns="0" tIns="0" rIns="0" bIns="0">
            <a:spAutoFit/>
          </a:bodyPr>
          <a:lstStyle/>
          <a:p>
            <a:pPr marL="484513" algn="ctr">
              <a:spcBef>
                <a:spcPct val="0"/>
              </a:spcBef>
              <a:defRPr/>
            </a:pPr>
            <a:r>
              <a:rPr lang="pl-PL" sz="3199" dirty="0" err="1">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rPr>
              <a:t>ScotieGO</a:t>
            </a:r>
            <a:r>
              <a:rPr lang="pl-PL" sz="3199"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rPr>
              <a:t>! </a:t>
            </a:r>
            <a:r>
              <a:rPr lang="pl-PL" sz="3199">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rPr>
              <a:t>Kosmiczne Kodowanie</a:t>
            </a:r>
            <a:endParaRPr lang="pl-PL" sz="4199"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endParaRPr>
          </a:p>
        </p:txBody>
      </p:sp>
      <p:sp>
        <p:nvSpPr>
          <p:cNvPr id="9" name="object 3"/>
          <p:cNvSpPr txBox="1">
            <a:spLocks/>
          </p:cNvSpPr>
          <p:nvPr/>
        </p:nvSpPr>
        <p:spPr>
          <a:xfrm>
            <a:off x="765621" y="710416"/>
            <a:ext cx="10476120" cy="443070"/>
          </a:xfrm>
          <a:prstGeom prst="rect">
            <a:avLst/>
          </a:prstGeom>
        </p:spPr>
        <p:txBody>
          <a:bodyPr wrap="square" lIns="0" tIns="0" rIns="0" bIns="0">
            <a:spAutoFit/>
          </a:bodyPr>
          <a:lstStyle>
            <a:lvl1pPr>
              <a:defRPr>
                <a:latin typeface="+mj-lt"/>
                <a:ea typeface="+mj-ea"/>
                <a:cs typeface="+mj-cs"/>
              </a:defRPr>
            </a:lvl1pPr>
          </a:lstStyle>
          <a:p>
            <a:pPr marL="14479" algn="ctr" fontAlgn="base">
              <a:lnSpc>
                <a:spcPct val="90000"/>
              </a:lnSpc>
              <a:spcBef>
                <a:spcPct val="0"/>
              </a:spcBef>
              <a:spcAft>
                <a:spcPct val="0"/>
              </a:spcAft>
              <a:defRPr/>
            </a:pPr>
            <a:r>
              <a:rPr lang="pl-PL" sz="3199" b="1" dirty="0">
                <a:solidFill>
                  <a:srgbClr val="002060"/>
                </a:solidFill>
                <a:latin typeface="Calibri" panose="020F0502020204030204"/>
              </a:rPr>
              <a:t>Nauka programowania</a:t>
            </a:r>
          </a:p>
        </p:txBody>
      </p:sp>
      <p:pic>
        <p:nvPicPr>
          <p:cNvPr id="1028" name="Picture 4" descr="https://scottiego.pl/edu/wp-content/uploads/2017/07/pusle-300x3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729" y="2634382"/>
            <a:ext cx="3127639" cy="3690615"/>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p:cNvSpPr/>
          <p:nvPr/>
        </p:nvSpPr>
        <p:spPr>
          <a:xfrm>
            <a:off x="0" y="6781076"/>
            <a:ext cx="12192000" cy="6496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52"/>
          </a:p>
        </p:txBody>
      </p:sp>
    </p:spTree>
    <p:extLst>
      <p:ext uri="{BB962C8B-B14F-4D97-AF65-F5344CB8AC3E}">
        <p14:creationId xmlns:p14="http://schemas.microsoft.com/office/powerpoint/2010/main" val="3720195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9" descr="C:\Documents and Settings\Sebastian\Pulpit\Wystąpienie 1\Zdjęcia i filmy robotów\Rysunki\Moda_generacj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977" y="1429278"/>
            <a:ext cx="4356538" cy="3266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3"/>
          <p:cNvSpPr txBox="1">
            <a:spLocks noChangeArrowheads="1"/>
          </p:cNvSpPr>
          <p:nvPr/>
        </p:nvSpPr>
        <p:spPr bwMode="auto">
          <a:xfrm>
            <a:off x="1525208" y="642086"/>
            <a:ext cx="9141586" cy="5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l-PL" altLang="pl-PL" sz="3199" b="1">
                <a:solidFill>
                  <a:srgbClr val="002060"/>
                </a:solidFill>
              </a:rPr>
              <a:t>NAUKA PRZEZ ZABAWĘ</a:t>
            </a:r>
          </a:p>
        </p:txBody>
      </p:sp>
      <p:pic>
        <p:nvPicPr>
          <p:cNvPr id="11270" name="Picture 7" descr="6a53ab31dzieck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905" y="3144914"/>
            <a:ext cx="2088599" cy="1545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descr="Jaki_odpowiedni_wiek_aby_35586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905" y="1432453"/>
            <a:ext cx="2088599" cy="14251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3"/>
          <p:cNvSpPr>
            <a:spLocks noChangeArrowheads="1"/>
          </p:cNvSpPr>
          <p:nvPr/>
        </p:nvSpPr>
        <p:spPr bwMode="auto">
          <a:xfrm>
            <a:off x="188237" y="5357415"/>
            <a:ext cx="9522886" cy="119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l-PL" altLang="pl-PL" sz="1799" dirty="0">
                <a:latin typeface="Arial" panose="020B0604020202020204" pitchFamily="34" charset="0"/>
                <a:ea typeface="Calibri" panose="020F0502020204030204" pitchFamily="34" charset="0"/>
                <a:cs typeface="Times New Roman" panose="02020603050405020304" pitchFamily="18" charset="0"/>
              </a:rPr>
              <a:t>Małe dziecko w sferze poznawczej to przede wszystkim żądny wrażeń odkrywca. Dlatego tak ważna jest estetyka i piękno przedmiotów, jakimi otaczamy małego człowieka. Nieświadomie, a przy tym w sposób niezwykle trwały, kształtuje się w  tym  czasie  wrażliwość  </a:t>
            </a:r>
            <a:r>
              <a:rPr lang="pl-PL" altLang="pl-PL" sz="1799" dirty="0" smtClean="0">
                <a:latin typeface="Arial" panose="020B0604020202020204" pitchFamily="34" charset="0"/>
                <a:ea typeface="Calibri" panose="020F0502020204030204" pitchFamily="34" charset="0"/>
                <a:cs typeface="Times New Roman" panose="02020603050405020304" pitchFamily="18" charset="0"/>
              </a:rPr>
              <a:t>estetyczna  </a:t>
            </a:r>
            <a:r>
              <a:rPr lang="pl-PL" altLang="pl-PL" sz="1799" dirty="0">
                <a:latin typeface="Arial" panose="020B0604020202020204" pitchFamily="34" charset="0"/>
                <a:ea typeface="Calibri" panose="020F0502020204030204" pitchFamily="34" charset="0"/>
                <a:cs typeface="Times New Roman" panose="02020603050405020304" pitchFamily="18" charset="0"/>
              </a:rPr>
              <a:t>młodej  istoty. </a:t>
            </a:r>
          </a:p>
        </p:txBody>
      </p:sp>
    </p:spTree>
    <p:extLst>
      <p:ext uri="{BB962C8B-B14F-4D97-AF65-F5344CB8AC3E}">
        <p14:creationId xmlns:p14="http://schemas.microsoft.com/office/powerpoint/2010/main" val="352007580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28676" name="Rectangle 3"/>
          <p:cNvSpPr txBox="1">
            <a:spLocks noGrp="1" noChangeArrowheads="1"/>
          </p:cNvSpPr>
          <p:nvPr>
            <p:ph type="body" idx="4294967295"/>
          </p:nvPr>
        </p:nvSpPr>
        <p:spPr>
          <a:xfrm>
            <a:off x="3064290" y="1557485"/>
            <a:ext cx="9127710" cy="5299610"/>
          </a:xfrm>
        </p:spPr>
        <p:txBody>
          <a:bodyPr/>
          <a:lstStyle/>
          <a:p>
            <a:pPr indent="-139666">
              <a:spcBef>
                <a:spcPts val="637"/>
              </a:spcBef>
              <a:buClr>
                <a:srgbClr val="000000"/>
              </a:buClr>
              <a:buNone/>
              <a:defRPr/>
            </a:pPr>
            <a:r>
              <a:rPr lang="pl-PL" altLang="pl-PL" sz="3599" dirty="0">
                <a:solidFill>
                  <a:schemeClr val="bg1"/>
                </a:solidFill>
                <a:latin typeface="Arial" charset="0"/>
                <a:cs typeface="Arial" charset="0"/>
              </a:rPr>
              <a:t>	</a:t>
            </a:r>
            <a:endParaRPr lang="pl-PL" altLang="pl-PL" sz="2400" i="1" dirty="0">
              <a:solidFill>
                <a:schemeClr val="bg1"/>
              </a:solidFill>
              <a:latin typeface="Arial" charset="0"/>
              <a:cs typeface="Arial" charset="0"/>
            </a:endParaRPr>
          </a:p>
        </p:txBody>
      </p:sp>
      <p:pic>
        <p:nvPicPr>
          <p:cNvPr id="44035" name="Picture 2" descr="Znalezione obrazy dla zapytania scratchj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847" y="2453423"/>
            <a:ext cx="5569296" cy="417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2"/>
          <p:cNvSpPr txBox="1">
            <a:spLocks/>
          </p:cNvSpPr>
          <p:nvPr/>
        </p:nvSpPr>
        <p:spPr>
          <a:xfrm>
            <a:off x="1953691" y="1714942"/>
            <a:ext cx="8284621" cy="492314"/>
          </a:xfrm>
          <a:prstGeom prst="rect">
            <a:avLst/>
          </a:prstGeom>
        </p:spPr>
        <p:txBody>
          <a:bodyPr lIns="0" tIns="0" rIns="0" bIns="0">
            <a:spAutoFit/>
          </a:bodyPr>
          <a:lstStyle/>
          <a:p>
            <a:pPr marL="484513" algn="ctr">
              <a:spcBef>
                <a:spcPct val="0"/>
              </a:spcBef>
              <a:defRPr/>
            </a:pPr>
            <a:r>
              <a:rPr lang="pl-PL" sz="3199"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rPr>
              <a:t>SCRATCH JUNIOR</a:t>
            </a:r>
            <a:endParaRPr lang="pl-PL" sz="4199"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endParaRPr>
          </a:p>
        </p:txBody>
      </p:sp>
      <p:sp>
        <p:nvSpPr>
          <p:cNvPr id="7" name="Prostokąt 6"/>
          <p:cNvSpPr/>
          <p:nvPr/>
        </p:nvSpPr>
        <p:spPr>
          <a:xfrm>
            <a:off x="188238" y="5957324"/>
            <a:ext cx="2867002" cy="620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52"/>
          </a:p>
        </p:txBody>
      </p:sp>
      <p:sp>
        <p:nvSpPr>
          <p:cNvPr id="10" name="object 3"/>
          <p:cNvSpPr txBox="1">
            <a:spLocks/>
          </p:cNvSpPr>
          <p:nvPr/>
        </p:nvSpPr>
        <p:spPr>
          <a:xfrm>
            <a:off x="765621" y="710416"/>
            <a:ext cx="10476120" cy="443070"/>
          </a:xfrm>
          <a:prstGeom prst="rect">
            <a:avLst/>
          </a:prstGeom>
        </p:spPr>
        <p:txBody>
          <a:bodyPr wrap="square" lIns="0" tIns="0" rIns="0" bIns="0">
            <a:spAutoFit/>
          </a:bodyPr>
          <a:lstStyle>
            <a:lvl1pPr>
              <a:defRPr>
                <a:latin typeface="+mj-lt"/>
                <a:ea typeface="+mj-ea"/>
                <a:cs typeface="+mj-cs"/>
              </a:defRPr>
            </a:lvl1pPr>
          </a:lstStyle>
          <a:p>
            <a:pPr marL="14479" algn="ctr" fontAlgn="base">
              <a:lnSpc>
                <a:spcPct val="90000"/>
              </a:lnSpc>
              <a:spcBef>
                <a:spcPct val="0"/>
              </a:spcBef>
              <a:spcAft>
                <a:spcPct val="0"/>
              </a:spcAft>
              <a:defRPr/>
            </a:pPr>
            <a:r>
              <a:rPr lang="pl-PL" sz="3199" b="1" dirty="0">
                <a:solidFill>
                  <a:srgbClr val="002060"/>
                </a:solidFill>
                <a:latin typeface="Calibri" panose="020F0502020204030204"/>
              </a:rPr>
              <a:t>Nauka programowania</a:t>
            </a:r>
          </a:p>
        </p:txBody>
      </p:sp>
    </p:spTree>
    <p:extLst>
      <p:ext uri="{BB962C8B-B14F-4D97-AF65-F5344CB8AC3E}">
        <p14:creationId xmlns:p14="http://schemas.microsoft.com/office/powerpoint/2010/main" val="15983980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8" name="object 2"/>
          <p:cNvSpPr txBox="1">
            <a:spLocks/>
          </p:cNvSpPr>
          <p:nvPr/>
        </p:nvSpPr>
        <p:spPr>
          <a:xfrm>
            <a:off x="1953691" y="1714942"/>
            <a:ext cx="8284621" cy="492314"/>
          </a:xfrm>
          <a:prstGeom prst="rect">
            <a:avLst/>
          </a:prstGeom>
        </p:spPr>
        <p:txBody>
          <a:bodyPr lIns="0" tIns="0" rIns="0" bIns="0">
            <a:spAutoFit/>
          </a:bodyPr>
          <a:lstStyle/>
          <a:p>
            <a:pPr marL="484513" algn="ctr">
              <a:spcBef>
                <a:spcPct val="0"/>
              </a:spcBef>
              <a:defRPr/>
            </a:pPr>
            <a:r>
              <a:rPr lang="pl-PL" sz="3199"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rPr>
              <a:t>OZOBOTY</a:t>
            </a:r>
            <a:endParaRPr lang="pl-PL" sz="4199" dirty="0">
              <a:ln w="6350">
                <a:solidFill>
                  <a:srgbClr val="FF388C">
                    <a:shade val="43000"/>
                  </a:srgbClr>
                </a:solidFill>
              </a:ln>
              <a:solidFill>
                <a:srgbClr val="FF388C">
                  <a:tint val="83000"/>
                  <a:satMod val="150000"/>
                </a:srgbClr>
              </a:solidFill>
              <a:effectLst>
                <a:outerShdw blurRad="26000" dist="26000" dir="14500000" algn="tl" rotWithShape="0">
                  <a:srgbClr val="000000">
                    <a:alpha val="40000"/>
                  </a:srgbClr>
                </a:outerShdw>
              </a:effectLst>
            </a:endParaRPr>
          </a:p>
        </p:txBody>
      </p:sp>
      <p:sp>
        <p:nvSpPr>
          <p:cNvPr id="3" name="Prostokąt 2"/>
          <p:cNvSpPr/>
          <p:nvPr/>
        </p:nvSpPr>
        <p:spPr>
          <a:xfrm>
            <a:off x="0" y="6781076"/>
            <a:ext cx="12192000" cy="6496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52"/>
          </a:p>
        </p:txBody>
      </p:sp>
      <p:sp>
        <p:nvSpPr>
          <p:cNvPr id="10" name="Prostokąt 9"/>
          <p:cNvSpPr/>
          <p:nvPr/>
        </p:nvSpPr>
        <p:spPr>
          <a:xfrm>
            <a:off x="188238" y="5957324"/>
            <a:ext cx="3040760" cy="620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52"/>
          </a:p>
        </p:txBody>
      </p:sp>
      <p:sp>
        <p:nvSpPr>
          <p:cNvPr id="7" name="Prostokąt 17"/>
          <p:cNvSpPr>
            <a:spLocks noChangeArrowheads="1"/>
          </p:cNvSpPr>
          <p:nvPr/>
        </p:nvSpPr>
        <p:spPr bwMode="auto">
          <a:xfrm>
            <a:off x="5304047" y="6362968"/>
            <a:ext cx="2189446"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l-PL" altLang="pl-PL" sz="1799" b="1" dirty="0">
                <a:solidFill>
                  <a:srgbClr val="002060"/>
                </a:solidFill>
                <a:latin typeface="Arial" panose="020B0604020202020204" pitchFamily="34" charset="0"/>
                <a:cs typeface="Arial" panose="020B0604020202020204" pitchFamily="34" charset="0"/>
              </a:rPr>
              <a:t>www.edu-sense.pl</a:t>
            </a:r>
          </a:p>
        </p:txBody>
      </p:sp>
      <p:pic>
        <p:nvPicPr>
          <p:cNvPr id="2" name="Obraz 1"/>
          <p:cNvPicPr>
            <a:picLocks noChangeAspect="1"/>
          </p:cNvPicPr>
          <p:nvPr/>
        </p:nvPicPr>
        <p:blipFill>
          <a:blip r:embed="rId2"/>
          <a:stretch>
            <a:fillRect/>
          </a:stretch>
        </p:blipFill>
        <p:spPr>
          <a:xfrm>
            <a:off x="1295943" y="2386454"/>
            <a:ext cx="9600114" cy="3160219"/>
          </a:xfrm>
          <a:prstGeom prst="rect">
            <a:avLst/>
          </a:prstGeom>
        </p:spPr>
      </p:pic>
      <p:pic>
        <p:nvPicPr>
          <p:cNvPr id="4" name="Obraz 3"/>
          <p:cNvPicPr>
            <a:picLocks noChangeAspect="1"/>
          </p:cNvPicPr>
          <p:nvPr/>
        </p:nvPicPr>
        <p:blipFill>
          <a:blip r:embed="rId3"/>
          <a:stretch>
            <a:fillRect/>
          </a:stretch>
        </p:blipFill>
        <p:spPr>
          <a:xfrm>
            <a:off x="1741198" y="5600972"/>
            <a:ext cx="2877862" cy="814489"/>
          </a:xfrm>
          <a:prstGeom prst="rect">
            <a:avLst/>
          </a:prstGeom>
        </p:spPr>
      </p:pic>
      <p:pic>
        <p:nvPicPr>
          <p:cNvPr id="1026" name="Picture 2" descr="Znalezione obrazy dla zapytania ozob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6698" y="476928"/>
            <a:ext cx="3214518" cy="3127640"/>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3"/>
          <p:cNvSpPr txBox="1">
            <a:spLocks/>
          </p:cNvSpPr>
          <p:nvPr/>
        </p:nvSpPr>
        <p:spPr>
          <a:xfrm>
            <a:off x="765621" y="710416"/>
            <a:ext cx="10476120" cy="443070"/>
          </a:xfrm>
          <a:prstGeom prst="rect">
            <a:avLst/>
          </a:prstGeom>
        </p:spPr>
        <p:txBody>
          <a:bodyPr wrap="square" lIns="0" tIns="0" rIns="0" bIns="0">
            <a:spAutoFit/>
          </a:bodyPr>
          <a:lstStyle>
            <a:lvl1pPr>
              <a:defRPr>
                <a:latin typeface="+mj-lt"/>
                <a:ea typeface="+mj-ea"/>
                <a:cs typeface="+mj-cs"/>
              </a:defRPr>
            </a:lvl1pPr>
          </a:lstStyle>
          <a:p>
            <a:pPr marL="14479" algn="ctr" fontAlgn="base">
              <a:lnSpc>
                <a:spcPct val="90000"/>
              </a:lnSpc>
              <a:spcBef>
                <a:spcPct val="0"/>
              </a:spcBef>
              <a:spcAft>
                <a:spcPct val="0"/>
              </a:spcAft>
              <a:defRPr/>
            </a:pPr>
            <a:r>
              <a:rPr lang="pl-PL" sz="3199" b="1" dirty="0">
                <a:solidFill>
                  <a:srgbClr val="002060"/>
                </a:solidFill>
                <a:latin typeface="Calibri" panose="020F0502020204030204"/>
              </a:rPr>
              <a:t>Nauka programowania</a:t>
            </a:r>
          </a:p>
        </p:txBody>
      </p:sp>
    </p:spTree>
    <p:extLst>
      <p:ext uri="{BB962C8B-B14F-4D97-AF65-F5344CB8AC3E}">
        <p14:creationId xmlns:p14="http://schemas.microsoft.com/office/powerpoint/2010/main" val="29994330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83892" y="5757187"/>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Gdzie szukać pomysłów, inspiracji i porad? </a:t>
            </a:r>
          </a:p>
        </p:txBody>
      </p:sp>
      <p:pic>
        <p:nvPicPr>
          <p:cNvPr id="9" name="Picture 2" descr="Znalezione obrazy dla zapytania pytajn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391" y="996392"/>
            <a:ext cx="4697436" cy="424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1809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2" name="Prostokąt 17"/>
          <p:cNvSpPr>
            <a:spLocks noChangeArrowheads="1"/>
          </p:cNvSpPr>
          <p:nvPr/>
        </p:nvSpPr>
        <p:spPr bwMode="auto">
          <a:xfrm>
            <a:off x="970147" y="5017872"/>
            <a:ext cx="3735791" cy="92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altLang="pl-PL" sz="1799" b="1" dirty="0">
                <a:solidFill>
                  <a:srgbClr val="002060"/>
                </a:solidFill>
                <a:latin typeface="Arial" panose="020B0604020202020204" pitchFamily="34" charset="0"/>
                <a:cs typeface="Arial" panose="020B0604020202020204" pitchFamily="34" charset="0"/>
              </a:rPr>
              <a:t>www.scholaris.pl</a:t>
            </a:r>
          </a:p>
          <a:p>
            <a:pPr>
              <a:spcBef>
                <a:spcPct val="0"/>
              </a:spcBef>
              <a:buFontTx/>
              <a:buNone/>
            </a:pPr>
            <a:endParaRPr lang="pl-PL" altLang="pl-PL" sz="1799" b="1" dirty="0">
              <a:solidFill>
                <a:srgbClr val="FFFF00"/>
              </a:solidFill>
              <a:latin typeface="Arial" panose="020B0604020202020204" pitchFamily="34" charset="0"/>
              <a:cs typeface="Arial" panose="020B0604020202020204" pitchFamily="34" charset="0"/>
            </a:endParaRPr>
          </a:p>
          <a:p>
            <a:pPr>
              <a:spcBef>
                <a:spcPct val="0"/>
              </a:spcBef>
              <a:buFontTx/>
              <a:buNone/>
            </a:pPr>
            <a:r>
              <a:rPr lang="pl-PL" altLang="pl-PL" sz="1799" b="1" dirty="0">
                <a:solidFill>
                  <a:srgbClr val="002060"/>
                </a:solidFill>
                <a:latin typeface="Arial" panose="020B0604020202020204" pitchFamily="34" charset="0"/>
                <a:cs typeface="Arial" panose="020B0604020202020204" pitchFamily="34" charset="0"/>
              </a:rPr>
              <a:t>                           www.profesor.pl</a:t>
            </a:r>
          </a:p>
        </p:txBody>
      </p:sp>
      <p:pic>
        <p:nvPicPr>
          <p:cNvPr id="1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95" y="1331538"/>
            <a:ext cx="6803816" cy="300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pic>
        <p:nvPicPr>
          <p:cNvPr id="2" name="Obraz 1"/>
          <p:cNvPicPr>
            <a:picLocks noChangeAspect="1"/>
          </p:cNvPicPr>
          <p:nvPr/>
        </p:nvPicPr>
        <p:blipFill>
          <a:blip r:embed="rId3"/>
          <a:stretch>
            <a:fillRect/>
          </a:stretch>
        </p:blipFill>
        <p:spPr>
          <a:xfrm>
            <a:off x="5007661" y="3429000"/>
            <a:ext cx="7097460" cy="3214518"/>
          </a:xfrm>
          <a:prstGeom prst="rect">
            <a:avLst/>
          </a:prstGeom>
        </p:spPr>
      </p:pic>
    </p:spTree>
    <p:extLst>
      <p:ext uri="{BB962C8B-B14F-4D97-AF65-F5344CB8AC3E}">
        <p14:creationId xmlns:p14="http://schemas.microsoft.com/office/powerpoint/2010/main" val="1550980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Prostokąt 17"/>
          <p:cNvSpPr>
            <a:spLocks noChangeArrowheads="1"/>
          </p:cNvSpPr>
          <p:nvPr/>
        </p:nvSpPr>
        <p:spPr bwMode="auto">
          <a:xfrm>
            <a:off x="1583730" y="5230507"/>
            <a:ext cx="4691458" cy="92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altLang="pl-PL" sz="1799" b="1" dirty="0">
                <a:solidFill>
                  <a:srgbClr val="002060"/>
                </a:solidFill>
                <a:latin typeface="Arial" panose="020B0604020202020204" pitchFamily="34" charset="0"/>
                <a:cs typeface="Arial" panose="020B0604020202020204" pitchFamily="34" charset="0"/>
              </a:rPr>
              <a:t>www.literka.pl</a:t>
            </a:r>
          </a:p>
          <a:p>
            <a:pPr>
              <a:spcBef>
                <a:spcPct val="0"/>
              </a:spcBef>
              <a:buFontTx/>
              <a:buNone/>
            </a:pPr>
            <a:endParaRPr lang="pl-PL" altLang="pl-PL" sz="1799" b="1" dirty="0">
              <a:solidFill>
                <a:srgbClr val="FFFF00"/>
              </a:solidFill>
              <a:latin typeface="Arial" panose="020B0604020202020204" pitchFamily="34" charset="0"/>
              <a:cs typeface="Arial" panose="020B0604020202020204" pitchFamily="34" charset="0"/>
            </a:endParaRPr>
          </a:p>
          <a:p>
            <a:pPr>
              <a:spcBef>
                <a:spcPct val="0"/>
              </a:spcBef>
              <a:buFontTx/>
              <a:buNone/>
            </a:pPr>
            <a:r>
              <a:rPr lang="pl-PL" altLang="pl-PL" sz="1799" b="1" dirty="0">
                <a:solidFill>
                  <a:srgbClr val="002060"/>
                </a:solidFill>
                <a:latin typeface="Arial" panose="020B0604020202020204" pitchFamily="34" charset="0"/>
                <a:cs typeface="Arial" panose="020B0604020202020204" pitchFamily="34" charset="0"/>
              </a:rPr>
              <a:t>                                              www.ucze.pl</a:t>
            </a:r>
          </a:p>
        </p:txBody>
      </p:sp>
      <p:sp>
        <p:nvSpPr>
          <p:cNvPr id="11"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pic>
        <p:nvPicPr>
          <p:cNvPr id="5" name="Obraz 4"/>
          <p:cNvPicPr>
            <a:picLocks noChangeAspect="1"/>
          </p:cNvPicPr>
          <p:nvPr/>
        </p:nvPicPr>
        <p:blipFill>
          <a:blip r:embed="rId2"/>
          <a:stretch>
            <a:fillRect/>
          </a:stretch>
        </p:blipFill>
        <p:spPr>
          <a:xfrm>
            <a:off x="6275189" y="2980258"/>
            <a:ext cx="5771836" cy="3591987"/>
          </a:xfrm>
          <a:prstGeom prst="rect">
            <a:avLst/>
          </a:prstGeom>
        </p:spPr>
      </p:pic>
      <p:pic>
        <p:nvPicPr>
          <p:cNvPr id="6" name="Obraz 5"/>
          <p:cNvPicPr>
            <a:picLocks noChangeAspect="1"/>
          </p:cNvPicPr>
          <p:nvPr/>
        </p:nvPicPr>
        <p:blipFill>
          <a:blip r:embed="rId3"/>
          <a:stretch>
            <a:fillRect/>
          </a:stretch>
        </p:blipFill>
        <p:spPr>
          <a:xfrm>
            <a:off x="188238" y="1481380"/>
            <a:ext cx="5771836" cy="3591987"/>
          </a:xfrm>
          <a:prstGeom prst="rect">
            <a:avLst/>
          </a:prstGeom>
        </p:spPr>
      </p:pic>
      <p:sp>
        <p:nvSpPr>
          <p:cNvPr id="7" name="Prostokąt 6"/>
          <p:cNvSpPr/>
          <p:nvPr/>
        </p:nvSpPr>
        <p:spPr>
          <a:xfrm>
            <a:off x="188239" y="1460636"/>
            <a:ext cx="5771836" cy="63710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Literka</a:t>
            </a:r>
            <a:endParaRPr lang="pl-PL" b="1" dirty="0">
              <a:solidFill>
                <a:srgbClr val="002060"/>
              </a:solidFill>
            </a:endParaRPr>
          </a:p>
        </p:txBody>
      </p:sp>
      <p:sp>
        <p:nvSpPr>
          <p:cNvPr id="8" name="Prostokąt 7"/>
          <p:cNvSpPr/>
          <p:nvPr/>
        </p:nvSpPr>
        <p:spPr>
          <a:xfrm>
            <a:off x="6275188" y="2958820"/>
            <a:ext cx="5771836" cy="63710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Uczę</a:t>
            </a:r>
            <a:endParaRPr lang="pl-PL" b="1" dirty="0">
              <a:solidFill>
                <a:srgbClr val="002060"/>
              </a:solidFill>
            </a:endParaRPr>
          </a:p>
        </p:txBody>
      </p:sp>
    </p:spTree>
    <p:extLst>
      <p:ext uri="{BB962C8B-B14F-4D97-AF65-F5344CB8AC3E}">
        <p14:creationId xmlns:p14="http://schemas.microsoft.com/office/powerpoint/2010/main" val="38697848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2" name="Prostokąt 17"/>
          <p:cNvSpPr>
            <a:spLocks noChangeArrowheads="1"/>
          </p:cNvSpPr>
          <p:nvPr/>
        </p:nvSpPr>
        <p:spPr bwMode="auto">
          <a:xfrm>
            <a:off x="1583730" y="5230507"/>
            <a:ext cx="4691458" cy="92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altLang="pl-PL" sz="1799" b="1" dirty="0">
                <a:solidFill>
                  <a:srgbClr val="002060"/>
                </a:solidFill>
                <a:latin typeface="Arial" panose="020B0604020202020204" pitchFamily="34" charset="0"/>
                <a:cs typeface="Arial" panose="020B0604020202020204" pitchFamily="34" charset="0"/>
              </a:rPr>
              <a:t>www.oswiata.org.pl</a:t>
            </a:r>
          </a:p>
          <a:p>
            <a:pPr>
              <a:spcBef>
                <a:spcPct val="0"/>
              </a:spcBef>
              <a:buFontTx/>
              <a:buNone/>
            </a:pPr>
            <a:endParaRPr lang="pl-PL" altLang="pl-PL" sz="1799" b="1" dirty="0">
              <a:solidFill>
                <a:srgbClr val="FFFF00"/>
              </a:solidFill>
              <a:latin typeface="Arial" panose="020B0604020202020204" pitchFamily="34" charset="0"/>
              <a:cs typeface="Arial" panose="020B0604020202020204" pitchFamily="34" charset="0"/>
            </a:endParaRPr>
          </a:p>
          <a:p>
            <a:pPr>
              <a:spcBef>
                <a:spcPct val="0"/>
              </a:spcBef>
              <a:buFontTx/>
              <a:buNone/>
            </a:pPr>
            <a:r>
              <a:rPr lang="pl-PL" altLang="pl-PL" sz="1799" b="1" dirty="0">
                <a:solidFill>
                  <a:srgbClr val="002060"/>
                </a:solidFill>
                <a:latin typeface="Arial" panose="020B0604020202020204" pitchFamily="34" charset="0"/>
                <a:cs typeface="Arial" panose="020B0604020202020204" pitchFamily="34" charset="0"/>
              </a:rPr>
              <a:t>                                            www.wiw.pl</a:t>
            </a:r>
          </a:p>
        </p:txBody>
      </p:sp>
      <p:sp>
        <p:nvSpPr>
          <p:cNvPr id="11"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pic>
        <p:nvPicPr>
          <p:cNvPr id="5" name="Obraz 4"/>
          <p:cNvPicPr>
            <a:picLocks noChangeAspect="1"/>
          </p:cNvPicPr>
          <p:nvPr/>
        </p:nvPicPr>
        <p:blipFill>
          <a:blip r:embed="rId2"/>
          <a:stretch>
            <a:fillRect/>
          </a:stretch>
        </p:blipFill>
        <p:spPr>
          <a:xfrm>
            <a:off x="275116" y="1343964"/>
            <a:ext cx="5647126" cy="3521680"/>
          </a:xfrm>
          <a:prstGeom prst="rect">
            <a:avLst/>
          </a:prstGeom>
        </p:spPr>
      </p:pic>
      <p:pic>
        <p:nvPicPr>
          <p:cNvPr id="6" name="Obraz 5"/>
          <p:cNvPicPr>
            <a:picLocks noChangeAspect="1"/>
          </p:cNvPicPr>
          <p:nvPr/>
        </p:nvPicPr>
        <p:blipFill>
          <a:blip r:embed="rId3"/>
          <a:stretch>
            <a:fillRect/>
          </a:stretch>
        </p:blipFill>
        <p:spPr>
          <a:xfrm>
            <a:off x="6330493" y="3018655"/>
            <a:ext cx="5673269" cy="3537984"/>
          </a:xfrm>
          <a:prstGeom prst="rect">
            <a:avLst/>
          </a:prstGeom>
        </p:spPr>
      </p:pic>
      <p:sp>
        <p:nvSpPr>
          <p:cNvPr id="7" name="Prostokąt 6"/>
          <p:cNvSpPr/>
          <p:nvPr/>
        </p:nvSpPr>
        <p:spPr>
          <a:xfrm>
            <a:off x="6330493" y="2962312"/>
            <a:ext cx="5673269" cy="63710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WIW</a:t>
            </a:r>
            <a:endParaRPr lang="pl-PL" b="1" dirty="0">
              <a:solidFill>
                <a:srgbClr val="002060"/>
              </a:solidFill>
            </a:endParaRPr>
          </a:p>
        </p:txBody>
      </p:sp>
      <p:sp>
        <p:nvSpPr>
          <p:cNvPr id="8" name="Prostokąt 7"/>
          <p:cNvSpPr/>
          <p:nvPr/>
        </p:nvSpPr>
        <p:spPr>
          <a:xfrm>
            <a:off x="275116" y="1331222"/>
            <a:ext cx="5647126" cy="63710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Oświata</a:t>
            </a:r>
            <a:endParaRPr lang="pl-PL" b="1" dirty="0">
              <a:solidFill>
                <a:srgbClr val="002060"/>
              </a:solidFill>
            </a:endParaRPr>
          </a:p>
        </p:txBody>
      </p:sp>
    </p:spTree>
    <p:extLst>
      <p:ext uri="{BB962C8B-B14F-4D97-AF65-F5344CB8AC3E}">
        <p14:creationId xmlns:p14="http://schemas.microsoft.com/office/powerpoint/2010/main" val="12726350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mtClean="0">
                <a:solidFill>
                  <a:srgbClr val="FFFFFF"/>
                </a:solidFill>
              </a:rPr>
              <a:t> </a:t>
            </a:r>
          </a:p>
        </p:txBody>
      </p:sp>
      <p:sp>
        <p:nvSpPr>
          <p:cNvPr id="12" name="Prostokąt 17"/>
          <p:cNvSpPr>
            <a:spLocks noChangeArrowheads="1"/>
          </p:cNvSpPr>
          <p:nvPr/>
        </p:nvSpPr>
        <p:spPr bwMode="auto">
          <a:xfrm>
            <a:off x="4969289" y="6386782"/>
            <a:ext cx="2253420"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altLang="pl-PL" sz="1799" b="1" dirty="0">
                <a:solidFill>
                  <a:srgbClr val="002060"/>
                </a:solidFill>
                <a:latin typeface="Arial" panose="020B0604020202020204" pitchFamily="34" charset="0"/>
                <a:cs typeface="Arial" panose="020B0604020202020204" pitchFamily="34" charset="0"/>
              </a:rPr>
              <a:t>www.interklasa.pl</a:t>
            </a:r>
          </a:p>
        </p:txBody>
      </p:sp>
      <p:sp>
        <p:nvSpPr>
          <p:cNvPr id="11"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WYBRANE STRONY INTERNETOWE</a:t>
            </a:r>
          </a:p>
        </p:txBody>
      </p:sp>
      <p:pic>
        <p:nvPicPr>
          <p:cNvPr id="4" name="Obraz 3"/>
          <p:cNvPicPr>
            <a:picLocks noChangeAspect="1"/>
          </p:cNvPicPr>
          <p:nvPr/>
        </p:nvPicPr>
        <p:blipFill>
          <a:blip r:embed="rId2"/>
          <a:stretch>
            <a:fillRect/>
          </a:stretch>
        </p:blipFill>
        <p:spPr>
          <a:xfrm>
            <a:off x="1615408" y="1206565"/>
            <a:ext cx="8210053" cy="5119982"/>
          </a:xfrm>
          <a:prstGeom prst="rect">
            <a:avLst/>
          </a:prstGeom>
        </p:spPr>
      </p:pic>
      <p:sp>
        <p:nvSpPr>
          <p:cNvPr id="5" name="Prostokąt 4"/>
          <p:cNvSpPr/>
          <p:nvPr/>
        </p:nvSpPr>
        <p:spPr>
          <a:xfrm>
            <a:off x="1708618" y="1115851"/>
            <a:ext cx="8818204" cy="274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52">
              <a:solidFill>
                <a:prstClr val="white"/>
              </a:solidFill>
            </a:endParaRPr>
          </a:p>
        </p:txBody>
      </p:sp>
      <p:sp>
        <p:nvSpPr>
          <p:cNvPr id="7" name="Prostokąt 6"/>
          <p:cNvSpPr/>
          <p:nvPr/>
        </p:nvSpPr>
        <p:spPr>
          <a:xfrm>
            <a:off x="1615407" y="1225991"/>
            <a:ext cx="8210053" cy="89864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err="1" smtClean="0">
                <a:solidFill>
                  <a:srgbClr val="002060"/>
                </a:solidFill>
              </a:rPr>
              <a:t>Interklasa</a:t>
            </a:r>
            <a:endParaRPr lang="pl-PL" b="1" dirty="0">
              <a:solidFill>
                <a:srgbClr val="002060"/>
              </a:solidFill>
            </a:endParaRPr>
          </a:p>
        </p:txBody>
      </p:sp>
    </p:spTree>
    <p:extLst>
      <p:ext uri="{BB962C8B-B14F-4D97-AF65-F5344CB8AC3E}">
        <p14:creationId xmlns:p14="http://schemas.microsoft.com/office/powerpoint/2010/main" val="23409863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83892" y="5757187"/>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Dwa słowa o zagrożeniach… </a:t>
            </a:r>
          </a:p>
        </p:txBody>
      </p:sp>
      <p:pic>
        <p:nvPicPr>
          <p:cNvPr id="9" name="Picture 2" descr="Znalezione obrazy dla zapytania pytajn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391" y="996392"/>
            <a:ext cx="4697436" cy="424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4356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ZAGROŻENIA</a:t>
            </a:r>
          </a:p>
        </p:txBody>
      </p:sp>
      <p:sp>
        <p:nvSpPr>
          <p:cNvPr id="8" name="Tytuł 1"/>
          <p:cNvSpPr txBox="1">
            <a:spLocks/>
          </p:cNvSpPr>
          <p:nvPr/>
        </p:nvSpPr>
        <p:spPr bwMode="auto">
          <a:xfrm>
            <a:off x="1290918" y="2333712"/>
            <a:ext cx="9654988" cy="126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eaLnBrk="0" fontAlgn="base" hangingPunct="0">
              <a:spcBef>
                <a:spcPct val="0"/>
              </a:spcBef>
              <a:spcAft>
                <a:spcPct val="0"/>
              </a:spcAft>
              <a:defRPr sz="4400">
                <a:solidFill>
                  <a:schemeClr val="tx2"/>
                </a:solidFill>
                <a:latin typeface="Calibri" panose="020F0502020204030204" pitchFamily="34" charset="0"/>
              </a:defRPr>
            </a:lvl6pPr>
            <a:lvl7pPr marL="914400" algn="ctr" rtl="0" eaLnBrk="0" fontAlgn="base" hangingPunct="0">
              <a:spcBef>
                <a:spcPct val="0"/>
              </a:spcBef>
              <a:spcAft>
                <a:spcPct val="0"/>
              </a:spcAft>
              <a:defRPr sz="4400">
                <a:solidFill>
                  <a:schemeClr val="tx2"/>
                </a:solidFill>
                <a:latin typeface="Calibri" panose="020F0502020204030204" pitchFamily="34" charset="0"/>
              </a:defRPr>
            </a:lvl7pPr>
            <a:lvl8pPr marL="1371600" algn="ctr" rtl="0" eaLnBrk="0" fontAlgn="base" hangingPunct="0">
              <a:spcBef>
                <a:spcPct val="0"/>
              </a:spcBef>
              <a:spcAft>
                <a:spcPct val="0"/>
              </a:spcAft>
              <a:defRPr sz="4400">
                <a:solidFill>
                  <a:schemeClr val="tx2"/>
                </a:solidFill>
                <a:latin typeface="Calibri" panose="020F0502020204030204" pitchFamily="34" charset="0"/>
              </a:defRPr>
            </a:lvl8pPr>
            <a:lvl9pPr marL="1828800" algn="ctr" rtl="0" eaLnBrk="0" fontAlgn="base" hangingPunct="0">
              <a:spcBef>
                <a:spcPct val="0"/>
              </a:spcBef>
              <a:spcAft>
                <a:spcPct val="0"/>
              </a:spcAft>
              <a:defRPr sz="4400">
                <a:solidFill>
                  <a:schemeClr val="tx2"/>
                </a:solidFill>
                <a:latin typeface="Calibri" panose="020F0502020204030204" pitchFamily="34" charset="0"/>
              </a:defRPr>
            </a:lvl9pPr>
          </a:lstStyle>
          <a:p>
            <a:r>
              <a:rPr lang="pl-PL" altLang="pl-PL" sz="2052" kern="0" dirty="0">
                <a:solidFill>
                  <a:prstClr val="black"/>
                </a:solidFill>
                <a:latin typeface="Arial" panose="020B0604020202020204" pitchFamily="34" charset="0"/>
                <a:cs typeface="Arial" panose="020B0604020202020204" pitchFamily="34" charset="0"/>
              </a:rPr>
              <a:t/>
            </a:r>
            <a:br>
              <a:rPr lang="pl-PL" altLang="pl-PL" sz="2052" kern="0" dirty="0">
                <a:solidFill>
                  <a:prstClr val="black"/>
                </a:solidFill>
                <a:latin typeface="Arial" panose="020B0604020202020204" pitchFamily="34" charset="0"/>
                <a:cs typeface="Arial" panose="020B0604020202020204" pitchFamily="34" charset="0"/>
              </a:rPr>
            </a:br>
            <a:r>
              <a:rPr lang="pl-PL" altLang="pl-PL" sz="2052" b="1" kern="0" dirty="0">
                <a:solidFill>
                  <a:srgbClr val="FF0000"/>
                </a:solidFill>
                <a:latin typeface="Arial" panose="020B0604020202020204" pitchFamily="34" charset="0"/>
                <a:cs typeface="Arial" panose="020B0604020202020204" pitchFamily="34" charset="0"/>
              </a:rPr>
              <a:t>Świat cyfrowy to nie tylko miejsce nowoczesnej </a:t>
            </a:r>
            <a:r>
              <a:rPr lang="pl-PL" altLang="pl-PL" sz="2052" b="1" kern="0" dirty="0" smtClean="0">
                <a:solidFill>
                  <a:srgbClr val="FF0000"/>
                </a:solidFill>
                <a:latin typeface="Arial" panose="020B0604020202020204" pitchFamily="34" charset="0"/>
                <a:cs typeface="Arial" panose="020B0604020202020204" pitchFamily="34" charset="0"/>
              </a:rPr>
              <a:t>nauki i </a:t>
            </a:r>
            <a:r>
              <a:rPr lang="pl-PL" altLang="pl-PL" sz="2052" b="1" kern="0" dirty="0">
                <a:solidFill>
                  <a:srgbClr val="FF0000"/>
                </a:solidFill>
                <a:latin typeface="Arial" panose="020B0604020202020204" pitchFamily="34" charset="0"/>
                <a:cs typeface="Arial" panose="020B0604020202020204" pitchFamily="34" charset="0"/>
              </a:rPr>
              <a:t>wspaniałej rozrywki. </a:t>
            </a:r>
          </a:p>
          <a:p>
            <a:endParaRPr lang="pl-PL" altLang="pl-PL" sz="2052" b="1" kern="0" dirty="0">
              <a:solidFill>
                <a:srgbClr val="FF0000"/>
              </a:solidFill>
              <a:latin typeface="Arial" panose="020B0604020202020204" pitchFamily="34" charset="0"/>
              <a:cs typeface="Arial" panose="020B0604020202020204" pitchFamily="34" charset="0"/>
            </a:endParaRPr>
          </a:p>
          <a:p>
            <a:r>
              <a:rPr lang="pl-PL" altLang="pl-PL" sz="2052" b="1" kern="0" dirty="0">
                <a:solidFill>
                  <a:srgbClr val="FF0000"/>
                </a:solidFill>
                <a:latin typeface="Arial" panose="020B0604020202020204" pitchFamily="34" charset="0"/>
                <a:cs typeface="Arial" panose="020B0604020202020204" pitchFamily="34" charset="0"/>
              </a:rPr>
              <a:t>Bardzo często, to także przestrzeń trudna i z wieloma zagrożeniami.</a:t>
            </a:r>
          </a:p>
        </p:txBody>
      </p:sp>
    </p:spTree>
    <p:extLst>
      <p:ext uri="{BB962C8B-B14F-4D97-AF65-F5344CB8AC3E}">
        <p14:creationId xmlns:p14="http://schemas.microsoft.com/office/powerpoint/2010/main" val="18735678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ZAGROŻENIA</a:t>
            </a:r>
          </a:p>
        </p:txBody>
      </p:sp>
      <p:sp>
        <p:nvSpPr>
          <p:cNvPr id="9" name="Rectangle 3"/>
          <p:cNvSpPr txBox="1">
            <a:spLocks noChangeArrowheads="1"/>
          </p:cNvSpPr>
          <p:nvPr/>
        </p:nvSpPr>
        <p:spPr bwMode="auto">
          <a:xfrm>
            <a:off x="1444362" y="1481253"/>
            <a:ext cx="8601007" cy="14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buChar char="•"/>
              <a:defRPr sz="3200">
                <a:solidFill>
                  <a:schemeClr val="tx1"/>
                </a:solidFill>
                <a:latin typeface="+mn-lt"/>
                <a:ea typeface="+mn-ea"/>
                <a:cs typeface="+mn-cs"/>
              </a:defRPr>
            </a:lvl1pPr>
            <a:lvl2pPr marL="457200" algn="l" rtl="0" eaLnBrk="0" fontAlgn="base" hangingPunct="0">
              <a:spcBef>
                <a:spcPct val="20000"/>
              </a:spcBef>
              <a:spcAft>
                <a:spcPct val="0"/>
              </a:spcAft>
              <a:buChar char="–"/>
              <a:defRPr sz="2800">
                <a:solidFill>
                  <a:schemeClr val="tx1"/>
                </a:solidFill>
                <a:latin typeface="+mn-lt"/>
                <a:ea typeface="+mn-ea"/>
                <a:cs typeface="+mn-cs"/>
              </a:defRPr>
            </a:lvl2pPr>
            <a:lvl3pPr marL="914400" algn="l" rtl="0" eaLnBrk="0" fontAlgn="base" hangingPunct="0">
              <a:spcBef>
                <a:spcPct val="20000"/>
              </a:spcBef>
              <a:spcAft>
                <a:spcPct val="0"/>
              </a:spcAft>
              <a:buChar char="•"/>
              <a:defRPr sz="2400">
                <a:solidFill>
                  <a:schemeClr val="tx1"/>
                </a:solidFill>
                <a:latin typeface="+mn-lt"/>
                <a:ea typeface="+mn-ea"/>
                <a:cs typeface="+mn-cs"/>
              </a:defRPr>
            </a:lvl3pPr>
            <a:lvl4pPr marL="1371600" algn="l" rtl="0" eaLnBrk="0" fontAlgn="base" hangingPunct="0">
              <a:spcBef>
                <a:spcPct val="20000"/>
              </a:spcBef>
              <a:spcAft>
                <a:spcPct val="0"/>
              </a:spcAft>
              <a:buChar char="–"/>
              <a:defRPr sz="2000">
                <a:solidFill>
                  <a:schemeClr val="tx1"/>
                </a:solidFill>
                <a:latin typeface="+mn-lt"/>
                <a:ea typeface="+mn-ea"/>
                <a:cs typeface="+mn-cs"/>
              </a:defRPr>
            </a:lvl4pPr>
            <a:lvl5pPr marL="1828800" algn="l" rtl="0" eaLnBrk="0" fontAlgn="base" hangingPunct="0">
              <a:spcBef>
                <a:spcPct val="20000"/>
              </a:spcBef>
              <a:spcAft>
                <a:spcPct val="0"/>
              </a:spcAft>
              <a:buChar char="»"/>
              <a:defRPr sz="20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13115" indent="-1810" algn="ctr">
              <a:buFontTx/>
              <a:buNone/>
            </a:pPr>
            <a:r>
              <a:rPr lang="pl-PL" altLang="pl-PL" sz="2400" b="1" kern="0" dirty="0" err="1">
                <a:solidFill>
                  <a:srgbClr val="FF0000"/>
                </a:solidFill>
                <a:latin typeface="Arial" panose="020B0604020202020204" pitchFamily="34" charset="0"/>
                <a:cs typeface="Arial" panose="020B0604020202020204" pitchFamily="34" charset="0"/>
              </a:rPr>
              <a:t>Infoholizm</a:t>
            </a:r>
            <a:r>
              <a:rPr lang="pl-PL" altLang="pl-PL" sz="2400" kern="0" dirty="0">
                <a:solidFill>
                  <a:prstClr val="black"/>
                </a:solidFill>
                <a:latin typeface="Arial" panose="020B0604020202020204" pitchFamily="34" charset="0"/>
                <a:cs typeface="Arial" panose="020B0604020202020204" pitchFamily="34" charset="0"/>
              </a:rPr>
              <a:t> (ang. </a:t>
            </a:r>
            <a:r>
              <a:rPr lang="pl-PL" altLang="pl-PL" sz="2400" i="1" kern="0" dirty="0">
                <a:solidFill>
                  <a:prstClr val="black"/>
                </a:solidFill>
                <a:latin typeface="Arial" panose="020B0604020202020204" pitchFamily="34" charset="0"/>
                <a:cs typeface="Arial" panose="020B0604020202020204" pitchFamily="34" charset="0"/>
              </a:rPr>
              <a:t>Internet </a:t>
            </a:r>
            <a:r>
              <a:rPr lang="pl-PL" altLang="pl-PL" sz="2400" i="1" kern="0" dirty="0" err="1">
                <a:solidFill>
                  <a:prstClr val="black"/>
                </a:solidFill>
                <a:latin typeface="Arial" panose="020B0604020202020204" pitchFamily="34" charset="0"/>
                <a:cs typeface="Arial" panose="020B0604020202020204" pitchFamily="34" charset="0"/>
              </a:rPr>
              <a:t>Addiction</a:t>
            </a:r>
            <a:r>
              <a:rPr lang="pl-PL" altLang="pl-PL" sz="2400" i="1" kern="0" dirty="0">
                <a:solidFill>
                  <a:prstClr val="black"/>
                </a:solidFill>
                <a:latin typeface="Arial" panose="020B0604020202020204" pitchFamily="34" charset="0"/>
                <a:cs typeface="Arial" panose="020B0604020202020204" pitchFamily="34" charset="0"/>
              </a:rPr>
              <a:t> </a:t>
            </a:r>
            <a:r>
              <a:rPr lang="pl-PL" altLang="pl-PL" sz="2400" i="1" kern="0" dirty="0" err="1">
                <a:solidFill>
                  <a:prstClr val="black"/>
                </a:solidFill>
                <a:latin typeface="Arial" panose="020B0604020202020204" pitchFamily="34" charset="0"/>
                <a:cs typeface="Arial" panose="020B0604020202020204" pitchFamily="34" charset="0"/>
              </a:rPr>
              <a:t>Disorder</a:t>
            </a:r>
            <a:r>
              <a:rPr lang="pl-PL" altLang="pl-PL" sz="2400" kern="0" dirty="0">
                <a:solidFill>
                  <a:prstClr val="black"/>
                </a:solidFill>
                <a:latin typeface="Arial" panose="020B0604020202020204" pitchFamily="34" charset="0"/>
                <a:cs typeface="Arial" panose="020B0604020202020204" pitchFamily="34" charset="0"/>
              </a:rPr>
              <a:t>)</a:t>
            </a:r>
            <a:r>
              <a:rPr lang="pl-PL" altLang="pl-PL" sz="3600" kern="0" dirty="0">
                <a:solidFill>
                  <a:prstClr val="black"/>
                </a:solidFill>
              </a:rPr>
              <a:t>  </a:t>
            </a:r>
            <a:r>
              <a:rPr lang="pl-PL" altLang="pl-PL" sz="2400" kern="0" dirty="0">
                <a:solidFill>
                  <a:prstClr val="black"/>
                </a:solidFill>
                <a:latin typeface="Arial" panose="020B0604020202020204" pitchFamily="34" charset="0"/>
                <a:cs typeface="Arial" panose="020B0604020202020204" pitchFamily="34" charset="0"/>
              </a:rPr>
              <a:t/>
            </a:r>
            <a:br>
              <a:rPr lang="pl-PL" altLang="pl-PL" sz="2400" kern="0" dirty="0">
                <a:solidFill>
                  <a:prstClr val="black"/>
                </a:solidFill>
                <a:latin typeface="Arial" panose="020B0604020202020204" pitchFamily="34" charset="0"/>
                <a:cs typeface="Arial" panose="020B0604020202020204" pitchFamily="34" charset="0"/>
              </a:rPr>
            </a:br>
            <a:r>
              <a:rPr lang="pl-PL" altLang="pl-PL" sz="2400" kern="0" dirty="0">
                <a:solidFill>
                  <a:prstClr val="black"/>
                </a:solidFill>
                <a:latin typeface="Arial" panose="020B0604020202020204" pitchFamily="34" charset="0"/>
                <a:cs typeface="Arial" panose="020B0604020202020204" pitchFamily="34" charset="0"/>
              </a:rPr>
              <a:t>- zjawisko uzależnienia od Internetu.  </a:t>
            </a:r>
          </a:p>
          <a:p>
            <a:pPr marL="313115" indent="-1810" algn="ctr">
              <a:buFontTx/>
              <a:buNone/>
            </a:pPr>
            <a:endParaRPr lang="pl-PL" altLang="pl-PL" sz="2736" kern="0" dirty="0">
              <a:solidFill>
                <a:srgbClr val="FFFF00"/>
              </a:solidFill>
              <a:latin typeface="Arial" panose="020B0604020202020204" pitchFamily="34" charset="0"/>
              <a:cs typeface="Arial" panose="020B0604020202020204" pitchFamily="34" charset="0"/>
            </a:endParaRPr>
          </a:p>
        </p:txBody>
      </p:sp>
      <p:pic>
        <p:nvPicPr>
          <p:cNvPr id="15" name="Picture 5" descr="mobile-mania-636x3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944" y="2758299"/>
            <a:ext cx="7388323" cy="36000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133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11" descr="C:\Documents and Settings\Sebastian\Pulpit\Wystąpienie 1\Zdjęcia i filmy robotów\Rysunki\Sposb_na_probl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998" y="1419755"/>
            <a:ext cx="5799580" cy="40074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3"/>
          <p:cNvSpPr txBox="1">
            <a:spLocks noChangeArrowheads="1"/>
          </p:cNvSpPr>
          <p:nvPr/>
        </p:nvSpPr>
        <p:spPr bwMode="auto">
          <a:xfrm>
            <a:off x="1525208" y="642086"/>
            <a:ext cx="9141586" cy="5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l-PL" altLang="pl-PL" sz="3199" b="1" dirty="0">
                <a:solidFill>
                  <a:srgbClr val="002060"/>
                </a:solidFill>
              </a:rPr>
              <a:t>NAUKA  PRZEZ ZABAWĘ</a:t>
            </a:r>
          </a:p>
        </p:txBody>
      </p:sp>
      <p:sp>
        <p:nvSpPr>
          <p:cNvPr id="12290" name="Rectangle 3"/>
          <p:cNvSpPr>
            <a:spLocks noChangeArrowheads="1"/>
          </p:cNvSpPr>
          <p:nvPr/>
        </p:nvSpPr>
        <p:spPr bwMode="auto">
          <a:xfrm>
            <a:off x="183373" y="5786891"/>
            <a:ext cx="9474660" cy="64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l-PL" altLang="pl-PL" sz="1799" dirty="0">
                <a:latin typeface="Arial" panose="020B0604020202020204" pitchFamily="34" charset="0"/>
                <a:ea typeface="Calibri" panose="020F0502020204030204" pitchFamily="34" charset="0"/>
                <a:cs typeface="Times New Roman" panose="02020603050405020304" pitchFamily="18" charset="0"/>
              </a:rPr>
              <a:t>W późniejszym okresie ważniejsze są zajęcia wymagające dłuższej koncentracji, </a:t>
            </a:r>
            <a:br>
              <a:rPr lang="pl-PL" altLang="pl-PL" sz="1799" dirty="0">
                <a:latin typeface="Arial" panose="020B0604020202020204" pitchFamily="34" charset="0"/>
                <a:ea typeface="Calibri" panose="020F0502020204030204" pitchFamily="34" charset="0"/>
                <a:cs typeface="Times New Roman" panose="02020603050405020304" pitchFamily="18" charset="0"/>
              </a:rPr>
            </a:br>
            <a:r>
              <a:rPr lang="pl-PL" altLang="pl-PL" sz="1799" dirty="0">
                <a:latin typeface="Arial" panose="020B0604020202020204" pitchFamily="34" charset="0"/>
                <a:ea typeface="Calibri" panose="020F0502020204030204" pitchFamily="34" charset="0"/>
                <a:cs typeface="Times New Roman" panose="02020603050405020304" pitchFamily="18" charset="0"/>
              </a:rPr>
              <a:t>gdy dziecko próbuje samodzielnie zbadać właściwości przedmiotu  zainteresowania.</a:t>
            </a:r>
          </a:p>
        </p:txBody>
      </p:sp>
    </p:spTree>
    <p:extLst>
      <p:ext uri="{BB962C8B-B14F-4D97-AF65-F5344CB8AC3E}">
        <p14:creationId xmlns:p14="http://schemas.microsoft.com/office/powerpoint/2010/main" val="152012180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ZAGROŻENIA</a:t>
            </a:r>
          </a:p>
        </p:txBody>
      </p:sp>
      <p:sp>
        <p:nvSpPr>
          <p:cNvPr id="6" name="Rectangle 2"/>
          <p:cNvSpPr>
            <a:spLocks noChangeArrowheads="1"/>
          </p:cNvSpPr>
          <p:nvPr/>
        </p:nvSpPr>
        <p:spPr bwMode="auto">
          <a:xfrm>
            <a:off x="1412687" y="1484459"/>
            <a:ext cx="9366627" cy="340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70000"/>
              <a:buFont typeface="Wingdings" panose="05000000000000000000" pitchFamily="2" charset="2"/>
              <a:buChar char="n"/>
              <a:tabLst>
                <a:tab pos="273050" algn="l"/>
              </a:tabLst>
              <a:defRPr sz="3200">
                <a:solidFill>
                  <a:schemeClr val="tx1"/>
                </a:solidFill>
                <a:latin typeface="Tahoma" panose="020B0604030504040204" pitchFamily="34" charset="0"/>
              </a:defRPr>
            </a:lvl1pPr>
            <a:lvl2pPr>
              <a:spcBef>
                <a:spcPct val="20000"/>
              </a:spcBef>
              <a:buClr>
                <a:schemeClr val="tx1"/>
              </a:buClr>
              <a:buChar char="–"/>
              <a:tabLst>
                <a:tab pos="273050" algn="l"/>
              </a:tabLst>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tabLst>
                <a:tab pos="273050" algn="l"/>
              </a:tabLst>
              <a:defRPr sz="2400">
                <a:solidFill>
                  <a:schemeClr val="tx1"/>
                </a:solidFill>
                <a:latin typeface="Tahoma" panose="020B0604030504040204" pitchFamily="34" charset="0"/>
              </a:defRPr>
            </a:lvl3pPr>
            <a:lvl4pPr marL="1600200" indent="-228600">
              <a:spcBef>
                <a:spcPct val="20000"/>
              </a:spcBef>
              <a:buClr>
                <a:schemeClr val="tx1"/>
              </a:buClr>
              <a:buChar char="–"/>
              <a:tabLst>
                <a:tab pos="273050" algn="l"/>
              </a:tabLst>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tabLst>
                <a:tab pos="27305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27305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27305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27305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273050" algn="l"/>
              </a:tabLst>
              <a:defRPr sz="2000">
                <a:solidFill>
                  <a:schemeClr val="tx1"/>
                </a:solidFill>
                <a:latin typeface="Tahoma" panose="020B0604030504040204" pitchFamily="34" charset="0"/>
              </a:defRPr>
            </a:lvl9pPr>
          </a:lstStyle>
          <a:p>
            <a:pPr>
              <a:lnSpc>
                <a:spcPct val="150000"/>
              </a:lnSpc>
              <a:spcBef>
                <a:spcPct val="0"/>
              </a:spcBef>
              <a:buClrTx/>
              <a:buSzTx/>
              <a:buFontTx/>
              <a:buNone/>
            </a:pPr>
            <a:r>
              <a:rPr lang="pl-PL" altLang="pl-PL" sz="2052" b="1" dirty="0">
                <a:solidFill>
                  <a:prstClr val="black"/>
                </a:solidFill>
                <a:latin typeface="Cambria" panose="02040503050406030204" pitchFamily="18" charset="0"/>
              </a:rPr>
              <a:t> </a:t>
            </a:r>
            <a:r>
              <a:rPr lang="pl-PL" altLang="pl-PL" sz="2052" b="1" dirty="0">
                <a:solidFill>
                  <a:srgbClr val="FF0000"/>
                </a:solidFill>
                <a:latin typeface="Arial" panose="020B0604020202020204" pitchFamily="34" charset="0"/>
              </a:rPr>
              <a:t>Szkodliwe treści </a:t>
            </a:r>
            <a:r>
              <a:rPr lang="pl-PL" altLang="pl-PL" sz="2052" dirty="0">
                <a:solidFill>
                  <a:prstClr val="black"/>
                </a:solidFill>
                <a:latin typeface="Arial" panose="020B0604020202020204" pitchFamily="34" charset="0"/>
              </a:rPr>
              <a:t>– m.in.:</a:t>
            </a:r>
          </a:p>
          <a:p>
            <a:pPr lvl="1">
              <a:lnSpc>
                <a:spcPct val="150000"/>
              </a:lnSpc>
              <a:spcBef>
                <a:spcPct val="0"/>
              </a:spcBef>
              <a:buClrTx/>
              <a:buFont typeface="Cambria" panose="02040503050406030204" pitchFamily="18" charset="0"/>
              <a:buChar char="–"/>
            </a:pPr>
            <a:r>
              <a:rPr lang="pl-PL" altLang="pl-PL" sz="2052" dirty="0">
                <a:solidFill>
                  <a:prstClr val="black"/>
                </a:solidFill>
                <a:latin typeface="Arial" panose="020B0604020202020204" pitchFamily="34" charset="0"/>
              </a:rPr>
              <a:t>	Treści prezentujące przemoc, obrażenia fizyczne, śmierć</a:t>
            </a:r>
          </a:p>
          <a:p>
            <a:pPr lvl="1">
              <a:lnSpc>
                <a:spcPct val="150000"/>
              </a:lnSpc>
              <a:spcBef>
                <a:spcPct val="0"/>
              </a:spcBef>
              <a:buClrTx/>
              <a:buFont typeface="Cambria" panose="02040503050406030204" pitchFamily="18" charset="0"/>
              <a:buChar char="–"/>
            </a:pPr>
            <a:r>
              <a:rPr lang="pl-PL" altLang="pl-PL" sz="2052" dirty="0">
                <a:solidFill>
                  <a:prstClr val="black"/>
                </a:solidFill>
                <a:latin typeface="Arial" panose="020B0604020202020204" pitchFamily="34" charset="0"/>
              </a:rPr>
              <a:t> 	Treści promujące niezdrowy i niebezpieczny tryb życia (używki,  	samookaleczenia, samobójstwa) </a:t>
            </a:r>
          </a:p>
          <a:p>
            <a:pPr lvl="1">
              <a:lnSpc>
                <a:spcPct val="150000"/>
              </a:lnSpc>
              <a:spcBef>
                <a:spcPct val="0"/>
              </a:spcBef>
              <a:buClrTx/>
              <a:buFont typeface="Cambria" panose="02040503050406030204" pitchFamily="18" charset="0"/>
              <a:buChar char="–"/>
            </a:pPr>
            <a:r>
              <a:rPr lang="pl-PL" altLang="pl-PL" sz="2052" dirty="0">
                <a:solidFill>
                  <a:prstClr val="black"/>
                </a:solidFill>
                <a:latin typeface="Arial" panose="020B0604020202020204" pitchFamily="34" charset="0"/>
              </a:rPr>
              <a:t> 	Treści nawołujące do nietolerancji, nienawiści (rasizm, ksenofobia)</a:t>
            </a:r>
          </a:p>
          <a:p>
            <a:pPr lvl="1">
              <a:lnSpc>
                <a:spcPct val="150000"/>
              </a:lnSpc>
              <a:spcBef>
                <a:spcPct val="0"/>
              </a:spcBef>
              <a:buClrTx/>
              <a:buFont typeface="Cambria" panose="02040503050406030204" pitchFamily="18" charset="0"/>
              <a:buChar char="–"/>
            </a:pPr>
            <a:r>
              <a:rPr lang="pl-PL" altLang="pl-PL" sz="2052" dirty="0">
                <a:solidFill>
                  <a:prstClr val="black"/>
                </a:solidFill>
                <a:latin typeface="Arial" panose="020B0604020202020204" pitchFamily="34" charset="0"/>
              </a:rPr>
              <a:t> 	Treści zawierające elementy manipulacji (np. namawiające do  	przystąpienia do sekty)</a:t>
            </a:r>
          </a:p>
        </p:txBody>
      </p:sp>
      <p:pic>
        <p:nvPicPr>
          <p:cNvPr id="7" name="irc_mi" descr="dopalacze-konkurs-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204" y="4459249"/>
            <a:ext cx="3120399" cy="2079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4212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Obraz 7" descr="tlozagroz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6389" y="1700671"/>
            <a:ext cx="10772979" cy="502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2"/>
          <p:cNvSpPr>
            <a:spLocks noChangeArrowheads="1"/>
          </p:cNvSpPr>
          <p:nvPr/>
        </p:nvSpPr>
        <p:spPr bwMode="auto">
          <a:xfrm>
            <a:off x="1404542" y="1742337"/>
            <a:ext cx="926225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pl-PL" altLang="pl-PL" sz="2000" b="1" dirty="0">
              <a:solidFill>
                <a:prstClr val="black"/>
              </a:solidFill>
              <a:latin typeface="Arial" panose="020B0604020202020204" pitchFamily="34" charset="0"/>
              <a:cs typeface="Arial" panose="020B0604020202020204" pitchFamily="34" charset="0"/>
            </a:endParaRPr>
          </a:p>
          <a:p>
            <a:pPr>
              <a:spcBef>
                <a:spcPct val="0"/>
              </a:spcBef>
              <a:buClrTx/>
              <a:buSzTx/>
              <a:buFontTx/>
              <a:buNone/>
            </a:pPr>
            <a:r>
              <a:rPr lang="pl-PL" altLang="pl-PL" sz="2000" b="1" dirty="0">
                <a:solidFill>
                  <a:prstClr val="black"/>
                </a:solidFill>
                <a:latin typeface="Arial" panose="020B0604020202020204" pitchFamily="34" charset="0"/>
                <a:cs typeface="Arial" panose="020B0604020202020204" pitchFamily="34" charset="0"/>
              </a:rPr>
              <a:t>Najczęstszym niebezpieczeństwem kryjącym się w sieci, jest łatwość </a:t>
            </a:r>
            <a:br>
              <a:rPr lang="pl-PL" altLang="pl-PL" sz="2000" b="1" dirty="0">
                <a:solidFill>
                  <a:prstClr val="black"/>
                </a:solidFill>
                <a:latin typeface="Arial" panose="020B0604020202020204" pitchFamily="34" charset="0"/>
                <a:cs typeface="Arial" panose="020B0604020202020204" pitchFamily="34" charset="0"/>
              </a:rPr>
            </a:br>
            <a:r>
              <a:rPr lang="pl-PL" altLang="pl-PL" sz="2000" b="1" dirty="0">
                <a:solidFill>
                  <a:prstClr val="black"/>
                </a:solidFill>
                <a:latin typeface="Arial" panose="020B0604020202020204" pitchFamily="34" charset="0"/>
                <a:cs typeface="Arial" panose="020B0604020202020204" pitchFamily="34" charset="0"/>
              </a:rPr>
              <a:t>z jaką uczeń może mieć kontakt  z materiałami pornograficznymi </a:t>
            </a:r>
            <a:br>
              <a:rPr lang="pl-PL" altLang="pl-PL" sz="2000" b="1" dirty="0">
                <a:solidFill>
                  <a:prstClr val="black"/>
                </a:solidFill>
                <a:latin typeface="Arial" panose="020B0604020202020204" pitchFamily="34" charset="0"/>
                <a:cs typeface="Arial" panose="020B0604020202020204" pitchFamily="34" charset="0"/>
              </a:rPr>
            </a:br>
            <a:r>
              <a:rPr lang="pl-PL" altLang="pl-PL" sz="2000" b="1" dirty="0">
                <a:solidFill>
                  <a:prstClr val="black"/>
                </a:solidFill>
                <a:latin typeface="Arial" panose="020B0604020202020204" pitchFamily="34" charset="0"/>
                <a:cs typeface="Arial" panose="020B0604020202020204" pitchFamily="34" charset="0"/>
              </a:rPr>
              <a:t>oraz osobami niepowołanymi. </a:t>
            </a:r>
          </a:p>
          <a:p>
            <a:pPr>
              <a:spcBef>
                <a:spcPct val="0"/>
              </a:spcBef>
              <a:buClrTx/>
              <a:buSzTx/>
              <a:buFontTx/>
              <a:buNone/>
            </a:pPr>
            <a:endParaRPr lang="pl-PL" altLang="pl-PL" sz="2000" b="1" dirty="0">
              <a:solidFill>
                <a:prstClr val="black"/>
              </a:solidFill>
              <a:latin typeface="Arial" panose="020B0604020202020204" pitchFamily="34" charset="0"/>
              <a:cs typeface="Arial" panose="020B0604020202020204" pitchFamily="34" charset="0"/>
            </a:endParaRPr>
          </a:p>
          <a:p>
            <a:pPr>
              <a:spcBef>
                <a:spcPct val="0"/>
              </a:spcBef>
              <a:buClrTx/>
              <a:buSzTx/>
              <a:buFontTx/>
              <a:buNone/>
            </a:pPr>
            <a:endParaRPr lang="pl-PL" altLang="pl-PL" sz="2000" dirty="0">
              <a:solidFill>
                <a:prstClr val="black"/>
              </a:solidFill>
              <a:latin typeface="Arial" panose="020B0604020202020204" pitchFamily="34" charset="0"/>
              <a:cs typeface="Arial" panose="020B0604020202020204" pitchFamily="34" charset="0"/>
            </a:endParaRPr>
          </a:p>
          <a:p>
            <a:pPr algn="just">
              <a:spcBef>
                <a:spcPct val="0"/>
              </a:spcBef>
              <a:buClrTx/>
              <a:buSzTx/>
              <a:buFontTx/>
              <a:buNone/>
            </a:pPr>
            <a:endParaRPr lang="pl-PL" altLang="pl-PL" sz="2000" dirty="0">
              <a:solidFill>
                <a:prstClr val="black"/>
              </a:solidFill>
              <a:latin typeface="Arial" panose="020B0604020202020204" pitchFamily="34" charset="0"/>
              <a:cs typeface="Arial" panose="020B0604020202020204" pitchFamily="34" charset="0"/>
            </a:endParaRPr>
          </a:p>
        </p:txBody>
      </p:sp>
      <p:pic>
        <p:nvPicPr>
          <p:cNvPr id="58373" name="Obraz 8" descr="fotakt001.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350" y="357999"/>
            <a:ext cx="1437895" cy="99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Obraz 9" descr="fotakt002.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5208" y="357999"/>
            <a:ext cx="1437895" cy="99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Obraz 10" descr="fotakt003.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0743" y="357999"/>
            <a:ext cx="1437895" cy="99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Obraz 11" descr="fotakt004.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96279" y="357999"/>
            <a:ext cx="1437895" cy="99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Obraz 12" descr="fotakt005.bmp"/>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81814" y="357999"/>
            <a:ext cx="1437895" cy="99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Obraz 14" descr="fotakt007.bmp"/>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52885" y="357999"/>
            <a:ext cx="1437895" cy="99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Obraz 15" descr="fotakt008.bmp"/>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228899" y="357999"/>
            <a:ext cx="1437895" cy="99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rostokąt 16"/>
          <p:cNvSpPr/>
          <p:nvPr/>
        </p:nvSpPr>
        <p:spPr>
          <a:xfrm>
            <a:off x="1525208" y="905"/>
            <a:ext cx="9141586" cy="357094"/>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sz="1799">
              <a:solidFill>
                <a:prstClr val="white"/>
              </a:solidFill>
            </a:endParaRPr>
          </a:p>
        </p:txBody>
      </p:sp>
      <p:sp>
        <p:nvSpPr>
          <p:cNvPr id="18" name="Prostokąt 17"/>
          <p:cNvSpPr/>
          <p:nvPr/>
        </p:nvSpPr>
        <p:spPr>
          <a:xfrm>
            <a:off x="1525208" y="1357860"/>
            <a:ext cx="9141586" cy="357093"/>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sz="1799">
              <a:solidFill>
                <a:prstClr val="white"/>
              </a:solidFill>
            </a:endParaRPr>
          </a:p>
        </p:txBody>
      </p:sp>
      <p:pic>
        <p:nvPicPr>
          <p:cNvPr id="15" name="Obraz 2" descr="zabawki_dydaktyczn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13859" y="2990389"/>
            <a:ext cx="4973341" cy="34717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19" name="Rectangle 2"/>
          <p:cNvSpPr>
            <a:spLocks noChangeArrowheads="1"/>
          </p:cNvSpPr>
          <p:nvPr/>
        </p:nvSpPr>
        <p:spPr bwMode="auto">
          <a:xfrm>
            <a:off x="1404542" y="2851367"/>
            <a:ext cx="5473368"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pl-PL" altLang="pl-PL" sz="2000" b="1" dirty="0">
              <a:solidFill>
                <a:prstClr val="black"/>
              </a:solidFill>
              <a:latin typeface="Arial" panose="020B0604020202020204" pitchFamily="34" charset="0"/>
              <a:cs typeface="Arial" panose="020B0604020202020204" pitchFamily="34" charset="0"/>
            </a:endParaRPr>
          </a:p>
          <a:p>
            <a:pPr>
              <a:spcBef>
                <a:spcPct val="0"/>
              </a:spcBef>
              <a:buClrTx/>
              <a:buSzTx/>
              <a:buFontTx/>
              <a:buNone/>
            </a:pPr>
            <a:r>
              <a:rPr lang="pl-PL" altLang="pl-PL" sz="2000" b="1" dirty="0">
                <a:solidFill>
                  <a:prstClr val="black"/>
                </a:solidFill>
                <a:latin typeface="Arial" panose="020B0604020202020204" pitchFamily="34" charset="0"/>
                <a:cs typeface="Arial" panose="020B0604020202020204" pitchFamily="34" charset="0"/>
              </a:rPr>
              <a:t>W rzeczywistym świecie chronimy je przed takimi treściami - kontrolujemy jakie oglądają filmy i czasopisma, poznajemy ich przyjaciół i znajomych. </a:t>
            </a:r>
          </a:p>
          <a:p>
            <a:pPr>
              <a:spcBef>
                <a:spcPct val="0"/>
              </a:spcBef>
              <a:buClrTx/>
              <a:buSzTx/>
              <a:buFontTx/>
              <a:buNone/>
            </a:pPr>
            <a:endParaRPr lang="pl-PL" altLang="pl-PL" sz="2000" b="1" dirty="0">
              <a:solidFill>
                <a:prstClr val="black"/>
              </a:solidFill>
              <a:latin typeface="Arial" panose="020B0604020202020204" pitchFamily="34" charset="0"/>
              <a:cs typeface="Arial" panose="020B0604020202020204" pitchFamily="34" charset="0"/>
            </a:endParaRPr>
          </a:p>
          <a:p>
            <a:pPr>
              <a:spcBef>
                <a:spcPct val="0"/>
              </a:spcBef>
              <a:buClrTx/>
              <a:buSzTx/>
              <a:buFontTx/>
              <a:buNone/>
            </a:pPr>
            <a:r>
              <a:rPr lang="pl-PL" altLang="pl-PL" sz="2000" b="1" dirty="0">
                <a:solidFill>
                  <a:prstClr val="black"/>
                </a:solidFill>
                <a:latin typeface="Arial" panose="020B0604020202020204" pitchFamily="34" charset="0"/>
                <a:cs typeface="Arial" panose="020B0604020202020204" pitchFamily="34" charset="0"/>
              </a:rPr>
              <a:t>Dostęp uczniów do pornograficznych materiałów w realnym świecie jest utrudniony. Jednak w Internecie bez najmniejszego problemu mogą je znaleźć. </a:t>
            </a:r>
          </a:p>
          <a:p>
            <a:pPr>
              <a:spcBef>
                <a:spcPct val="0"/>
              </a:spcBef>
              <a:buClrTx/>
              <a:buSzTx/>
              <a:buFontTx/>
              <a:buNone/>
            </a:pPr>
            <a:endParaRPr lang="pl-PL" altLang="pl-PL" sz="2000" b="1" dirty="0">
              <a:solidFill>
                <a:prstClr val="black"/>
              </a:solidFill>
              <a:latin typeface="Arial" panose="020B0604020202020204" pitchFamily="34" charset="0"/>
              <a:cs typeface="Arial" panose="020B0604020202020204" pitchFamily="34" charset="0"/>
            </a:endParaRPr>
          </a:p>
          <a:p>
            <a:pPr>
              <a:spcBef>
                <a:spcPct val="0"/>
              </a:spcBef>
              <a:buClrTx/>
              <a:buSzTx/>
              <a:buFontTx/>
              <a:buNone/>
            </a:pPr>
            <a:r>
              <a:rPr lang="pl-PL" altLang="pl-PL" sz="2000" b="1" dirty="0">
                <a:solidFill>
                  <a:prstClr val="black"/>
                </a:solidFill>
                <a:latin typeface="Arial" panose="020B0604020202020204" pitchFamily="34" charset="0"/>
                <a:cs typeface="Arial" panose="020B0604020202020204" pitchFamily="34" charset="0"/>
              </a:rPr>
              <a:t>Wystarczy tylko kliknąć…</a:t>
            </a:r>
          </a:p>
          <a:p>
            <a:pPr>
              <a:spcBef>
                <a:spcPct val="0"/>
              </a:spcBef>
              <a:buClrTx/>
              <a:buSzTx/>
              <a:buFontTx/>
              <a:buNone/>
            </a:pPr>
            <a:endParaRPr lang="pl-PL" altLang="pl-PL" sz="2000" b="1" dirty="0">
              <a:solidFill>
                <a:prstClr val="black"/>
              </a:solidFill>
              <a:latin typeface="Arial" panose="020B0604020202020204" pitchFamily="34" charset="0"/>
              <a:cs typeface="Arial" panose="020B0604020202020204" pitchFamily="34" charset="0"/>
            </a:endParaRPr>
          </a:p>
          <a:p>
            <a:pPr>
              <a:spcBef>
                <a:spcPct val="0"/>
              </a:spcBef>
              <a:buClrTx/>
              <a:buSzTx/>
              <a:buFontTx/>
              <a:buNone/>
            </a:pPr>
            <a:endParaRPr lang="pl-PL" altLang="pl-PL" sz="2000" dirty="0">
              <a:solidFill>
                <a:prstClr val="black"/>
              </a:solidFill>
              <a:latin typeface="Arial" panose="020B0604020202020204" pitchFamily="34" charset="0"/>
              <a:cs typeface="Arial" panose="020B0604020202020204" pitchFamily="34" charset="0"/>
            </a:endParaRPr>
          </a:p>
          <a:p>
            <a:pPr algn="just">
              <a:spcBef>
                <a:spcPct val="0"/>
              </a:spcBef>
              <a:buClrTx/>
              <a:buSzTx/>
              <a:buFontTx/>
              <a:buNone/>
            </a:pPr>
            <a:endParaRPr lang="pl-PL" altLang="pl-PL"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6490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ZAGROŻENIA</a:t>
            </a:r>
          </a:p>
        </p:txBody>
      </p:sp>
      <p:pic>
        <p:nvPicPr>
          <p:cNvPr id="7" name="Picture 3" descr="http://technopolis.polityka.pl/wp-content/uploads/2009/03/la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12" y="1778302"/>
            <a:ext cx="5603271" cy="31560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http://files.g4tv.com/ImageDb3/249007_S/Gamescom-2010-Call-of-Duty-Black-Ops-Hands-On-Pre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062" y="3863394"/>
            <a:ext cx="4343943" cy="27439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Znalezione obrazy dla zapytania gry s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376" y="1197031"/>
            <a:ext cx="3502302" cy="24685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ostokąt 1"/>
          <p:cNvSpPr/>
          <p:nvPr/>
        </p:nvSpPr>
        <p:spPr>
          <a:xfrm>
            <a:off x="791865" y="5277665"/>
            <a:ext cx="6096000" cy="1039708"/>
          </a:xfrm>
          <a:prstGeom prst="rect">
            <a:avLst/>
          </a:prstGeom>
        </p:spPr>
        <p:txBody>
          <a:bodyPr>
            <a:spAutoFit/>
          </a:bodyPr>
          <a:lstStyle/>
          <a:p>
            <a:pPr algn="just"/>
            <a:r>
              <a:rPr lang="pl-PL" altLang="pl-PL" sz="2052" dirty="0">
                <a:solidFill>
                  <a:prstClr val="black"/>
                </a:solidFill>
                <a:latin typeface="Arial" panose="020B0604020202020204" pitchFamily="34" charset="0"/>
              </a:rPr>
              <a:t>Zjawisko gier komputerowych budzi obecnie niezwykle silne emocje, zarówno dzieci, młodzieży, jak i dorosłych. </a:t>
            </a:r>
            <a:endParaRPr lang="pl-PL" sz="2052" dirty="0">
              <a:solidFill>
                <a:prstClr val="black"/>
              </a:solidFill>
            </a:endParaRPr>
          </a:p>
        </p:txBody>
      </p:sp>
    </p:spTree>
    <p:extLst>
      <p:ext uri="{BB962C8B-B14F-4D97-AF65-F5344CB8AC3E}">
        <p14:creationId xmlns:p14="http://schemas.microsoft.com/office/powerpoint/2010/main" val="5643649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ZAGROŻENIA</a:t>
            </a:r>
          </a:p>
        </p:txBody>
      </p:sp>
      <p:sp>
        <p:nvSpPr>
          <p:cNvPr id="6" name="Rectangle 2"/>
          <p:cNvSpPr>
            <a:spLocks noChangeArrowheads="1"/>
          </p:cNvSpPr>
          <p:nvPr/>
        </p:nvSpPr>
        <p:spPr bwMode="auto">
          <a:xfrm>
            <a:off x="2012693" y="1470924"/>
            <a:ext cx="9366627" cy="246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70000"/>
              <a:buFont typeface="Wingdings" panose="05000000000000000000" pitchFamily="2" charset="2"/>
              <a:buChar char="n"/>
              <a:tabLst>
                <a:tab pos="273050" algn="l"/>
              </a:tabLst>
              <a:defRPr sz="3200">
                <a:solidFill>
                  <a:schemeClr val="tx1"/>
                </a:solidFill>
                <a:latin typeface="Tahoma" panose="020B0604030504040204" pitchFamily="34" charset="0"/>
              </a:defRPr>
            </a:lvl1pPr>
            <a:lvl2pPr marL="742950" indent="-285750">
              <a:spcBef>
                <a:spcPct val="20000"/>
              </a:spcBef>
              <a:buClr>
                <a:schemeClr val="tx1"/>
              </a:buClr>
              <a:buChar char="–"/>
              <a:tabLst>
                <a:tab pos="273050" algn="l"/>
              </a:tabLst>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tabLst>
                <a:tab pos="273050" algn="l"/>
              </a:tabLst>
              <a:defRPr sz="2400">
                <a:solidFill>
                  <a:schemeClr val="tx1"/>
                </a:solidFill>
                <a:latin typeface="Tahoma" panose="020B0604030504040204" pitchFamily="34" charset="0"/>
              </a:defRPr>
            </a:lvl3pPr>
            <a:lvl4pPr marL="1600200" indent="-228600">
              <a:spcBef>
                <a:spcPct val="20000"/>
              </a:spcBef>
              <a:buClr>
                <a:schemeClr val="tx1"/>
              </a:buClr>
              <a:buChar char="–"/>
              <a:tabLst>
                <a:tab pos="273050" algn="l"/>
              </a:tabLst>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tabLst>
                <a:tab pos="27305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27305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27305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27305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273050" algn="l"/>
              </a:tabLst>
              <a:defRPr sz="2000">
                <a:solidFill>
                  <a:schemeClr val="tx1"/>
                </a:solidFill>
                <a:latin typeface="Tahoma" panose="020B0604030504040204" pitchFamily="34" charset="0"/>
              </a:defRPr>
            </a:lvl9pPr>
          </a:lstStyle>
          <a:p>
            <a:pPr algn="just">
              <a:lnSpc>
                <a:spcPct val="150000"/>
              </a:lnSpc>
              <a:spcBef>
                <a:spcPct val="0"/>
              </a:spcBef>
              <a:buClrTx/>
              <a:buSzTx/>
              <a:buFontTx/>
              <a:buNone/>
            </a:pPr>
            <a:r>
              <a:rPr lang="pl-PL" altLang="pl-PL" sz="2052" dirty="0">
                <a:solidFill>
                  <a:prstClr val="black"/>
                </a:solidFill>
                <a:latin typeface="Arial" panose="020B0604020202020204" pitchFamily="34" charset="0"/>
              </a:rPr>
              <a:t>Z jednej strony gry komputerowe są odbierane jako nowoczesna i bardzo atrakcyjna zabawa, pozwalająca przeżyć wiele fascynujących przygód </a:t>
            </a:r>
            <a:br>
              <a:rPr lang="pl-PL" altLang="pl-PL" sz="2052" dirty="0">
                <a:solidFill>
                  <a:prstClr val="black"/>
                </a:solidFill>
                <a:latin typeface="Arial" panose="020B0604020202020204" pitchFamily="34" charset="0"/>
              </a:rPr>
            </a:br>
            <a:r>
              <a:rPr lang="pl-PL" altLang="pl-PL" sz="2052" dirty="0">
                <a:solidFill>
                  <a:prstClr val="black"/>
                </a:solidFill>
                <a:latin typeface="Arial" panose="020B0604020202020204" pitchFamily="34" charset="0"/>
              </a:rPr>
              <a:t>w wirtualnym świecie. Z drugiej strony ta </a:t>
            </a:r>
            <a:r>
              <a:rPr lang="pl-PL" altLang="pl-PL" sz="2052" dirty="0" smtClean="0">
                <a:solidFill>
                  <a:prstClr val="black"/>
                </a:solidFill>
                <a:latin typeface="Arial" panose="020B0604020202020204" pitchFamily="34" charset="0"/>
              </a:rPr>
              <a:t>„nowoczesna </a:t>
            </a:r>
            <a:r>
              <a:rPr lang="pl-PL" altLang="pl-PL" sz="2052" dirty="0">
                <a:solidFill>
                  <a:prstClr val="black"/>
                </a:solidFill>
                <a:latin typeface="Arial" panose="020B0604020202020204" pitchFamily="34" charset="0"/>
              </a:rPr>
              <a:t>forma zabawy” często przeraża ogromnym ładunkiem przemocy budząc niepokój co do negatywnego wpływu tych treści na rozwój </a:t>
            </a:r>
            <a:r>
              <a:rPr lang="pl-PL" altLang="pl-PL" sz="2052" dirty="0" smtClean="0">
                <a:solidFill>
                  <a:prstClr val="black"/>
                </a:solidFill>
                <a:latin typeface="Arial" panose="020B0604020202020204" pitchFamily="34" charset="0"/>
              </a:rPr>
              <a:t>ucznia.</a:t>
            </a:r>
            <a:endParaRPr lang="pl-PL" altLang="pl-PL" sz="2052" dirty="0">
              <a:solidFill>
                <a:prstClr val="black"/>
              </a:solidFill>
              <a:latin typeface="Arial" panose="020B0604020202020204" pitchFamily="34" charset="0"/>
            </a:endParaRPr>
          </a:p>
        </p:txBody>
      </p:sp>
      <p:pic>
        <p:nvPicPr>
          <p:cNvPr id="7" name="Obraz 4" descr="_gry_ima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5881" y="4082637"/>
            <a:ext cx="4928565" cy="232762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28295970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ZAGROŻENIA</a:t>
            </a:r>
          </a:p>
        </p:txBody>
      </p:sp>
      <p:sp>
        <p:nvSpPr>
          <p:cNvPr id="12" name="Rectangle 3"/>
          <p:cNvSpPr txBox="1">
            <a:spLocks noChangeArrowheads="1"/>
          </p:cNvSpPr>
          <p:nvPr/>
        </p:nvSpPr>
        <p:spPr bwMode="auto">
          <a:xfrm>
            <a:off x="1708617" y="1969569"/>
            <a:ext cx="8861644" cy="130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buChar char="•"/>
              <a:defRPr sz="3200">
                <a:solidFill>
                  <a:schemeClr val="tx1"/>
                </a:solidFill>
                <a:latin typeface="+mn-lt"/>
                <a:ea typeface="+mn-ea"/>
                <a:cs typeface="+mn-cs"/>
              </a:defRPr>
            </a:lvl1pPr>
            <a:lvl2pPr marL="457200" algn="l" rtl="0" eaLnBrk="0" fontAlgn="base" hangingPunct="0">
              <a:spcBef>
                <a:spcPct val="20000"/>
              </a:spcBef>
              <a:spcAft>
                <a:spcPct val="0"/>
              </a:spcAft>
              <a:buChar char="–"/>
              <a:defRPr sz="2800">
                <a:solidFill>
                  <a:schemeClr val="tx1"/>
                </a:solidFill>
                <a:latin typeface="+mn-lt"/>
                <a:ea typeface="+mn-ea"/>
                <a:cs typeface="+mn-cs"/>
              </a:defRPr>
            </a:lvl2pPr>
            <a:lvl3pPr marL="914400" algn="l" rtl="0" eaLnBrk="0" fontAlgn="base" hangingPunct="0">
              <a:spcBef>
                <a:spcPct val="20000"/>
              </a:spcBef>
              <a:spcAft>
                <a:spcPct val="0"/>
              </a:spcAft>
              <a:buChar char="•"/>
              <a:defRPr sz="2400">
                <a:solidFill>
                  <a:schemeClr val="tx1"/>
                </a:solidFill>
                <a:latin typeface="+mn-lt"/>
                <a:ea typeface="+mn-ea"/>
                <a:cs typeface="+mn-cs"/>
              </a:defRPr>
            </a:lvl3pPr>
            <a:lvl4pPr marL="1371600" algn="l" rtl="0" eaLnBrk="0" fontAlgn="base" hangingPunct="0">
              <a:spcBef>
                <a:spcPct val="20000"/>
              </a:spcBef>
              <a:spcAft>
                <a:spcPct val="0"/>
              </a:spcAft>
              <a:buChar char="–"/>
              <a:defRPr sz="2000">
                <a:solidFill>
                  <a:schemeClr val="tx1"/>
                </a:solidFill>
                <a:latin typeface="+mn-lt"/>
                <a:ea typeface="+mn-ea"/>
                <a:cs typeface="+mn-cs"/>
              </a:defRPr>
            </a:lvl4pPr>
            <a:lvl5pPr marL="1828800" algn="l" rtl="0" eaLnBrk="0" fontAlgn="base" hangingPunct="0">
              <a:spcBef>
                <a:spcPct val="20000"/>
              </a:spcBef>
              <a:spcAft>
                <a:spcPct val="0"/>
              </a:spcAft>
              <a:buChar char="»"/>
              <a:defRPr sz="20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hangingPunct="1">
              <a:buFont typeface="Wingdings" panose="05000000000000000000" pitchFamily="2" charset="2"/>
              <a:buNone/>
            </a:pPr>
            <a:r>
              <a:rPr lang="pl-PL" altLang="pl-PL" sz="2052" b="1" dirty="0">
                <a:solidFill>
                  <a:srgbClr val="FF0000"/>
                </a:solidFill>
                <a:latin typeface="Arial" panose="020B0604020202020204" pitchFamily="34" charset="0"/>
              </a:rPr>
              <a:t>Agresja elektroniczna </a:t>
            </a:r>
            <a:r>
              <a:rPr lang="pl-PL" altLang="pl-PL" sz="2052" dirty="0">
                <a:solidFill>
                  <a:prstClr val="black"/>
                </a:solidFill>
                <a:latin typeface="Arial" panose="020B0604020202020204" pitchFamily="34" charset="0"/>
              </a:rPr>
              <a:t>– agresja z użyciem technologii komunikacyjnych (</a:t>
            </a:r>
            <a:r>
              <a:rPr lang="pl-PL" altLang="pl-PL" sz="2052" dirty="0" err="1">
                <a:solidFill>
                  <a:prstClr val="black"/>
                </a:solidFill>
                <a:latin typeface="Arial" panose="020B0604020202020204" pitchFamily="34" charset="0"/>
              </a:rPr>
              <a:t>internet</a:t>
            </a:r>
            <a:r>
              <a:rPr lang="pl-PL" altLang="pl-PL" sz="2052" dirty="0">
                <a:solidFill>
                  <a:prstClr val="black"/>
                </a:solidFill>
                <a:latin typeface="Arial" panose="020B0604020202020204" pitchFamily="34" charset="0"/>
              </a:rPr>
              <a:t>, telefon komórkowy).</a:t>
            </a:r>
          </a:p>
          <a:p>
            <a:pPr>
              <a:buFont typeface="Wingdings" panose="05000000000000000000" pitchFamily="2" charset="2"/>
              <a:buNone/>
            </a:pPr>
            <a:endParaRPr lang="pl-PL" altLang="pl-PL" sz="3648" kern="0" dirty="0">
              <a:solidFill>
                <a:prstClr val="black"/>
              </a:solidFill>
              <a:latin typeface="Times New Roman" panose="02020603050405020304" pitchFamily="18" charset="0"/>
            </a:endParaRPr>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057" y="2392056"/>
            <a:ext cx="3822670" cy="286700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1592779" y="3602758"/>
            <a:ext cx="6096000" cy="1671291"/>
          </a:xfrm>
          <a:prstGeom prst="rect">
            <a:avLst/>
          </a:prstGeom>
        </p:spPr>
        <p:txBody>
          <a:bodyPr>
            <a:spAutoFit/>
          </a:bodyPr>
          <a:lstStyle/>
          <a:p>
            <a:r>
              <a:rPr lang="pl-PL" altLang="pl-PL" sz="2052" b="1" dirty="0">
                <a:solidFill>
                  <a:srgbClr val="FF0000"/>
                </a:solidFill>
                <a:latin typeface="Arial" panose="020B0604020202020204" pitchFamily="34" charset="0"/>
              </a:rPr>
              <a:t>Cyberprzemoc</a:t>
            </a:r>
            <a:r>
              <a:rPr lang="pl-PL" altLang="pl-PL" sz="2052" dirty="0">
                <a:solidFill>
                  <a:prstClr val="black"/>
                </a:solidFill>
                <a:latin typeface="Arial" panose="020B0604020202020204" pitchFamily="34" charset="0"/>
              </a:rPr>
              <a:t> – wykorzystywanie technik informacyjnych i komunikacyjnych do świadomego, wielokrotnego i wrogiego zachowywania się wobec osoby lub grupy osób, mające na celu krzywdzenie innych. </a:t>
            </a:r>
            <a:endParaRPr lang="pl-PL" sz="2052" dirty="0">
              <a:solidFill>
                <a:prstClr val="black"/>
              </a:solidFill>
              <a:latin typeface="Arial" panose="020B0604020202020204" pitchFamily="34" charset="0"/>
            </a:endParaRPr>
          </a:p>
        </p:txBody>
      </p:sp>
    </p:spTree>
    <p:extLst>
      <p:ext uri="{BB962C8B-B14F-4D97-AF65-F5344CB8AC3E}">
        <p14:creationId xmlns:p14="http://schemas.microsoft.com/office/powerpoint/2010/main" val="11068718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ZAGROŻENIA</a:t>
            </a:r>
          </a:p>
        </p:txBody>
      </p:sp>
      <p:pic>
        <p:nvPicPr>
          <p:cNvPr id="9" name="Picture 2" descr="Znalezione obrazy dla zapytania pytaj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3393" y="1356878"/>
            <a:ext cx="4697436" cy="424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ostokąt 1"/>
          <p:cNvSpPr/>
          <p:nvPr/>
        </p:nvSpPr>
        <p:spPr>
          <a:xfrm>
            <a:off x="4206702" y="5926699"/>
            <a:ext cx="3778599" cy="408125"/>
          </a:xfrm>
          <a:prstGeom prst="rect">
            <a:avLst/>
          </a:prstGeom>
        </p:spPr>
        <p:txBody>
          <a:bodyPr wrap="none">
            <a:spAutoFit/>
          </a:bodyPr>
          <a:lstStyle/>
          <a:p>
            <a:pPr algn="just"/>
            <a:r>
              <a:rPr lang="pl-PL" altLang="pl-PL" sz="2052" b="1" dirty="0">
                <a:solidFill>
                  <a:srgbClr val="002060"/>
                </a:solidFill>
                <a:latin typeface="Arial" panose="020B0604020202020204" pitchFamily="34" charset="0"/>
                <a:cs typeface="Arial" panose="020B0604020202020204" pitchFamily="34" charset="0"/>
              </a:rPr>
              <a:t>Jak i gdzie szukać pomocy? </a:t>
            </a:r>
          </a:p>
        </p:txBody>
      </p:sp>
    </p:spTree>
    <p:extLst>
      <p:ext uri="{BB962C8B-B14F-4D97-AF65-F5344CB8AC3E}">
        <p14:creationId xmlns:p14="http://schemas.microsoft.com/office/powerpoint/2010/main" val="35829439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ZAGROŻENIA</a:t>
            </a:r>
          </a:p>
        </p:txBody>
      </p:sp>
      <p:sp>
        <p:nvSpPr>
          <p:cNvPr id="8" name="Symbol zastępczy zawartości 2"/>
          <p:cNvSpPr txBox="1">
            <a:spLocks/>
          </p:cNvSpPr>
          <p:nvPr/>
        </p:nvSpPr>
        <p:spPr>
          <a:xfrm>
            <a:off x="1337573" y="1604544"/>
            <a:ext cx="9904190" cy="5457078"/>
          </a:xfrm>
          <a:prstGeom prst="rect">
            <a:avLst/>
          </a:prstGeom>
        </p:spPr>
        <p:txBody>
          <a:bodyPr/>
          <a:lstStyle>
            <a:lvl1pPr algn="l" rtl="0" eaLnBrk="0" fontAlgn="base" hangingPunct="0">
              <a:spcBef>
                <a:spcPct val="20000"/>
              </a:spcBef>
              <a:spcAft>
                <a:spcPct val="0"/>
              </a:spcAft>
              <a:buChar char="•"/>
              <a:defRPr sz="3200">
                <a:solidFill>
                  <a:schemeClr val="tx1"/>
                </a:solidFill>
                <a:latin typeface="+mn-lt"/>
                <a:ea typeface="+mn-ea"/>
                <a:cs typeface="+mn-cs"/>
              </a:defRPr>
            </a:lvl1pPr>
            <a:lvl2pPr marL="457200" algn="l" rtl="0" eaLnBrk="0" fontAlgn="base" hangingPunct="0">
              <a:spcBef>
                <a:spcPct val="20000"/>
              </a:spcBef>
              <a:spcAft>
                <a:spcPct val="0"/>
              </a:spcAft>
              <a:buChar char="–"/>
              <a:defRPr sz="2800">
                <a:solidFill>
                  <a:schemeClr val="tx1"/>
                </a:solidFill>
                <a:latin typeface="+mn-lt"/>
                <a:ea typeface="+mn-ea"/>
                <a:cs typeface="+mn-cs"/>
              </a:defRPr>
            </a:lvl2pPr>
            <a:lvl3pPr marL="914400" algn="l" rtl="0" eaLnBrk="0" fontAlgn="base" hangingPunct="0">
              <a:spcBef>
                <a:spcPct val="20000"/>
              </a:spcBef>
              <a:spcAft>
                <a:spcPct val="0"/>
              </a:spcAft>
              <a:buChar char="•"/>
              <a:defRPr sz="2400">
                <a:solidFill>
                  <a:schemeClr val="tx1"/>
                </a:solidFill>
                <a:latin typeface="+mn-lt"/>
                <a:ea typeface="+mn-ea"/>
                <a:cs typeface="+mn-cs"/>
              </a:defRPr>
            </a:lvl3pPr>
            <a:lvl4pPr marL="1371600" algn="l" rtl="0" eaLnBrk="0" fontAlgn="base" hangingPunct="0">
              <a:spcBef>
                <a:spcPct val="20000"/>
              </a:spcBef>
              <a:spcAft>
                <a:spcPct val="0"/>
              </a:spcAft>
              <a:buChar char="–"/>
              <a:defRPr sz="2000">
                <a:solidFill>
                  <a:schemeClr val="tx1"/>
                </a:solidFill>
                <a:latin typeface="+mn-lt"/>
                <a:ea typeface="+mn-ea"/>
                <a:cs typeface="+mn-cs"/>
              </a:defRPr>
            </a:lvl4pPr>
            <a:lvl5pPr marL="1828800" algn="l" rtl="0" eaLnBrk="0" fontAlgn="base" hangingPunct="0">
              <a:spcBef>
                <a:spcPct val="20000"/>
              </a:spcBef>
              <a:spcAft>
                <a:spcPct val="0"/>
              </a:spcAft>
              <a:buChar char="»"/>
              <a:defRPr sz="20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Font typeface="Wingdings" panose="05000000000000000000" pitchFamily="2" charset="2"/>
              <a:buNone/>
            </a:pPr>
            <a:endParaRPr lang="pl-PL" altLang="pl-PL" sz="2052" kern="0" dirty="0">
              <a:solidFill>
                <a:prstClr val="black"/>
              </a:solidFill>
              <a:latin typeface="Arial" panose="020B0604020202020204" pitchFamily="34" charset="0"/>
              <a:cs typeface="Arial" panose="020B0604020202020204" pitchFamily="34" charset="0"/>
            </a:endParaRPr>
          </a:p>
          <a:p>
            <a:pPr lvl="1">
              <a:buClr>
                <a:srgbClr val="0563C1"/>
              </a:buClr>
              <a:buSzPct val="70000"/>
              <a:buFontTx/>
              <a:buNone/>
            </a:pPr>
            <a:r>
              <a:rPr lang="pl-PL" altLang="pl-PL" sz="2052" b="1" kern="0" dirty="0">
                <a:solidFill>
                  <a:prstClr val="black"/>
                </a:solidFill>
                <a:latin typeface="Arial" panose="020B0604020202020204" pitchFamily="34" charset="0"/>
                <a:cs typeface="Arial" panose="020B0604020202020204" pitchFamily="34" charset="0"/>
              </a:rPr>
              <a:t>Upublicznienie czyjegoś zdjęcia bez jego zgody to naruszenie dóbr osobistych – naruszenie wizerunku</a:t>
            </a:r>
            <a:r>
              <a:rPr lang="pl-PL" altLang="pl-PL" sz="2052" kern="0" dirty="0">
                <a:solidFill>
                  <a:prstClr val="black"/>
                </a:solidFill>
                <a:latin typeface="Arial" panose="020B0604020202020204" pitchFamily="34" charset="0"/>
                <a:cs typeface="Arial" panose="020B0604020202020204" pitchFamily="34" charset="0"/>
              </a:rPr>
              <a:t>. </a:t>
            </a:r>
          </a:p>
          <a:p>
            <a:pPr lvl="1">
              <a:buClr>
                <a:srgbClr val="0563C1"/>
              </a:buClr>
              <a:buSzPct val="70000"/>
              <a:buFont typeface="Wingdings" panose="05000000000000000000" pitchFamily="2" charset="2"/>
              <a:buNone/>
            </a:pPr>
            <a:r>
              <a:rPr lang="pl-PL" altLang="pl-PL" sz="2052" kern="0" dirty="0">
                <a:solidFill>
                  <a:prstClr val="black"/>
                </a:solidFill>
                <a:latin typeface="Arial" panose="020B0604020202020204" pitchFamily="34" charset="0"/>
                <a:cs typeface="Arial" panose="020B0604020202020204" pitchFamily="34" charset="0"/>
              </a:rPr>
              <a:t>Chroni nas przed takim działaniem KODEKS CYWILNY (art.23 i 24), KONSTYTUCJA ( art.47), KONWENCJA </a:t>
            </a:r>
            <a:br>
              <a:rPr lang="pl-PL" altLang="pl-PL" sz="2052" kern="0" dirty="0">
                <a:solidFill>
                  <a:prstClr val="black"/>
                </a:solidFill>
                <a:latin typeface="Arial" panose="020B0604020202020204" pitchFamily="34" charset="0"/>
                <a:cs typeface="Arial" panose="020B0604020202020204" pitchFamily="34" charset="0"/>
              </a:rPr>
            </a:br>
            <a:r>
              <a:rPr lang="pl-PL" altLang="pl-PL" sz="2052" kern="0" dirty="0">
                <a:solidFill>
                  <a:prstClr val="black"/>
                </a:solidFill>
                <a:latin typeface="Arial" panose="020B0604020202020204" pitchFamily="34" charset="0"/>
                <a:cs typeface="Arial" panose="020B0604020202020204" pitchFamily="34" charset="0"/>
              </a:rPr>
              <a:t>O PRAWACH DZIECKA (art. 8),</a:t>
            </a:r>
          </a:p>
          <a:p>
            <a:pPr>
              <a:buFont typeface="Wingdings" panose="05000000000000000000" pitchFamily="2" charset="2"/>
              <a:buNone/>
            </a:pPr>
            <a:r>
              <a:rPr lang="pl-PL" altLang="pl-PL" sz="2052" kern="0" dirty="0">
                <a:solidFill>
                  <a:prstClr val="black"/>
                </a:solidFill>
                <a:latin typeface="Arial" panose="020B0604020202020204" pitchFamily="34" charset="0"/>
                <a:cs typeface="Arial" panose="020B0604020202020204" pitchFamily="34" charset="0"/>
              </a:rPr>
              <a:t> </a:t>
            </a:r>
          </a:p>
          <a:p>
            <a:pPr>
              <a:buFont typeface="Wingdings" panose="05000000000000000000" pitchFamily="2" charset="2"/>
              <a:buNone/>
            </a:pPr>
            <a:endParaRPr lang="pl-PL" altLang="pl-PL" sz="2052" kern="0" dirty="0">
              <a:solidFill>
                <a:prstClr val="black"/>
              </a:solidFill>
              <a:latin typeface="Arial" panose="020B0604020202020204" pitchFamily="34" charset="0"/>
              <a:cs typeface="Arial" panose="020B0604020202020204" pitchFamily="34" charset="0"/>
            </a:endParaRPr>
          </a:p>
          <a:p>
            <a:pPr lvl="1">
              <a:buClr>
                <a:srgbClr val="0563C1"/>
              </a:buClr>
              <a:buSzPct val="70000"/>
              <a:buFontTx/>
              <a:buNone/>
            </a:pPr>
            <a:r>
              <a:rPr lang="pl-PL" altLang="pl-PL" sz="2052" b="1" kern="0" dirty="0">
                <a:solidFill>
                  <a:prstClr val="black"/>
                </a:solidFill>
                <a:latin typeface="Arial" panose="020B0604020202020204" pitchFamily="34" charset="0"/>
                <a:cs typeface="Arial" panose="020B0604020202020204" pitchFamily="34" charset="0"/>
              </a:rPr>
              <a:t>Upublicznienie kompromitującego zdjęcia to naruszenie czci - zniesławienie lub znieważenie. </a:t>
            </a:r>
          </a:p>
          <a:p>
            <a:pPr lvl="1">
              <a:buClr>
                <a:srgbClr val="0563C1"/>
              </a:buClr>
              <a:buSzPct val="70000"/>
              <a:buFont typeface="Wingdings" panose="05000000000000000000" pitchFamily="2" charset="2"/>
              <a:buNone/>
            </a:pPr>
            <a:r>
              <a:rPr lang="pl-PL" altLang="pl-PL" sz="2052" kern="0" dirty="0">
                <a:solidFill>
                  <a:prstClr val="black"/>
                </a:solidFill>
                <a:latin typeface="Arial" panose="020B0604020202020204" pitchFamily="34" charset="0"/>
                <a:cs typeface="Arial" panose="020B0604020202020204" pitchFamily="34" charset="0"/>
              </a:rPr>
              <a:t>Ochroną prawną jest w tym przypadku KODEKS CYWILNY (art. 23 i 24) oraz KODEKS KARNY (art. 212 </a:t>
            </a:r>
            <a:br>
              <a:rPr lang="pl-PL" altLang="pl-PL" sz="2052" kern="0" dirty="0">
                <a:solidFill>
                  <a:prstClr val="black"/>
                </a:solidFill>
                <a:latin typeface="Arial" panose="020B0604020202020204" pitchFamily="34" charset="0"/>
                <a:cs typeface="Arial" panose="020B0604020202020204" pitchFamily="34" charset="0"/>
              </a:rPr>
            </a:br>
            <a:r>
              <a:rPr lang="pl-PL" altLang="pl-PL" sz="2052" kern="0" dirty="0">
                <a:solidFill>
                  <a:prstClr val="black"/>
                </a:solidFill>
                <a:latin typeface="Arial" panose="020B0604020202020204" pitchFamily="34" charset="0"/>
                <a:cs typeface="Arial" panose="020B0604020202020204" pitchFamily="34" charset="0"/>
              </a:rPr>
              <a:t>i 216).</a:t>
            </a:r>
          </a:p>
          <a:p>
            <a:pPr>
              <a:buFont typeface="Wingdings" panose="05000000000000000000" pitchFamily="2" charset="2"/>
              <a:buNone/>
            </a:pPr>
            <a:r>
              <a:rPr lang="pl-PL" altLang="pl-PL" sz="2052" kern="0" dirty="0">
                <a:solidFill>
                  <a:prstClr val="black"/>
                </a:solidFill>
                <a:latin typeface="Arial" panose="020B0604020202020204" pitchFamily="34" charset="0"/>
                <a:cs typeface="Arial" panose="020B0604020202020204" pitchFamily="34" charset="0"/>
              </a:rPr>
              <a:t> </a:t>
            </a:r>
          </a:p>
          <a:p>
            <a:endParaRPr lang="pl-PL" altLang="pl-PL" sz="2052"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5837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11"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Calibri" panose="020F0502020204030204"/>
              </a:rPr>
              <a:t>ZAGROŻENIA</a:t>
            </a:r>
          </a:p>
        </p:txBody>
      </p:sp>
      <p:sp>
        <p:nvSpPr>
          <p:cNvPr id="7" name="Tytuł 1"/>
          <p:cNvSpPr txBox="1">
            <a:spLocks/>
          </p:cNvSpPr>
          <p:nvPr/>
        </p:nvSpPr>
        <p:spPr bwMode="auto">
          <a:xfrm>
            <a:off x="-333036" y="1857942"/>
            <a:ext cx="8601007" cy="31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eaLnBrk="0" fontAlgn="base" hangingPunct="0">
              <a:spcBef>
                <a:spcPct val="0"/>
              </a:spcBef>
              <a:spcAft>
                <a:spcPct val="0"/>
              </a:spcAft>
              <a:defRPr sz="4400">
                <a:solidFill>
                  <a:schemeClr val="tx2"/>
                </a:solidFill>
                <a:latin typeface="Calibri" panose="020F0502020204030204" pitchFamily="34" charset="0"/>
              </a:defRPr>
            </a:lvl6pPr>
            <a:lvl7pPr marL="914400" algn="ctr" rtl="0" eaLnBrk="0" fontAlgn="base" hangingPunct="0">
              <a:spcBef>
                <a:spcPct val="0"/>
              </a:spcBef>
              <a:spcAft>
                <a:spcPct val="0"/>
              </a:spcAft>
              <a:defRPr sz="4400">
                <a:solidFill>
                  <a:schemeClr val="tx2"/>
                </a:solidFill>
                <a:latin typeface="Calibri" panose="020F0502020204030204" pitchFamily="34" charset="0"/>
              </a:defRPr>
            </a:lvl7pPr>
            <a:lvl8pPr marL="1371600" algn="ctr" rtl="0" eaLnBrk="0" fontAlgn="base" hangingPunct="0">
              <a:spcBef>
                <a:spcPct val="0"/>
              </a:spcBef>
              <a:spcAft>
                <a:spcPct val="0"/>
              </a:spcAft>
              <a:defRPr sz="4400">
                <a:solidFill>
                  <a:schemeClr val="tx2"/>
                </a:solidFill>
                <a:latin typeface="Calibri" panose="020F0502020204030204" pitchFamily="34" charset="0"/>
              </a:defRPr>
            </a:lvl8pPr>
            <a:lvl9pPr marL="1828800" algn="ctr" rtl="0" eaLnBrk="0" fontAlgn="base" hangingPunct="0">
              <a:spcBef>
                <a:spcPct val="0"/>
              </a:spcBef>
              <a:spcAft>
                <a:spcPct val="0"/>
              </a:spcAft>
              <a:defRPr sz="4400">
                <a:solidFill>
                  <a:schemeClr val="tx2"/>
                </a:solidFill>
                <a:latin typeface="Calibri" panose="020F0502020204030204" pitchFamily="34" charset="0"/>
              </a:defRPr>
            </a:lvl9pPr>
          </a:lstStyle>
          <a:p>
            <a:r>
              <a:rPr lang="pl-PL" altLang="pl-PL" sz="2052" kern="0" dirty="0">
                <a:solidFill>
                  <a:prstClr val="black"/>
                </a:solidFill>
                <a:latin typeface="Arial" panose="020B0604020202020204" pitchFamily="34" charset="0"/>
                <a:cs typeface="Arial" panose="020B0604020202020204" pitchFamily="34" charset="0"/>
              </a:rPr>
              <a:t>Odpowiedzialność karna:</a:t>
            </a:r>
            <a:r>
              <a:rPr lang="pl-PL" altLang="pl-PL" sz="2052" i="1" kern="0" dirty="0">
                <a:solidFill>
                  <a:srgbClr val="44546A"/>
                </a:solidFill>
                <a:latin typeface="Arial" panose="020B0604020202020204" pitchFamily="34" charset="0"/>
                <a:cs typeface="Arial" panose="020B0604020202020204" pitchFamily="34" charset="0"/>
              </a:rPr>
              <a:t> </a:t>
            </a:r>
          </a:p>
        </p:txBody>
      </p:sp>
      <p:sp>
        <p:nvSpPr>
          <p:cNvPr id="9" name="object 3"/>
          <p:cNvSpPr txBox="1">
            <a:spLocks noChangeArrowheads="1"/>
          </p:cNvSpPr>
          <p:nvPr/>
        </p:nvSpPr>
        <p:spPr bwMode="auto">
          <a:xfrm>
            <a:off x="3464295" y="2903396"/>
            <a:ext cx="7004608" cy="266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71475" indent="-358775">
              <a:spcBef>
                <a:spcPct val="20000"/>
              </a:spcBef>
              <a:buClr>
                <a:schemeClr val="hlink"/>
              </a:buClr>
              <a:buSzPct val="70000"/>
              <a:buFont typeface="Wingdings" panose="05000000000000000000" pitchFamily="2" charset="2"/>
              <a:buChar char="n"/>
              <a:tabLst>
                <a:tab pos="371475" algn="l"/>
              </a:tabLst>
              <a:defRPr sz="3200">
                <a:solidFill>
                  <a:schemeClr val="tx1"/>
                </a:solidFill>
                <a:latin typeface="Tahoma" panose="020B0604030504040204" pitchFamily="34" charset="0"/>
              </a:defRPr>
            </a:lvl1pPr>
            <a:lvl2pPr marL="742950" indent="-285750">
              <a:spcBef>
                <a:spcPct val="20000"/>
              </a:spcBef>
              <a:buClr>
                <a:schemeClr val="tx1"/>
              </a:buClr>
              <a:buChar char="–"/>
              <a:tabLst>
                <a:tab pos="371475" algn="l"/>
              </a:tabLst>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tabLst>
                <a:tab pos="371475" algn="l"/>
              </a:tabLst>
              <a:defRPr sz="2400">
                <a:solidFill>
                  <a:schemeClr val="tx1"/>
                </a:solidFill>
                <a:latin typeface="Tahoma" panose="020B0604030504040204" pitchFamily="34" charset="0"/>
              </a:defRPr>
            </a:lvl3pPr>
            <a:lvl4pPr marL="1600200" indent="-228600">
              <a:spcBef>
                <a:spcPct val="20000"/>
              </a:spcBef>
              <a:buClr>
                <a:schemeClr val="tx1"/>
              </a:buClr>
              <a:buChar char="–"/>
              <a:tabLst>
                <a:tab pos="371475" algn="l"/>
              </a:tabLst>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tabLst>
                <a:tab pos="371475"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371475"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371475"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371475"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371475" algn="l"/>
              </a:tabLst>
              <a:defRPr sz="2000">
                <a:solidFill>
                  <a:schemeClr val="tx1"/>
                </a:solidFill>
                <a:latin typeface="Tahoma" panose="020B0604030504040204" pitchFamily="34" charset="0"/>
              </a:defRPr>
            </a:lvl9pPr>
          </a:lstStyle>
          <a:p>
            <a:pPr>
              <a:spcBef>
                <a:spcPct val="0"/>
              </a:spcBef>
              <a:buClr>
                <a:srgbClr val="EC9E3A"/>
              </a:buClr>
              <a:buSzTx/>
              <a:buFont typeface="Wingdings" panose="05000000000000000000" pitchFamily="2" charset="2"/>
              <a:buChar char=""/>
            </a:pPr>
            <a:r>
              <a:rPr lang="pl-PL" altLang="pl-PL" sz="2052" dirty="0">
                <a:solidFill>
                  <a:prstClr val="black"/>
                </a:solidFill>
                <a:latin typeface="Open Sans Light"/>
                <a:ea typeface="Open Sans Light"/>
                <a:cs typeface="Open Sans Light"/>
              </a:rPr>
              <a:t>Zniewaga – art. 216 kk</a:t>
            </a:r>
          </a:p>
          <a:p>
            <a:pPr>
              <a:spcBef>
                <a:spcPts val="1155"/>
              </a:spcBef>
              <a:buClr>
                <a:srgbClr val="EC9E3A"/>
              </a:buClr>
              <a:buSzTx/>
              <a:buFont typeface="Wingdings" panose="05000000000000000000" pitchFamily="2" charset="2"/>
              <a:buChar char=""/>
            </a:pPr>
            <a:r>
              <a:rPr lang="pl-PL" altLang="pl-PL" sz="2052" dirty="0">
                <a:solidFill>
                  <a:prstClr val="black"/>
                </a:solidFill>
                <a:latin typeface="Open Sans Light"/>
                <a:ea typeface="Open Sans Light"/>
                <a:cs typeface="Open Sans Light"/>
              </a:rPr>
              <a:t>Zniesławienie – art. 212 kk</a:t>
            </a:r>
          </a:p>
          <a:p>
            <a:pPr>
              <a:spcBef>
                <a:spcPts val="1155"/>
              </a:spcBef>
              <a:buClr>
                <a:srgbClr val="EC9E3A"/>
              </a:buClr>
              <a:buSzTx/>
              <a:buFont typeface="Wingdings" panose="05000000000000000000" pitchFamily="2" charset="2"/>
              <a:buChar char=""/>
            </a:pPr>
            <a:r>
              <a:rPr lang="pl-PL" altLang="pl-PL" sz="2052" dirty="0">
                <a:solidFill>
                  <a:prstClr val="black"/>
                </a:solidFill>
                <a:latin typeface="Open Sans Light"/>
                <a:ea typeface="Open Sans Light"/>
                <a:cs typeface="Open Sans Light"/>
              </a:rPr>
              <a:t>Włamanie – art. 267 i 268a kk</a:t>
            </a:r>
          </a:p>
          <a:p>
            <a:pPr>
              <a:spcBef>
                <a:spcPts val="1155"/>
              </a:spcBef>
              <a:buClr>
                <a:srgbClr val="EC9E3A"/>
              </a:buClr>
              <a:buSzTx/>
              <a:buFont typeface="Wingdings" panose="05000000000000000000" pitchFamily="2" charset="2"/>
              <a:buChar char=""/>
            </a:pPr>
            <a:r>
              <a:rPr lang="pl-PL" altLang="pl-PL" sz="2052" dirty="0">
                <a:solidFill>
                  <a:prstClr val="black"/>
                </a:solidFill>
                <a:latin typeface="Open Sans Light"/>
                <a:ea typeface="Open Sans Light"/>
                <a:cs typeface="Open Sans Light"/>
              </a:rPr>
              <a:t>Groźby – art. 190 i 191 kk</a:t>
            </a:r>
          </a:p>
          <a:p>
            <a:pPr>
              <a:spcBef>
                <a:spcPts val="1155"/>
              </a:spcBef>
              <a:buClr>
                <a:srgbClr val="EC9E3A"/>
              </a:buClr>
              <a:buSzTx/>
              <a:buFont typeface="Wingdings" panose="05000000000000000000" pitchFamily="2" charset="2"/>
              <a:buChar char=""/>
            </a:pPr>
            <a:r>
              <a:rPr lang="pl-PL" altLang="pl-PL" sz="2052" dirty="0">
                <a:solidFill>
                  <a:prstClr val="black"/>
                </a:solidFill>
                <a:latin typeface="Open Sans Light"/>
                <a:ea typeface="Open Sans Light"/>
                <a:cs typeface="Open Sans Light"/>
              </a:rPr>
              <a:t>Nękanie – art. 190a kk</a:t>
            </a:r>
          </a:p>
          <a:p>
            <a:pPr>
              <a:spcBef>
                <a:spcPts val="1155"/>
              </a:spcBef>
              <a:buClr>
                <a:srgbClr val="EC9E3A"/>
              </a:buClr>
              <a:buSzTx/>
              <a:buFont typeface="Wingdings" panose="05000000000000000000" pitchFamily="2" charset="2"/>
              <a:buChar char=""/>
            </a:pPr>
            <a:r>
              <a:rPr lang="pl-PL" altLang="pl-PL" sz="2052" dirty="0">
                <a:solidFill>
                  <a:prstClr val="black"/>
                </a:solidFill>
                <a:latin typeface="Open Sans Light"/>
                <a:ea typeface="Open Sans Light"/>
                <a:cs typeface="Open Sans Light"/>
              </a:rPr>
              <a:t>Naruszenie wizerunku dziecka – art. 23 i 24 kk</a:t>
            </a:r>
          </a:p>
        </p:txBody>
      </p:sp>
    </p:spTree>
    <p:extLst>
      <p:ext uri="{BB962C8B-B14F-4D97-AF65-F5344CB8AC3E}">
        <p14:creationId xmlns:p14="http://schemas.microsoft.com/office/powerpoint/2010/main" val="2585827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7" name="Prostokąt 17"/>
          <p:cNvSpPr>
            <a:spLocks noChangeArrowheads="1"/>
          </p:cNvSpPr>
          <p:nvPr/>
        </p:nvSpPr>
        <p:spPr bwMode="auto">
          <a:xfrm>
            <a:off x="1708618" y="5780148"/>
            <a:ext cx="2586990"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pl-PL" sz="1799" b="1" dirty="0">
                <a:solidFill>
                  <a:srgbClr val="002060"/>
                </a:solidFill>
                <a:latin typeface="Arial" panose="020B0604020202020204" pitchFamily="34" charset="0"/>
                <a:cs typeface="Arial" panose="020B0604020202020204" pitchFamily="34" charset="0"/>
              </a:rPr>
              <a:t>www.edukacja.fdds.pl</a:t>
            </a:r>
            <a:endParaRPr lang="pl-PL" altLang="pl-PL" sz="1799" b="1" dirty="0">
              <a:solidFill>
                <a:srgbClr val="002060"/>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2"/>
          <a:stretch>
            <a:fillRect/>
          </a:stretch>
        </p:blipFill>
        <p:spPr>
          <a:xfrm>
            <a:off x="324666" y="1213380"/>
            <a:ext cx="4670869" cy="2906822"/>
          </a:xfrm>
          <a:prstGeom prst="rect">
            <a:avLst/>
          </a:prstGeom>
        </p:spPr>
      </p:pic>
      <p:pic>
        <p:nvPicPr>
          <p:cNvPr id="3" name="Obraz 2"/>
          <p:cNvPicPr>
            <a:picLocks noChangeAspect="1"/>
          </p:cNvPicPr>
          <p:nvPr/>
        </p:nvPicPr>
        <p:blipFill>
          <a:blip r:embed="rId3"/>
          <a:stretch>
            <a:fillRect/>
          </a:stretch>
        </p:blipFill>
        <p:spPr>
          <a:xfrm>
            <a:off x="2794604" y="2044325"/>
            <a:ext cx="4641909" cy="2888800"/>
          </a:xfrm>
          <a:prstGeom prst="rect">
            <a:avLst/>
          </a:prstGeom>
        </p:spPr>
      </p:pic>
      <p:pic>
        <p:nvPicPr>
          <p:cNvPr id="5" name="Obraz 4"/>
          <p:cNvPicPr>
            <a:picLocks noChangeAspect="1"/>
          </p:cNvPicPr>
          <p:nvPr/>
        </p:nvPicPr>
        <p:blipFill>
          <a:blip r:embed="rId4"/>
          <a:stretch>
            <a:fillRect/>
          </a:stretch>
        </p:blipFill>
        <p:spPr>
          <a:xfrm>
            <a:off x="5228911" y="2845534"/>
            <a:ext cx="4689692" cy="2918537"/>
          </a:xfrm>
          <a:prstGeom prst="rect">
            <a:avLst/>
          </a:prstGeom>
        </p:spPr>
      </p:pic>
      <p:pic>
        <p:nvPicPr>
          <p:cNvPr id="6" name="Obraz 5"/>
          <p:cNvPicPr>
            <a:picLocks noChangeAspect="1"/>
          </p:cNvPicPr>
          <p:nvPr/>
        </p:nvPicPr>
        <p:blipFill>
          <a:blip r:embed="rId5"/>
          <a:stretch>
            <a:fillRect/>
          </a:stretch>
        </p:blipFill>
        <p:spPr>
          <a:xfrm>
            <a:off x="7600517" y="3997333"/>
            <a:ext cx="4384040" cy="2559306"/>
          </a:xfrm>
          <a:prstGeom prst="rect">
            <a:avLst/>
          </a:prstGeom>
        </p:spPr>
      </p:pic>
      <p:sp>
        <p:nvSpPr>
          <p:cNvPr id="9"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mn-lt"/>
                <a:ea typeface="+mn-ea"/>
                <a:cs typeface="+mn-cs"/>
              </a:rPr>
              <a:t>PRZECIWDZIAŁANIE I PROFILAKTYKA</a:t>
            </a:r>
          </a:p>
        </p:txBody>
      </p:sp>
      <p:sp>
        <p:nvSpPr>
          <p:cNvPr id="10" name="Prostokąt 9"/>
          <p:cNvSpPr/>
          <p:nvPr/>
        </p:nvSpPr>
        <p:spPr>
          <a:xfrm>
            <a:off x="324666" y="1210276"/>
            <a:ext cx="4670869" cy="48343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err="1" smtClean="0">
                <a:solidFill>
                  <a:srgbClr val="002060"/>
                </a:solidFill>
              </a:rPr>
              <a:t>Fdds</a:t>
            </a:r>
            <a:endParaRPr lang="pl-PL" b="1" dirty="0">
              <a:solidFill>
                <a:srgbClr val="002060"/>
              </a:solidFill>
            </a:endParaRPr>
          </a:p>
        </p:txBody>
      </p:sp>
      <p:sp>
        <p:nvSpPr>
          <p:cNvPr id="12" name="Prostokąt 11"/>
          <p:cNvSpPr/>
          <p:nvPr/>
        </p:nvSpPr>
        <p:spPr>
          <a:xfrm>
            <a:off x="2794604" y="2028244"/>
            <a:ext cx="4670869" cy="48343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err="1" smtClean="0">
                <a:solidFill>
                  <a:srgbClr val="002060"/>
                </a:solidFill>
              </a:rPr>
              <a:t>Fdds</a:t>
            </a:r>
            <a:endParaRPr lang="pl-PL" b="1" dirty="0">
              <a:solidFill>
                <a:srgbClr val="002060"/>
              </a:solidFill>
            </a:endParaRPr>
          </a:p>
        </p:txBody>
      </p:sp>
      <p:sp>
        <p:nvSpPr>
          <p:cNvPr id="13" name="Prostokąt 12"/>
          <p:cNvSpPr/>
          <p:nvPr/>
        </p:nvSpPr>
        <p:spPr>
          <a:xfrm>
            <a:off x="5237648" y="2819318"/>
            <a:ext cx="4670869" cy="48343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err="1" smtClean="0">
                <a:solidFill>
                  <a:srgbClr val="002060"/>
                </a:solidFill>
              </a:rPr>
              <a:t>Fdds</a:t>
            </a:r>
            <a:endParaRPr lang="pl-PL" b="1" dirty="0">
              <a:solidFill>
                <a:srgbClr val="002060"/>
              </a:solidFill>
            </a:endParaRPr>
          </a:p>
        </p:txBody>
      </p:sp>
      <p:sp>
        <p:nvSpPr>
          <p:cNvPr id="15" name="Prostokąt 14"/>
          <p:cNvSpPr/>
          <p:nvPr/>
        </p:nvSpPr>
        <p:spPr>
          <a:xfrm>
            <a:off x="7600517" y="3908606"/>
            <a:ext cx="4384040" cy="48343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err="1" smtClean="0">
                <a:solidFill>
                  <a:srgbClr val="002060"/>
                </a:solidFill>
              </a:rPr>
              <a:t>Fdds</a:t>
            </a:r>
            <a:endParaRPr lang="pl-PL" b="1" dirty="0">
              <a:solidFill>
                <a:srgbClr val="002060"/>
              </a:solidFill>
            </a:endParaRPr>
          </a:p>
        </p:txBody>
      </p:sp>
    </p:spTree>
    <p:extLst>
      <p:ext uri="{BB962C8B-B14F-4D97-AF65-F5344CB8AC3E}">
        <p14:creationId xmlns:p14="http://schemas.microsoft.com/office/powerpoint/2010/main" val="25967231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Symbol zastępczy stopki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Calibri" panose="020F0502020204030204" pitchFamily="34" charset="0"/>
              </a:defRPr>
            </a:lvl1pPr>
            <a:lvl2pPr marL="847037" indent="-325784">
              <a:defRPr>
                <a:solidFill>
                  <a:schemeClr val="tx1"/>
                </a:solidFill>
                <a:latin typeface="Calibri" panose="020F0502020204030204" pitchFamily="34" charset="0"/>
              </a:defRPr>
            </a:lvl2pPr>
            <a:lvl3pPr marL="1303134" indent="-260627">
              <a:defRPr>
                <a:solidFill>
                  <a:schemeClr val="tx1"/>
                </a:solidFill>
                <a:latin typeface="Calibri" panose="020F0502020204030204" pitchFamily="34" charset="0"/>
              </a:defRPr>
            </a:lvl3pPr>
            <a:lvl4pPr marL="1824388" indent="-260627">
              <a:defRPr>
                <a:solidFill>
                  <a:schemeClr val="tx1"/>
                </a:solidFill>
                <a:latin typeface="Calibri" panose="020F0502020204030204" pitchFamily="34" charset="0"/>
              </a:defRPr>
            </a:lvl4pPr>
            <a:lvl5pPr marL="2345642" indent="-260627">
              <a:defRPr>
                <a:solidFill>
                  <a:schemeClr val="tx1"/>
                </a:solidFill>
                <a:latin typeface="Calibri" panose="020F0502020204030204" pitchFamily="34" charset="0"/>
              </a:defRPr>
            </a:lvl5pPr>
            <a:lvl6pPr marL="2866895" indent="-260627" fontAlgn="base">
              <a:spcBef>
                <a:spcPct val="0"/>
              </a:spcBef>
              <a:spcAft>
                <a:spcPct val="0"/>
              </a:spcAft>
              <a:defRPr>
                <a:solidFill>
                  <a:schemeClr val="tx1"/>
                </a:solidFill>
                <a:latin typeface="Calibri" panose="020F0502020204030204" pitchFamily="34" charset="0"/>
              </a:defRPr>
            </a:lvl6pPr>
            <a:lvl7pPr marL="3388149" indent="-260627" fontAlgn="base">
              <a:spcBef>
                <a:spcPct val="0"/>
              </a:spcBef>
              <a:spcAft>
                <a:spcPct val="0"/>
              </a:spcAft>
              <a:defRPr>
                <a:solidFill>
                  <a:schemeClr val="tx1"/>
                </a:solidFill>
                <a:latin typeface="Calibri" panose="020F0502020204030204" pitchFamily="34" charset="0"/>
              </a:defRPr>
            </a:lvl7pPr>
            <a:lvl8pPr marL="3909403" indent="-260627" fontAlgn="base">
              <a:spcBef>
                <a:spcPct val="0"/>
              </a:spcBef>
              <a:spcAft>
                <a:spcPct val="0"/>
              </a:spcAft>
              <a:defRPr>
                <a:solidFill>
                  <a:schemeClr val="tx1"/>
                </a:solidFill>
                <a:latin typeface="Calibri" panose="020F0502020204030204" pitchFamily="34" charset="0"/>
              </a:defRPr>
            </a:lvl8pPr>
            <a:lvl9pPr marL="4430657" indent="-26062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dirty="0" smtClean="0">
                <a:solidFill>
                  <a:srgbClr val="FFFFFF"/>
                </a:solidFill>
              </a:rPr>
              <a:t> </a:t>
            </a:r>
          </a:p>
        </p:txBody>
      </p:sp>
      <p:sp>
        <p:nvSpPr>
          <p:cNvPr id="7" name="Prostokąt 17"/>
          <p:cNvSpPr>
            <a:spLocks noChangeArrowheads="1"/>
          </p:cNvSpPr>
          <p:nvPr/>
        </p:nvSpPr>
        <p:spPr bwMode="auto">
          <a:xfrm>
            <a:off x="5442369" y="6377388"/>
            <a:ext cx="1608133"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pl-PL" sz="1799" b="1" dirty="0">
                <a:solidFill>
                  <a:srgbClr val="002060"/>
                </a:solidFill>
                <a:latin typeface="Arial" panose="020B0604020202020204" pitchFamily="34" charset="0"/>
                <a:cs typeface="Arial" panose="020B0604020202020204" pitchFamily="34" charset="0"/>
              </a:rPr>
              <a:t>800100100.pl</a:t>
            </a:r>
            <a:endParaRPr lang="pl-PL" altLang="pl-PL" sz="1799" b="1" dirty="0">
              <a:solidFill>
                <a:srgbClr val="002060"/>
              </a:solidFill>
              <a:latin typeface="Arial" panose="020B0604020202020204" pitchFamily="34" charset="0"/>
              <a:cs typeface="Arial" panose="020B0604020202020204" pitchFamily="34" charset="0"/>
            </a:endParaRPr>
          </a:p>
        </p:txBody>
      </p:sp>
      <p:pic>
        <p:nvPicPr>
          <p:cNvPr id="2" name="Obraz 1"/>
          <p:cNvPicPr>
            <a:picLocks noChangeAspect="1"/>
          </p:cNvPicPr>
          <p:nvPr/>
        </p:nvPicPr>
        <p:blipFill>
          <a:blip r:embed="rId2"/>
          <a:stretch>
            <a:fillRect/>
          </a:stretch>
        </p:blipFill>
        <p:spPr>
          <a:xfrm>
            <a:off x="1079135" y="1188487"/>
            <a:ext cx="8766988" cy="5128721"/>
          </a:xfrm>
          <a:prstGeom prst="rect">
            <a:avLst/>
          </a:prstGeom>
        </p:spPr>
      </p:pic>
      <p:sp>
        <p:nvSpPr>
          <p:cNvPr id="6"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mn-lt"/>
                <a:ea typeface="+mn-ea"/>
                <a:cs typeface="+mn-cs"/>
              </a:rPr>
              <a:t>PRZECIWDZIAŁANIE I PROFILAKTYKA</a:t>
            </a:r>
          </a:p>
        </p:txBody>
      </p:sp>
      <p:sp>
        <p:nvSpPr>
          <p:cNvPr id="8" name="Prostokąt 7"/>
          <p:cNvSpPr/>
          <p:nvPr/>
        </p:nvSpPr>
        <p:spPr>
          <a:xfrm>
            <a:off x="1079135" y="1161593"/>
            <a:ext cx="8766988" cy="87481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smtClean="0">
                <a:solidFill>
                  <a:srgbClr val="002060"/>
                </a:solidFill>
              </a:rPr>
              <a:t>800100100</a:t>
            </a:r>
            <a:endParaRPr lang="pl-PL" b="1" dirty="0">
              <a:solidFill>
                <a:srgbClr val="002060"/>
              </a:solidFill>
            </a:endParaRPr>
          </a:p>
        </p:txBody>
      </p:sp>
    </p:spTree>
    <p:extLst>
      <p:ext uri="{BB962C8B-B14F-4D97-AF65-F5344CB8AC3E}">
        <p14:creationId xmlns:p14="http://schemas.microsoft.com/office/powerpoint/2010/main" val="351279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a:spLocks noChangeArrowheads="1"/>
          </p:cNvSpPr>
          <p:nvPr/>
        </p:nvSpPr>
        <p:spPr bwMode="auto">
          <a:xfrm>
            <a:off x="213186" y="1546998"/>
            <a:ext cx="9531726" cy="646074"/>
          </a:xfrm>
          <a:prstGeom prst="rect">
            <a:avLst/>
          </a:prstGeom>
          <a:noFill/>
          <a:ln w="9525">
            <a:noFill/>
            <a:miter lim="800000"/>
            <a:headEnd/>
            <a:tailEnd/>
          </a:ln>
        </p:spPr>
        <p:txBody>
          <a:bodyPr wrap="square">
            <a:spAutoFit/>
          </a:bodyPr>
          <a:lstStyle/>
          <a:p>
            <a:pPr algn="just"/>
            <a:r>
              <a:rPr lang="pl-PL" altLang="pl-PL" sz="1799" dirty="0" smtClean="0">
                <a:solidFill>
                  <a:prstClr val="black"/>
                </a:solidFill>
                <a:latin typeface="Arial" pitchFamily="34" charset="0"/>
              </a:rPr>
              <a:t>Współczesny młody człowiek </a:t>
            </a:r>
            <a:r>
              <a:rPr lang="pl-PL" altLang="pl-PL" sz="1799" dirty="0">
                <a:solidFill>
                  <a:prstClr val="black"/>
                </a:solidFill>
                <a:latin typeface="Arial" pitchFamily="34" charset="0"/>
              </a:rPr>
              <a:t>nie wyobraża sobie choćby jednego dnia bez komputera, telefonu komórkowego czy tabletu</a:t>
            </a:r>
            <a:r>
              <a:rPr lang="pl-PL" altLang="pl-PL" sz="1799" dirty="0">
                <a:solidFill>
                  <a:prstClr val="black"/>
                </a:solidFill>
              </a:rPr>
              <a:t>.</a:t>
            </a:r>
          </a:p>
        </p:txBody>
      </p:sp>
      <p:sp>
        <p:nvSpPr>
          <p:cNvPr id="7" name="Text Box 3"/>
          <p:cNvSpPr txBox="1">
            <a:spLocks noChangeArrowheads="1"/>
          </p:cNvSpPr>
          <p:nvPr/>
        </p:nvSpPr>
        <p:spPr bwMode="auto">
          <a:xfrm>
            <a:off x="1525208" y="642086"/>
            <a:ext cx="9141586" cy="5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l-PL" altLang="pl-PL" sz="3199" b="1" dirty="0">
                <a:solidFill>
                  <a:srgbClr val="002060"/>
                </a:solidFill>
              </a:rPr>
              <a:t>NAUKA  PRZEZ ZABAWĘ</a:t>
            </a:r>
          </a:p>
        </p:txBody>
      </p:sp>
      <p:pic>
        <p:nvPicPr>
          <p:cNvPr id="11" name="Picture 6" descr="C:\Documents and Settings\Sebastian\Pulpit\Wystąpienie 1\Zdjęcia i filmy robotów\Rysunki\index_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2120" y="2462237"/>
            <a:ext cx="5889872" cy="2780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208062" y="5566812"/>
            <a:ext cx="9536850" cy="922945"/>
          </a:xfrm>
          <a:prstGeom prst="rect">
            <a:avLst/>
          </a:prstGeom>
          <a:noFill/>
          <a:ln w="9525">
            <a:noFill/>
            <a:miter lim="800000"/>
            <a:headEnd/>
            <a:tailEnd/>
          </a:ln>
        </p:spPr>
        <p:txBody>
          <a:bodyPr wrap="square" anchor="ctr">
            <a:spAutoFit/>
          </a:bodyPr>
          <a:lstStyle/>
          <a:p>
            <a:pPr algn="just"/>
            <a:r>
              <a:rPr lang="pl-PL" altLang="pl-PL" sz="1799" dirty="0">
                <a:solidFill>
                  <a:prstClr val="black"/>
                </a:solidFill>
                <a:latin typeface="Arial" pitchFamily="34" charset="0"/>
              </a:rPr>
              <a:t>Powszechna dostępność urządzeń elektronicznych sprawia, że młodzi ludzie są przyzwyczajeni do </a:t>
            </a:r>
            <a:r>
              <a:rPr lang="pl-PL" altLang="pl-PL" sz="1799" dirty="0" smtClean="0">
                <a:solidFill>
                  <a:prstClr val="black"/>
                </a:solidFill>
                <a:latin typeface="Arial" pitchFamily="34" charset="0"/>
              </a:rPr>
              <a:t>urządzeń cyfrowych </a:t>
            </a:r>
            <a:r>
              <a:rPr lang="pl-PL" altLang="pl-PL" sz="1799" dirty="0">
                <a:solidFill>
                  <a:prstClr val="black"/>
                </a:solidFill>
                <a:latin typeface="Arial" pitchFamily="34" charset="0"/>
              </a:rPr>
              <a:t>i ich multimedialnych funkcji, bo wychowywali się </a:t>
            </a:r>
            <a:r>
              <a:rPr lang="pl-PL" altLang="pl-PL" sz="1799" dirty="0" smtClean="0">
                <a:solidFill>
                  <a:prstClr val="black"/>
                </a:solidFill>
                <a:latin typeface="Arial" pitchFamily="34" charset="0"/>
              </a:rPr>
              <a:t/>
            </a:r>
            <a:br>
              <a:rPr lang="pl-PL" altLang="pl-PL" sz="1799" dirty="0" smtClean="0">
                <a:solidFill>
                  <a:prstClr val="black"/>
                </a:solidFill>
                <a:latin typeface="Arial" pitchFamily="34" charset="0"/>
              </a:rPr>
            </a:br>
            <a:r>
              <a:rPr lang="pl-PL" altLang="pl-PL" sz="1799" dirty="0" smtClean="0">
                <a:solidFill>
                  <a:prstClr val="black"/>
                </a:solidFill>
                <a:latin typeface="Arial" pitchFamily="34" charset="0"/>
              </a:rPr>
              <a:t>w </a:t>
            </a:r>
            <a:r>
              <a:rPr lang="pl-PL" altLang="pl-PL" sz="1799" dirty="0">
                <a:solidFill>
                  <a:prstClr val="black"/>
                </a:solidFill>
                <a:latin typeface="Arial" pitchFamily="34" charset="0"/>
              </a:rPr>
              <a:t>czasach narodzin i największego rozwoju </a:t>
            </a:r>
            <a:r>
              <a:rPr lang="pl-PL" altLang="pl-PL" sz="1799" dirty="0" smtClean="0">
                <a:solidFill>
                  <a:prstClr val="black"/>
                </a:solidFill>
                <a:latin typeface="Arial" pitchFamily="34" charset="0"/>
              </a:rPr>
              <a:t>nowych technologii.</a:t>
            </a:r>
            <a:endParaRPr lang="pl-PL" altLang="pl-PL" sz="1799" dirty="0">
              <a:solidFill>
                <a:prstClr val="black"/>
              </a:solidFill>
              <a:latin typeface="Arial" pitchFamily="34" charset="0"/>
            </a:endParaRPr>
          </a:p>
        </p:txBody>
      </p:sp>
    </p:spTree>
    <p:extLst>
      <p:ext uri="{BB962C8B-B14F-4D97-AF65-F5344CB8AC3E}">
        <p14:creationId xmlns:p14="http://schemas.microsoft.com/office/powerpoint/2010/main" val="32144200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object 2"/>
          <p:cNvSpPr>
            <a:spLocks noChangeArrowheads="1"/>
          </p:cNvSpPr>
          <p:nvPr/>
        </p:nvSpPr>
        <p:spPr bwMode="auto">
          <a:xfrm>
            <a:off x="2109254" y="1566722"/>
            <a:ext cx="4702521" cy="3339219"/>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pl-PL" altLang="pl-PL" sz="1799">
              <a:solidFill>
                <a:prstClr val="black"/>
              </a:solidFill>
              <a:latin typeface="Calibri" panose="020F0502020204030204" pitchFamily="34" charset="0"/>
            </a:endParaRPr>
          </a:p>
        </p:txBody>
      </p:sp>
      <p:sp>
        <p:nvSpPr>
          <p:cNvPr id="66563" name="object 3"/>
          <p:cNvSpPr>
            <a:spLocks noChangeArrowheads="1"/>
          </p:cNvSpPr>
          <p:nvPr/>
        </p:nvSpPr>
        <p:spPr bwMode="auto">
          <a:xfrm>
            <a:off x="6826255" y="2446596"/>
            <a:ext cx="3344046" cy="1847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pl-PL" altLang="pl-PL" sz="1799">
              <a:solidFill>
                <a:prstClr val="black"/>
              </a:solidFill>
              <a:latin typeface="Calibri" panose="020F0502020204030204" pitchFamily="34" charset="0"/>
            </a:endParaRPr>
          </a:p>
        </p:txBody>
      </p:sp>
      <p:sp>
        <p:nvSpPr>
          <p:cNvPr id="66565" name="Rectangle 6"/>
          <p:cNvSpPr>
            <a:spLocks noChangeArrowheads="1"/>
          </p:cNvSpPr>
          <p:nvPr/>
        </p:nvSpPr>
        <p:spPr bwMode="auto">
          <a:xfrm>
            <a:off x="1317664" y="4819062"/>
            <a:ext cx="9241209" cy="119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just">
              <a:spcBef>
                <a:spcPct val="0"/>
              </a:spcBef>
              <a:buClrTx/>
              <a:buSzTx/>
              <a:buFontTx/>
              <a:buNone/>
            </a:pPr>
            <a:r>
              <a:rPr lang="pl-PL" altLang="pl-PL" sz="1799" dirty="0">
                <a:solidFill>
                  <a:prstClr val="black"/>
                </a:solidFill>
                <a:latin typeface="Arial" panose="020B0604020202020204" pitchFamily="34" charset="0"/>
              </a:rPr>
              <a:t>Pomoc młodzieży uwikłanej w uzależnienie winna opierać się na gruntownym zdiagnozowaniu problemów, zbudowaniu zaufania miedzy osobami z najbliższego otoczenia, zapewnieniu komfortu psychicznego, podwyższenia własnej samooceny </a:t>
            </a:r>
            <a:br>
              <a:rPr lang="pl-PL" altLang="pl-PL" sz="1799" dirty="0">
                <a:solidFill>
                  <a:prstClr val="black"/>
                </a:solidFill>
                <a:latin typeface="Arial" panose="020B0604020202020204" pitchFamily="34" charset="0"/>
              </a:rPr>
            </a:br>
            <a:r>
              <a:rPr lang="pl-PL" altLang="pl-PL" sz="1799" dirty="0">
                <a:solidFill>
                  <a:prstClr val="black"/>
                </a:solidFill>
                <a:latin typeface="Arial" panose="020B0604020202020204" pitchFamily="34" charset="0"/>
              </a:rPr>
              <a:t>i wreszcie zmotywowania jej do zmiany postępowania.</a:t>
            </a:r>
          </a:p>
        </p:txBody>
      </p:sp>
      <p:sp>
        <p:nvSpPr>
          <p:cNvPr id="6" name="object 3"/>
          <p:cNvSpPr txBox="1">
            <a:spLocks/>
          </p:cNvSpPr>
          <p:nvPr/>
        </p:nvSpPr>
        <p:spPr>
          <a:xfrm>
            <a:off x="0" y="636010"/>
            <a:ext cx="12192000" cy="492314"/>
          </a:xfrm>
          <a:prstGeom prst="rect">
            <a:avLst/>
          </a:prstGeom>
        </p:spPr>
        <p:txBody>
          <a:bodyPr wrap="square" lIns="0" tIns="0" rIns="0" bIns="0">
            <a:spAutoFit/>
          </a:bodyPr>
          <a:lstStyle>
            <a:lvl1pPr>
              <a:defRPr>
                <a:latin typeface="+mj-lt"/>
                <a:ea typeface="+mj-ea"/>
                <a:cs typeface="+mj-cs"/>
              </a:defRPr>
            </a:lvl1pPr>
          </a:lstStyle>
          <a:p>
            <a:pPr marL="14479" algn="ctr" fontAlgn="base">
              <a:spcBef>
                <a:spcPct val="0"/>
              </a:spcBef>
              <a:spcAft>
                <a:spcPct val="0"/>
              </a:spcAft>
              <a:defRPr/>
            </a:pPr>
            <a:r>
              <a:rPr lang="pl-PL" sz="3199" b="1" dirty="0">
                <a:solidFill>
                  <a:srgbClr val="002060"/>
                </a:solidFill>
                <a:latin typeface="+mn-lt"/>
                <a:ea typeface="+mn-ea"/>
                <a:cs typeface="+mn-cs"/>
              </a:rPr>
              <a:t>PRZECIWDZIAŁANIE I PROFILAKTYKA</a:t>
            </a:r>
          </a:p>
        </p:txBody>
      </p:sp>
    </p:spTree>
    <p:extLst>
      <p:ext uri="{BB962C8B-B14F-4D97-AF65-F5344CB8AC3E}">
        <p14:creationId xmlns:p14="http://schemas.microsoft.com/office/powerpoint/2010/main" val="2160944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Prostokąt 5"/>
          <p:cNvSpPr>
            <a:spLocks noChangeArrowheads="1"/>
          </p:cNvSpPr>
          <p:nvPr/>
        </p:nvSpPr>
        <p:spPr bwMode="auto">
          <a:xfrm>
            <a:off x="2096526" y="2265682"/>
            <a:ext cx="7648386" cy="953851"/>
          </a:xfrm>
          <a:prstGeom prst="rect">
            <a:avLst/>
          </a:prstGeom>
          <a:noFill/>
          <a:ln w="9525">
            <a:noFill/>
            <a:miter lim="800000"/>
            <a:headEnd/>
            <a:tailEnd/>
          </a:ln>
        </p:spPr>
        <p:txBody>
          <a:bodyPr wrap="square">
            <a:spAutoFit/>
          </a:bodyPr>
          <a:lstStyle/>
          <a:p>
            <a:pPr algn="just"/>
            <a:r>
              <a:rPr lang="pl-PL" altLang="pl-PL" sz="1799" dirty="0">
                <a:solidFill>
                  <a:prstClr val="black"/>
                </a:solidFill>
                <a:latin typeface="Arial" pitchFamily="34" charset="0"/>
                <a:cs typeface="Arial" pitchFamily="34" charset="0"/>
              </a:rPr>
              <a:t>Czy tego chcemy, czy nie, nowe technologie będą coraz bardziej obecne w naszym życiu, w naszym otoczeniu, gruntownie je zmieniając… </a:t>
            </a:r>
          </a:p>
          <a:p>
            <a:pPr algn="just"/>
            <a:endParaRPr lang="pl-PL" altLang="pl-PL" sz="2000" dirty="0">
              <a:solidFill>
                <a:prstClr val="black"/>
              </a:solidFill>
              <a:latin typeface="Arial" pitchFamily="34" charset="0"/>
              <a:cs typeface="Arial" pitchFamily="34" charset="0"/>
            </a:endParaRPr>
          </a:p>
        </p:txBody>
      </p:sp>
      <p:sp>
        <p:nvSpPr>
          <p:cNvPr id="5" name="Prostokąt 4"/>
          <p:cNvSpPr/>
          <p:nvPr/>
        </p:nvSpPr>
        <p:spPr>
          <a:xfrm>
            <a:off x="1737577" y="3214337"/>
            <a:ext cx="8141726" cy="584647"/>
          </a:xfrm>
          <a:prstGeom prst="rect">
            <a:avLst/>
          </a:prstGeom>
        </p:spPr>
        <p:txBody>
          <a:bodyPr>
            <a:spAutoFit/>
          </a:bodyPr>
          <a:lstStyle/>
          <a:p>
            <a:pPr algn="ctr">
              <a:defRPr/>
            </a:pPr>
            <a:r>
              <a:rPr lang="pl-PL" sz="3199" dirty="0">
                <a:solidFill>
                  <a:srgbClr val="FF0000"/>
                </a:solidFill>
                <a:effectLst>
                  <a:outerShdw blurRad="50800" dist="38100" dir="18900000" algn="bl" rotWithShape="0">
                    <a:prstClr val="black">
                      <a:alpha val="40000"/>
                    </a:prstClr>
                  </a:outerShdw>
                </a:effectLst>
                <a:latin typeface="Arial" pitchFamily="34" charset="0"/>
                <a:cs typeface="Arial" pitchFamily="34" charset="0"/>
              </a:rPr>
              <a:t>Musimy się na to przygotować!</a:t>
            </a:r>
          </a:p>
        </p:txBody>
      </p:sp>
      <p:sp>
        <p:nvSpPr>
          <p:cNvPr id="6" name="Text Box 3"/>
          <p:cNvSpPr txBox="1">
            <a:spLocks noChangeArrowheads="1"/>
          </p:cNvSpPr>
          <p:nvPr/>
        </p:nvSpPr>
        <p:spPr bwMode="auto">
          <a:xfrm>
            <a:off x="3055124" y="986494"/>
            <a:ext cx="5851568" cy="584647"/>
          </a:xfrm>
          <a:prstGeom prst="rect">
            <a:avLst/>
          </a:prstGeom>
          <a:noFill/>
          <a:ln w="9525">
            <a:noFill/>
            <a:miter lim="800000"/>
            <a:headEnd/>
            <a:tailEnd/>
          </a:ln>
        </p:spPr>
        <p:txBody>
          <a:bodyPr>
            <a:spAutoFit/>
          </a:bodyPr>
          <a:lstStyle/>
          <a:p>
            <a:pPr algn="ctr"/>
            <a:r>
              <a:rPr lang="pl-PL" altLang="pl-PL" sz="3199" b="1" dirty="0">
                <a:solidFill>
                  <a:srgbClr val="002060"/>
                </a:solidFill>
              </a:rPr>
              <a:t>WNIOSKI</a:t>
            </a:r>
          </a:p>
        </p:txBody>
      </p:sp>
    </p:spTree>
    <p:extLst>
      <p:ext uri="{BB962C8B-B14F-4D97-AF65-F5344CB8AC3E}">
        <p14:creationId xmlns:p14="http://schemas.microsoft.com/office/powerpoint/2010/main" val="16876065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object 2"/>
          <p:cNvSpPr txBox="1">
            <a:spLocks noChangeArrowheads="1"/>
          </p:cNvSpPr>
          <p:nvPr/>
        </p:nvSpPr>
        <p:spPr bwMode="auto">
          <a:xfrm>
            <a:off x="5295991" y="4835352"/>
            <a:ext cx="1755677" cy="49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pl-PL" altLang="pl-PL" sz="3199" b="1" dirty="0">
                <a:solidFill>
                  <a:srgbClr val="002060"/>
                </a:solidFill>
                <a:latin typeface="Calibri" panose="020F0502020204030204"/>
              </a:rPr>
              <a:t>PYTANIA</a:t>
            </a:r>
          </a:p>
        </p:txBody>
      </p:sp>
      <p:sp>
        <p:nvSpPr>
          <p:cNvPr id="3" name="object 3"/>
          <p:cNvSpPr txBox="1"/>
          <p:nvPr/>
        </p:nvSpPr>
        <p:spPr>
          <a:xfrm>
            <a:off x="8817359" y="3097388"/>
            <a:ext cx="96501" cy="1308975"/>
          </a:xfrm>
          <a:prstGeom prst="rect">
            <a:avLst/>
          </a:prstGeom>
        </p:spPr>
        <p:txBody>
          <a:bodyPr vert="vert270" lIns="0" tIns="19548" rIns="0" bIns="0">
            <a:spAutoFit/>
          </a:bodyPr>
          <a:lstStyle/>
          <a:p>
            <a:pPr marL="14479">
              <a:spcBef>
                <a:spcPts val="154"/>
              </a:spcBef>
              <a:defRPr/>
            </a:pPr>
            <a:r>
              <a:rPr sz="627" spc="-11" dirty="0">
                <a:solidFill>
                  <a:prstClr val="black"/>
                </a:solidFill>
                <a:latin typeface="Open Sans"/>
                <a:cs typeface="Open Sans"/>
              </a:rPr>
              <a:t>Rober</a:t>
            </a:r>
            <a:r>
              <a:rPr sz="627" dirty="0">
                <a:solidFill>
                  <a:prstClr val="black"/>
                </a:solidFill>
                <a:latin typeface="Open Sans"/>
                <a:cs typeface="Open Sans"/>
              </a:rPr>
              <a:t>t</a:t>
            </a:r>
            <a:r>
              <a:rPr sz="627" spc="-17" dirty="0">
                <a:solidFill>
                  <a:prstClr val="black"/>
                </a:solidFill>
                <a:latin typeface="Open Sans"/>
                <a:cs typeface="Open Sans"/>
              </a:rPr>
              <a:t> </a:t>
            </a:r>
            <a:r>
              <a:rPr sz="627" spc="-11" dirty="0">
                <a:solidFill>
                  <a:prstClr val="black"/>
                </a:solidFill>
                <a:latin typeface="Open Sans"/>
                <a:cs typeface="Open Sans"/>
              </a:rPr>
              <a:t>Kneschke/Shutterstock.com</a:t>
            </a:r>
            <a:endParaRPr sz="627">
              <a:solidFill>
                <a:prstClr val="black"/>
              </a:solidFill>
              <a:latin typeface="Open Sans"/>
              <a:cs typeface="Open Sans"/>
            </a:endParaRPr>
          </a:p>
        </p:txBody>
      </p:sp>
      <p:sp>
        <p:nvSpPr>
          <p:cNvPr id="48131" name="object 4"/>
          <p:cNvSpPr>
            <a:spLocks noChangeArrowheads="1"/>
          </p:cNvSpPr>
          <p:nvPr/>
        </p:nvSpPr>
        <p:spPr bwMode="auto">
          <a:xfrm>
            <a:off x="3364747" y="822634"/>
            <a:ext cx="5460698" cy="356927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pl-PL" altLang="pl-PL" sz="2052">
              <a:solidFill>
                <a:prstClr val="black"/>
              </a:solidFill>
            </a:endParaRPr>
          </a:p>
        </p:txBody>
      </p:sp>
    </p:spTree>
    <p:extLst>
      <p:ext uri="{BB962C8B-B14F-4D97-AF65-F5344CB8AC3E}">
        <p14:creationId xmlns:p14="http://schemas.microsoft.com/office/powerpoint/2010/main" val="7346421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raz 6">
            <a:extLst>
              <a:ext uri="{FF2B5EF4-FFF2-40B4-BE49-F238E27FC236}">
                <a16:creationId xmlns="" xmlns:a16="http://schemas.microsoft.com/office/drawing/2014/main" id="{5676E363-FC23-4BFF-AEC7-6035E51C05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5" name="Obraz 4">
            <a:extLst>
              <a:ext uri="{FF2B5EF4-FFF2-40B4-BE49-F238E27FC236}">
                <a16:creationId xmlns="" xmlns:a16="http://schemas.microsoft.com/office/drawing/2014/main" id="{2D07ADD2-0CD1-4078-9330-FBD83B3B2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59876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68271" y="1743982"/>
            <a:ext cx="4870450" cy="553998"/>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pl-PL" altLang="pl-PL" sz="3600" b="1" dirty="0">
                <a:solidFill>
                  <a:srgbClr val="0070C0"/>
                </a:solidFill>
                <a:latin typeface="+mn-lt"/>
              </a:rPr>
              <a:t>Dziękuję za uwagę</a:t>
            </a:r>
          </a:p>
        </p:txBody>
      </p:sp>
      <p:sp>
        <p:nvSpPr>
          <p:cNvPr id="3" name="pole tekstowe 4"/>
          <p:cNvSpPr txBox="1">
            <a:spLocks noChangeArrowheads="1"/>
          </p:cNvSpPr>
          <p:nvPr/>
        </p:nvSpPr>
        <p:spPr bwMode="auto">
          <a:xfrm>
            <a:off x="4225471" y="3267982"/>
            <a:ext cx="3935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lnSpc>
                <a:spcPct val="150000"/>
              </a:lnSpc>
              <a:spcBef>
                <a:spcPct val="0"/>
              </a:spcBef>
              <a:spcAft>
                <a:spcPct val="0"/>
              </a:spcAft>
            </a:pPr>
            <a:r>
              <a:rPr lang="pl-PL" altLang="pl-PL" b="1" dirty="0" smtClean="0">
                <a:solidFill>
                  <a:prstClr val="black"/>
                </a:solidFill>
              </a:rPr>
              <a:t>dr inż. Sebastian Koczy</a:t>
            </a:r>
          </a:p>
          <a:p>
            <a:pPr algn="ctr" fontAlgn="base">
              <a:lnSpc>
                <a:spcPct val="150000"/>
              </a:lnSpc>
              <a:spcBef>
                <a:spcPct val="0"/>
              </a:spcBef>
              <a:spcAft>
                <a:spcPct val="0"/>
              </a:spcAft>
            </a:pPr>
            <a:r>
              <a:rPr lang="pl-PL" altLang="pl-PL" b="1" dirty="0" smtClean="0">
                <a:solidFill>
                  <a:prstClr val="black"/>
                </a:solidFill>
              </a:rPr>
              <a:t>tel. 607 130 020</a:t>
            </a:r>
          </a:p>
          <a:p>
            <a:pPr algn="ctr" fontAlgn="base">
              <a:lnSpc>
                <a:spcPct val="150000"/>
              </a:lnSpc>
              <a:spcBef>
                <a:spcPct val="0"/>
              </a:spcBef>
              <a:spcAft>
                <a:spcPct val="0"/>
              </a:spcAft>
            </a:pPr>
            <a:r>
              <a:rPr lang="pl-PL" altLang="pl-PL" b="1" dirty="0" smtClean="0">
                <a:solidFill>
                  <a:prstClr val="black"/>
                </a:solidFill>
              </a:rPr>
              <a:t>e-mail: sebastian.koczy@interia.pl</a:t>
            </a:r>
          </a:p>
        </p:txBody>
      </p:sp>
    </p:spTree>
    <p:extLst>
      <p:ext uri="{BB962C8B-B14F-4D97-AF65-F5344CB8AC3E}">
        <p14:creationId xmlns:p14="http://schemas.microsoft.com/office/powerpoint/2010/main" val="2384549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5208" y="741944"/>
            <a:ext cx="9141586" cy="443070"/>
          </a:xfrm>
          <a:prstGeom prst="rect">
            <a:avLst/>
          </a:prstGeom>
        </p:spPr>
        <p:txBody>
          <a:bodyPr vert="horz" wrap="square" lIns="0" tIns="0" rIns="0" bIns="0" rtlCol="0" anchor="ctr">
            <a:spAutoFit/>
          </a:bodyPr>
          <a:lstStyle/>
          <a:p>
            <a:pPr marL="12697" algn="ctr"/>
            <a:r>
              <a:rPr lang="pl-PL" sz="3199" b="1" dirty="0">
                <a:solidFill>
                  <a:srgbClr val="002060"/>
                </a:solidFill>
                <a:latin typeface="+mn-lt"/>
                <a:ea typeface="+mn-ea"/>
                <a:cs typeface="+mn-cs"/>
              </a:rPr>
              <a:t>JAK MŁODZI LUDZIE KORZYSTAJĄ Z INTERNETU?</a:t>
            </a:r>
          </a:p>
        </p:txBody>
      </p:sp>
      <p:sp>
        <p:nvSpPr>
          <p:cNvPr id="3" name="object 3"/>
          <p:cNvSpPr/>
          <p:nvPr/>
        </p:nvSpPr>
        <p:spPr>
          <a:xfrm>
            <a:off x="4024844" y="1548309"/>
            <a:ext cx="4213730" cy="4510441"/>
          </a:xfrm>
          <a:prstGeom prst="rect">
            <a:avLst/>
          </a:prstGeom>
          <a:blipFill>
            <a:blip r:embed="rId2" cstate="print"/>
            <a:stretch>
              <a:fillRect/>
            </a:stretch>
          </a:blipFill>
        </p:spPr>
        <p:txBody>
          <a:bodyPr wrap="square" lIns="0" tIns="0" rIns="0" bIns="0" rtlCol="0"/>
          <a:lstStyle/>
          <a:p>
            <a:endParaRPr sz="1799">
              <a:solidFill>
                <a:prstClr val="black"/>
              </a:solidFill>
            </a:endParaRPr>
          </a:p>
        </p:txBody>
      </p:sp>
    </p:spTree>
    <p:extLst>
      <p:ext uri="{BB962C8B-B14F-4D97-AF65-F5344CB8AC3E}">
        <p14:creationId xmlns:p14="http://schemas.microsoft.com/office/powerpoint/2010/main" val="192983378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1356</Words>
  <Application>Microsoft Office PowerPoint</Application>
  <PresentationFormat>Panoramiczny</PresentationFormat>
  <Paragraphs>352</Paragraphs>
  <Slides>84</Slides>
  <Notes>17</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84</vt:i4>
      </vt:variant>
    </vt:vector>
  </HeadingPairs>
  <TitlesOfParts>
    <vt:vector size="94" baseType="lpstr">
      <vt:lpstr>Arial</vt:lpstr>
      <vt:lpstr>Calibri</vt:lpstr>
      <vt:lpstr>Calibri Light</vt:lpstr>
      <vt:lpstr>Cambria</vt:lpstr>
      <vt:lpstr>Open Sans</vt:lpstr>
      <vt:lpstr>Open Sans Light</vt:lpstr>
      <vt:lpstr>Open Sans Semibold</vt:lpstr>
      <vt:lpstr>Times New Roman</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JAK MŁODZI LUDZIE KORZYSTAJĄ Z INTERNETU?</vt:lpstr>
      <vt:lpstr>PODZIAŁ  POKOLEŃ</vt:lpstr>
      <vt:lpstr>Prezentacja programu PowerPoint</vt:lpstr>
      <vt:lpstr>Prezentacja programu PowerPoint</vt:lpstr>
      <vt:lpstr>…to praca z informacją</vt:lpstr>
      <vt:lpstr>…to szukanie rozwiązań</vt:lpstr>
      <vt:lpstr>…to element współpracy</vt:lpstr>
      <vt:lpstr>TECHNOLOGIE INFORMACYJNO-KOMUNIKACYJNE W PROCESIE EDUKACYJNYM</vt:lpstr>
      <vt:lpstr>Prezentacja programu PowerPoint</vt:lpstr>
      <vt:lpstr>DWA RODZAJE WYKORZYSTANIA  CYFROWEJ PRZESTRZENI</vt:lpstr>
      <vt:lpstr>DWA RODZAJE WYKORZYSTANIA  CYFROWEJ PRZESTRZENI</vt:lpstr>
      <vt:lpstr>„ODWRÓCONE ZAJĘCIA”</vt:lpstr>
      <vt:lpstr>„WebQUEST”</vt:lpstr>
      <vt:lpstr>„WebQUEST”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ewelina.borkowy</dc:creator>
  <cp:lastModifiedBy>Sebastian Koczy</cp:lastModifiedBy>
  <cp:revision>56</cp:revision>
  <dcterms:created xsi:type="dcterms:W3CDTF">2021-08-17T12:22:59Z</dcterms:created>
  <dcterms:modified xsi:type="dcterms:W3CDTF">2022-11-15T07:50:59Z</dcterms:modified>
</cp:coreProperties>
</file>