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5E4A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D29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5E4A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5E4A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6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290" y="173786"/>
            <a:ext cx="8147560" cy="2862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5E4A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2929" y="2232586"/>
            <a:ext cx="3884295" cy="390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D29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2.jpg"/><Relationship Id="rId4" Type="http://schemas.openxmlformats.org/officeDocument/2006/relationships/image" Target="../media/image4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5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8.png"/><Relationship Id="rId4" Type="http://schemas.openxmlformats.org/officeDocument/2006/relationships/image" Target="../media/image4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2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Relationship Id="rId4" Type="http://schemas.openxmlformats.org/officeDocument/2006/relationships/image" Target="../media/image67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8.jpg"/><Relationship Id="rId4" Type="http://schemas.openxmlformats.org/officeDocument/2006/relationships/image" Target="../media/image69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676" y="627367"/>
            <a:ext cx="3621404" cy="1854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61950">
              <a:lnSpc>
                <a:spcPct val="100000"/>
              </a:lnSpc>
              <a:spcBef>
                <a:spcPts val="100"/>
              </a:spcBef>
            </a:pPr>
            <a:r>
              <a:rPr dirty="0" sz="6000" spc="-10" i="1">
                <a:solidFill>
                  <a:srgbClr val="925309"/>
                </a:solidFill>
                <a:latin typeface="Times New Roman"/>
                <a:cs typeface="Times New Roman"/>
              </a:rPr>
              <a:t>POLSCY</a:t>
            </a:r>
            <a:r>
              <a:rPr dirty="0" sz="6000" spc="-10" b="0">
                <a:solidFill>
                  <a:srgbClr val="925309"/>
                </a:solidFill>
                <a:latin typeface="Times New Roman"/>
                <a:cs typeface="Times New Roman"/>
              </a:rPr>
              <a:t> </a:t>
            </a:r>
            <a:r>
              <a:rPr dirty="0" sz="6000" spc="-10" i="1">
                <a:solidFill>
                  <a:srgbClr val="925309"/>
                </a:solidFill>
                <a:latin typeface="Times New Roman"/>
                <a:cs typeface="Times New Roman"/>
              </a:rPr>
              <a:t>NOBLIŚCI</a:t>
            </a:r>
            <a:endParaRPr sz="60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267635" y="3128759"/>
            <a:ext cx="4640580" cy="3041015"/>
            <a:chOff x="2267635" y="3128759"/>
            <a:chExt cx="4640580" cy="30410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7635" y="3140646"/>
              <a:ext cx="4640402" cy="302903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2108" y="3128759"/>
              <a:ext cx="599059" cy="5994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4509" y="414248"/>
            <a:ext cx="7904480" cy="2310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F5E4A8"/>
                </a:solidFill>
                <a:latin typeface="Times New Roman"/>
                <a:cs typeface="Times New Roman"/>
              </a:rPr>
              <a:t>W</a:t>
            </a:r>
            <a:r>
              <a:rPr dirty="0" sz="3000" spc="-229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75" b="1">
                <a:solidFill>
                  <a:srgbClr val="F5E4A8"/>
                </a:solidFill>
                <a:latin typeface="Times New Roman"/>
                <a:cs typeface="Times New Roman"/>
              </a:rPr>
              <a:t>1905</a:t>
            </a:r>
            <a:r>
              <a:rPr dirty="0" sz="30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0" b="1">
                <a:solidFill>
                  <a:srgbClr val="F5E4A8"/>
                </a:solidFill>
                <a:latin typeface="Times New Roman"/>
                <a:cs typeface="Times New Roman"/>
              </a:rPr>
              <a:t>roku</a:t>
            </a:r>
            <a:r>
              <a:rPr dirty="0" sz="3000" spc="-17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został</a:t>
            </a:r>
            <a:r>
              <a:rPr dirty="0" sz="30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5" b="1">
                <a:solidFill>
                  <a:srgbClr val="F5E4A8"/>
                </a:solidFill>
                <a:latin typeface="Times New Roman"/>
                <a:cs typeface="Times New Roman"/>
              </a:rPr>
              <a:t>uhonorowany</a:t>
            </a:r>
            <a:r>
              <a:rPr dirty="0" sz="30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Nagrodą</a:t>
            </a:r>
            <a:r>
              <a:rPr dirty="0" sz="30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F5E4A8"/>
                </a:solidFill>
                <a:latin typeface="Times New Roman"/>
                <a:cs typeface="Times New Roman"/>
              </a:rPr>
              <a:t>Nobla</a:t>
            </a:r>
            <a:endParaRPr sz="3000">
              <a:latin typeface="Times New Roman"/>
              <a:cs typeface="Times New Roman"/>
            </a:endParaRPr>
          </a:p>
          <a:p>
            <a:pPr marL="2523490">
              <a:lnSpc>
                <a:spcPts val="3595"/>
              </a:lnSpc>
            </a:pPr>
            <a:r>
              <a:rPr dirty="0" sz="3000" b="1">
                <a:solidFill>
                  <a:srgbClr val="F5E4A8"/>
                </a:solidFill>
                <a:latin typeface="Times New Roman"/>
                <a:cs typeface="Times New Roman"/>
              </a:rPr>
              <a:t>w</a:t>
            </a:r>
            <a:r>
              <a:rPr dirty="0" sz="30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0" b="1">
                <a:solidFill>
                  <a:srgbClr val="F5E4A8"/>
                </a:solidFill>
                <a:latin typeface="Times New Roman"/>
                <a:cs typeface="Times New Roman"/>
              </a:rPr>
              <a:t>dziedzinie</a:t>
            </a:r>
            <a:r>
              <a:rPr dirty="0" sz="30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30" b="1">
                <a:solidFill>
                  <a:srgbClr val="F5E4A8"/>
                </a:solidFill>
                <a:latin typeface="Times New Roman"/>
                <a:cs typeface="Times New Roman"/>
              </a:rPr>
              <a:t>literatury.</a:t>
            </a:r>
            <a:endParaRPr sz="3000">
              <a:latin typeface="Times New Roman"/>
              <a:cs typeface="Times New Roman"/>
            </a:endParaRPr>
          </a:p>
          <a:p>
            <a:pPr marL="12700" marR="5080" indent="83820">
              <a:lnSpc>
                <a:spcPts val="3600"/>
              </a:lnSpc>
              <a:spcBef>
                <a:spcPts val="110"/>
              </a:spcBef>
            </a:pPr>
            <a:r>
              <a:rPr dirty="0" sz="3000" spc="-70" b="1">
                <a:solidFill>
                  <a:srgbClr val="F5E4A8"/>
                </a:solidFill>
                <a:latin typeface="Times New Roman"/>
                <a:cs typeface="Times New Roman"/>
              </a:rPr>
              <a:t>Był</a:t>
            </a:r>
            <a:r>
              <a:rPr dirty="0" sz="3000" spc="-20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pierwszym</a:t>
            </a:r>
            <a:r>
              <a:rPr dirty="0" sz="3000" spc="-19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polskim</a:t>
            </a:r>
            <a:r>
              <a:rPr dirty="0" sz="3000" spc="-18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pisarzem</a:t>
            </a:r>
            <a:r>
              <a:rPr dirty="0" sz="3000" spc="-19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5E4A8"/>
                </a:solidFill>
                <a:latin typeface="Times New Roman"/>
                <a:cs typeface="Times New Roman"/>
              </a:rPr>
              <a:t>i</a:t>
            </a:r>
            <a:r>
              <a:rPr dirty="0" sz="3000" spc="-18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85" b="1">
                <a:solidFill>
                  <a:srgbClr val="F5E4A8"/>
                </a:solidFill>
                <a:latin typeface="Times New Roman"/>
                <a:cs typeface="Times New Roman"/>
              </a:rPr>
              <a:t>drugim</a:t>
            </a:r>
            <a:r>
              <a:rPr dirty="0" sz="3000" spc="-19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50" b="1">
                <a:solidFill>
                  <a:srgbClr val="F5E4A8"/>
                </a:solidFill>
                <a:latin typeface="Times New Roman"/>
                <a:cs typeface="Times New Roman"/>
              </a:rPr>
              <a:t>po</a:t>
            </a:r>
            <a:r>
              <a:rPr dirty="0" sz="3000" spc="-18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70" b="1">
                <a:solidFill>
                  <a:srgbClr val="F5E4A8"/>
                </a:solidFill>
                <a:latin typeface="Times New Roman"/>
                <a:cs typeface="Times New Roman"/>
              </a:rPr>
              <a:t>Mar</a:t>
            </a:r>
            <a:r>
              <a:rPr dirty="0" sz="3000" spc="-114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50" b="1">
                <a:solidFill>
                  <a:srgbClr val="F5E4A8"/>
                </a:solidFill>
                <a:latin typeface="Times New Roman"/>
                <a:cs typeface="Times New Roman"/>
              </a:rPr>
              <a:t>i</a:t>
            </a:r>
            <a:r>
              <a:rPr dirty="0" sz="3000" spc="-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0" b="1">
                <a:solidFill>
                  <a:srgbClr val="F5E4A8"/>
                </a:solidFill>
                <a:latin typeface="Times New Roman"/>
                <a:cs typeface="Times New Roman"/>
              </a:rPr>
              <a:t>Skłodowskiej</a:t>
            </a:r>
            <a:r>
              <a:rPr dirty="0" sz="30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5E4A8"/>
                </a:solidFill>
                <a:latin typeface="Times New Roman"/>
                <a:cs typeface="Times New Roman"/>
              </a:rPr>
              <a:t>-</a:t>
            </a:r>
            <a:r>
              <a:rPr dirty="0" sz="3000" spc="-17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Curie</a:t>
            </a:r>
            <a:r>
              <a:rPr dirty="0" sz="30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Polakiem,</a:t>
            </a:r>
            <a:r>
              <a:rPr dirty="0" sz="30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który</a:t>
            </a:r>
            <a:r>
              <a:rPr dirty="0" sz="3000" spc="-1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F5E4A8"/>
                </a:solidFill>
                <a:latin typeface="Times New Roman"/>
                <a:cs typeface="Times New Roman"/>
              </a:rPr>
              <a:t>otrzymał</a:t>
            </a:r>
            <a:endParaRPr sz="3000">
              <a:latin typeface="Times New Roman"/>
              <a:cs typeface="Times New Roman"/>
            </a:endParaRPr>
          </a:p>
          <a:p>
            <a:pPr marL="1257300">
              <a:lnSpc>
                <a:spcPts val="3479"/>
              </a:lnSpc>
            </a:pPr>
            <a:r>
              <a:rPr dirty="0" sz="3000" spc="-55" b="1">
                <a:solidFill>
                  <a:srgbClr val="F5E4A8"/>
                </a:solidFill>
                <a:latin typeface="Times New Roman"/>
                <a:cs typeface="Times New Roman"/>
              </a:rPr>
              <a:t>to</a:t>
            </a:r>
            <a:r>
              <a:rPr dirty="0" sz="3000" spc="-14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0" b="1">
                <a:solidFill>
                  <a:srgbClr val="F5E4A8"/>
                </a:solidFill>
                <a:latin typeface="Times New Roman"/>
                <a:cs typeface="Times New Roman"/>
              </a:rPr>
              <a:t>najbardziej</a:t>
            </a:r>
            <a:r>
              <a:rPr dirty="0" sz="3000" spc="-14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5" b="1">
                <a:solidFill>
                  <a:srgbClr val="F5E4A8"/>
                </a:solidFill>
                <a:latin typeface="Times New Roman"/>
                <a:cs typeface="Times New Roman"/>
              </a:rPr>
              <a:t>prestiżowe</a:t>
            </a:r>
            <a:r>
              <a:rPr dirty="0" sz="3000" spc="-14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20" b="1">
                <a:solidFill>
                  <a:srgbClr val="F5E4A8"/>
                </a:solidFill>
                <a:latin typeface="Times New Roman"/>
                <a:cs typeface="Times New Roman"/>
              </a:rPr>
              <a:t>wyróżnienie.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36" y="2852635"/>
            <a:ext cx="5544718" cy="36957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6099" y="778573"/>
            <a:ext cx="7960359" cy="1609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58825">
              <a:lnSpc>
                <a:spcPct val="100000"/>
              </a:lnSpc>
              <a:spcBef>
                <a:spcPts val="100"/>
              </a:spcBef>
            </a:pPr>
            <a:r>
              <a:rPr dirty="0" sz="2600" spc="-90" b="1">
                <a:solidFill>
                  <a:srgbClr val="2D2900"/>
                </a:solidFill>
                <a:latin typeface="Times New Roman"/>
                <a:cs typeface="Times New Roman"/>
              </a:rPr>
              <a:t>Henryk</a:t>
            </a:r>
            <a:r>
              <a:rPr dirty="0" sz="26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100" b="1">
                <a:solidFill>
                  <a:srgbClr val="2D2900"/>
                </a:solidFill>
                <a:latin typeface="Times New Roman"/>
                <a:cs typeface="Times New Roman"/>
              </a:rPr>
              <a:t>Sienkiewicz</a:t>
            </a:r>
            <a:r>
              <a:rPr dirty="0" sz="26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100" b="1">
                <a:solidFill>
                  <a:srgbClr val="2D2900"/>
                </a:solidFill>
                <a:latin typeface="Times New Roman"/>
                <a:cs typeface="Times New Roman"/>
              </a:rPr>
              <a:t>urodził</a:t>
            </a:r>
            <a:r>
              <a:rPr dirty="0" sz="26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70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26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100" b="1">
                <a:solidFill>
                  <a:srgbClr val="2D2900"/>
                </a:solidFill>
                <a:latin typeface="Times New Roman"/>
                <a:cs typeface="Times New Roman"/>
              </a:rPr>
              <a:t>rodzinie</a:t>
            </a:r>
            <a:r>
              <a:rPr dirty="0" sz="26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20" b="1">
                <a:solidFill>
                  <a:srgbClr val="2D2900"/>
                </a:solidFill>
                <a:latin typeface="Times New Roman"/>
                <a:cs typeface="Times New Roman"/>
              </a:rPr>
              <a:t>szlacheckiej</a:t>
            </a:r>
            <a:endParaRPr sz="26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6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6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130" b="1">
                <a:solidFill>
                  <a:srgbClr val="2D2900"/>
                </a:solidFill>
                <a:latin typeface="Times New Roman"/>
                <a:cs typeface="Times New Roman"/>
              </a:rPr>
              <a:t>1846r.</a:t>
            </a:r>
            <a:r>
              <a:rPr dirty="0" sz="26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6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100" b="1">
                <a:solidFill>
                  <a:srgbClr val="2D2900"/>
                </a:solidFill>
                <a:latin typeface="Times New Roman"/>
                <a:cs typeface="Times New Roman"/>
              </a:rPr>
              <a:t>miejscowości</a:t>
            </a:r>
            <a:r>
              <a:rPr dirty="0" sz="2600" spc="-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110" b="1">
                <a:solidFill>
                  <a:srgbClr val="2D2900"/>
                </a:solidFill>
                <a:latin typeface="Times New Roman"/>
                <a:cs typeface="Times New Roman"/>
              </a:rPr>
              <a:t>Wola</a:t>
            </a:r>
            <a:r>
              <a:rPr dirty="0" sz="26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100" b="1">
                <a:solidFill>
                  <a:srgbClr val="2D2900"/>
                </a:solidFill>
                <a:latin typeface="Times New Roman"/>
                <a:cs typeface="Times New Roman"/>
              </a:rPr>
              <a:t>Okrzejska.</a:t>
            </a:r>
            <a:r>
              <a:rPr dirty="0" sz="26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85" b="1">
                <a:solidFill>
                  <a:srgbClr val="2D2900"/>
                </a:solidFill>
                <a:latin typeface="Times New Roman"/>
                <a:cs typeface="Times New Roman"/>
              </a:rPr>
              <a:t>Spędził</a:t>
            </a:r>
            <a:r>
              <a:rPr dirty="0" sz="26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50" b="1">
                <a:solidFill>
                  <a:srgbClr val="2D2900"/>
                </a:solidFill>
                <a:latin typeface="Times New Roman"/>
                <a:cs typeface="Times New Roman"/>
              </a:rPr>
              <a:t>tu</a:t>
            </a:r>
            <a:r>
              <a:rPr dirty="0" sz="26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85" b="1">
                <a:solidFill>
                  <a:srgbClr val="2D2900"/>
                </a:solidFill>
                <a:latin typeface="Times New Roman"/>
                <a:cs typeface="Times New Roman"/>
              </a:rPr>
              <a:t>pierwsze</a:t>
            </a:r>
            <a:r>
              <a:rPr dirty="0" sz="2600" spc="-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2D2900"/>
                </a:solidFill>
                <a:latin typeface="Times New Roman"/>
                <a:cs typeface="Times New Roman"/>
              </a:rPr>
              <a:t>9</a:t>
            </a:r>
            <a:r>
              <a:rPr dirty="0" sz="26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75" b="1">
                <a:solidFill>
                  <a:srgbClr val="2D2900"/>
                </a:solidFill>
                <a:latin typeface="Times New Roman"/>
                <a:cs typeface="Times New Roman"/>
              </a:rPr>
              <a:t>lat</a:t>
            </a:r>
            <a:r>
              <a:rPr dirty="0" sz="26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95" b="1">
                <a:solidFill>
                  <a:srgbClr val="2D2900"/>
                </a:solidFill>
                <a:latin typeface="Times New Roman"/>
                <a:cs typeface="Times New Roman"/>
              </a:rPr>
              <a:t>swojego</a:t>
            </a:r>
            <a:r>
              <a:rPr dirty="0" sz="26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90" b="1">
                <a:solidFill>
                  <a:srgbClr val="2D2900"/>
                </a:solidFill>
                <a:latin typeface="Times New Roman"/>
                <a:cs typeface="Times New Roman"/>
              </a:rPr>
              <a:t>życia.</a:t>
            </a:r>
            <a:r>
              <a:rPr dirty="0" sz="26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95" b="1">
                <a:solidFill>
                  <a:srgbClr val="2D2900"/>
                </a:solidFill>
                <a:latin typeface="Times New Roman"/>
                <a:cs typeface="Times New Roman"/>
              </a:rPr>
              <a:t>Obecnie</a:t>
            </a:r>
            <a:r>
              <a:rPr dirty="0" sz="26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6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80" b="1">
                <a:solidFill>
                  <a:srgbClr val="2D2900"/>
                </a:solidFill>
                <a:latin typeface="Times New Roman"/>
                <a:cs typeface="Times New Roman"/>
              </a:rPr>
              <a:t>domu</a:t>
            </a:r>
            <a:r>
              <a:rPr dirty="0" sz="26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95" b="1">
                <a:solidFill>
                  <a:srgbClr val="2D2900"/>
                </a:solidFill>
                <a:latin typeface="Times New Roman"/>
                <a:cs typeface="Times New Roman"/>
              </a:rPr>
              <a:t>znajduje</a:t>
            </a:r>
            <a:r>
              <a:rPr dirty="0" sz="26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80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26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2D2900"/>
                </a:solidFill>
                <a:latin typeface="Times New Roman"/>
                <a:cs typeface="Times New Roman"/>
              </a:rPr>
              <a:t>muzeum</a:t>
            </a:r>
            <a:r>
              <a:rPr dirty="0" sz="26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2D2900"/>
                </a:solidFill>
                <a:latin typeface="Times New Roman"/>
                <a:cs typeface="Times New Roman"/>
              </a:rPr>
              <a:t>pisarza.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635" y="2780639"/>
            <a:ext cx="3106801" cy="377568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4002" y="2708643"/>
            <a:ext cx="4162323" cy="27881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66616" y="613333"/>
            <a:ext cx="7822565" cy="226441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33020" marR="119380">
              <a:lnSpc>
                <a:spcPct val="101499"/>
              </a:lnSpc>
              <a:spcBef>
                <a:spcPts val="85"/>
              </a:spcBef>
            </a:pPr>
            <a:r>
              <a:rPr dirty="0" sz="2900" spc="-70" b="1">
                <a:solidFill>
                  <a:srgbClr val="F5E4A8"/>
                </a:solidFill>
                <a:latin typeface="Times New Roman"/>
                <a:cs typeface="Times New Roman"/>
              </a:rPr>
              <a:t>Młody</a:t>
            </a:r>
            <a:r>
              <a:rPr dirty="0" sz="29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75" b="1">
                <a:solidFill>
                  <a:srgbClr val="F5E4A8"/>
                </a:solidFill>
                <a:latin typeface="Times New Roman"/>
                <a:cs typeface="Times New Roman"/>
              </a:rPr>
              <a:t>Henryk</a:t>
            </a:r>
            <a:r>
              <a:rPr dirty="0" sz="29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60" b="1">
                <a:solidFill>
                  <a:srgbClr val="F5E4A8"/>
                </a:solidFill>
                <a:latin typeface="Times New Roman"/>
                <a:cs typeface="Times New Roman"/>
              </a:rPr>
              <a:t>był</a:t>
            </a:r>
            <a:r>
              <a:rPr dirty="0" sz="29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75" b="1">
                <a:solidFill>
                  <a:srgbClr val="F5E4A8"/>
                </a:solidFill>
                <a:latin typeface="Times New Roman"/>
                <a:cs typeface="Times New Roman"/>
              </a:rPr>
              <a:t>zwykłym</a:t>
            </a:r>
            <a:r>
              <a:rPr dirty="0" sz="29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85" b="1">
                <a:solidFill>
                  <a:srgbClr val="F5E4A8"/>
                </a:solidFill>
                <a:latin typeface="Times New Roman"/>
                <a:cs typeface="Times New Roman"/>
              </a:rPr>
              <a:t>dzieckiem,</a:t>
            </a:r>
            <a:r>
              <a:rPr dirty="0" sz="29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b="1">
                <a:solidFill>
                  <a:srgbClr val="F5E4A8"/>
                </a:solidFill>
                <a:latin typeface="Times New Roman"/>
                <a:cs typeface="Times New Roman"/>
              </a:rPr>
              <a:t>w</a:t>
            </a:r>
            <a:r>
              <a:rPr dirty="0" sz="2900" spc="-1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80" b="1">
                <a:solidFill>
                  <a:srgbClr val="F5E4A8"/>
                </a:solidFill>
                <a:latin typeface="Times New Roman"/>
                <a:cs typeface="Times New Roman"/>
              </a:rPr>
              <a:t>szkole</a:t>
            </a:r>
            <a:r>
              <a:rPr dirty="0" sz="29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25" b="1">
                <a:solidFill>
                  <a:srgbClr val="F5E4A8"/>
                </a:solidFill>
                <a:latin typeface="Times New Roman"/>
                <a:cs typeface="Times New Roman"/>
              </a:rPr>
              <a:t>nie</a:t>
            </a:r>
            <a:r>
              <a:rPr dirty="0" sz="2900" spc="-2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70" b="1">
                <a:solidFill>
                  <a:srgbClr val="F5E4A8"/>
                </a:solidFill>
                <a:latin typeface="Times New Roman"/>
                <a:cs typeface="Times New Roman"/>
              </a:rPr>
              <a:t>miał</a:t>
            </a:r>
            <a:r>
              <a:rPr dirty="0" sz="2900" spc="-17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10" b="1">
                <a:solidFill>
                  <a:srgbClr val="F5E4A8"/>
                </a:solidFill>
                <a:latin typeface="Times New Roman"/>
                <a:cs typeface="Times New Roman"/>
              </a:rPr>
              <a:t>świadectwa</a:t>
            </a:r>
            <a:endParaRPr sz="2900">
              <a:latin typeface="Times New Roman"/>
              <a:cs typeface="Times New Roman"/>
            </a:endParaRPr>
          </a:p>
          <a:p>
            <a:pPr algn="ctr" marL="275590" marR="361950">
              <a:lnSpc>
                <a:spcPts val="3520"/>
              </a:lnSpc>
              <a:spcBef>
                <a:spcPts val="125"/>
              </a:spcBef>
            </a:pPr>
            <a:r>
              <a:rPr dirty="0" sz="2900" spc="-40" b="1">
                <a:solidFill>
                  <a:srgbClr val="F5E4A8"/>
                </a:solidFill>
                <a:latin typeface="Times New Roman"/>
                <a:cs typeface="Times New Roman"/>
              </a:rPr>
              <a:t>„z</a:t>
            </a:r>
            <a:r>
              <a:rPr dirty="0" sz="2900" spc="-14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80" b="1">
                <a:solidFill>
                  <a:srgbClr val="F5E4A8"/>
                </a:solidFill>
                <a:latin typeface="Times New Roman"/>
                <a:cs typeface="Times New Roman"/>
              </a:rPr>
              <a:t>czerwonym</a:t>
            </a:r>
            <a:r>
              <a:rPr dirty="0" sz="29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85" b="1">
                <a:solidFill>
                  <a:srgbClr val="F5E4A8"/>
                </a:solidFill>
                <a:latin typeface="Times New Roman"/>
                <a:cs typeface="Times New Roman"/>
              </a:rPr>
              <a:t>paskiem”,</a:t>
            </a:r>
            <a:r>
              <a:rPr dirty="0" sz="2900" spc="-14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b="1">
                <a:solidFill>
                  <a:srgbClr val="F5E4A8"/>
                </a:solidFill>
                <a:latin typeface="Times New Roman"/>
                <a:cs typeface="Times New Roman"/>
              </a:rPr>
              <a:t>a</a:t>
            </a:r>
            <a:r>
              <a:rPr dirty="0" sz="2900" spc="-14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65" b="1">
                <a:solidFill>
                  <a:srgbClr val="F5E4A8"/>
                </a:solidFill>
                <a:latin typeface="Times New Roman"/>
                <a:cs typeface="Times New Roman"/>
              </a:rPr>
              <a:t>jego</a:t>
            </a:r>
            <a:r>
              <a:rPr dirty="0" sz="2900" spc="-14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85" b="1">
                <a:solidFill>
                  <a:srgbClr val="F5E4A8"/>
                </a:solidFill>
                <a:latin typeface="Times New Roman"/>
                <a:cs typeface="Times New Roman"/>
              </a:rPr>
              <a:t>pierwsze</a:t>
            </a:r>
            <a:r>
              <a:rPr dirty="0" sz="2900" spc="-14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35" b="1">
                <a:solidFill>
                  <a:srgbClr val="F5E4A8"/>
                </a:solidFill>
                <a:latin typeface="Times New Roman"/>
                <a:cs typeface="Times New Roman"/>
              </a:rPr>
              <a:t>utwory</a:t>
            </a:r>
            <a:r>
              <a:rPr dirty="0" sz="2900" spc="-3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85" b="1">
                <a:solidFill>
                  <a:srgbClr val="F5E4A8"/>
                </a:solidFill>
                <a:latin typeface="Times New Roman"/>
                <a:cs typeface="Times New Roman"/>
              </a:rPr>
              <a:t>spotkały</a:t>
            </a:r>
            <a:r>
              <a:rPr dirty="0" sz="2900" spc="-1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65" b="1">
                <a:solidFill>
                  <a:srgbClr val="F5E4A8"/>
                </a:solidFill>
                <a:latin typeface="Times New Roman"/>
                <a:cs typeface="Times New Roman"/>
              </a:rPr>
              <a:t>się</a:t>
            </a:r>
            <a:r>
              <a:rPr dirty="0" sz="29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b="1">
                <a:solidFill>
                  <a:srgbClr val="F5E4A8"/>
                </a:solidFill>
                <a:latin typeface="Times New Roman"/>
                <a:cs typeface="Times New Roman"/>
              </a:rPr>
              <a:t>z</a:t>
            </a:r>
            <a:r>
              <a:rPr dirty="0" sz="2900" spc="-1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10" b="1">
                <a:solidFill>
                  <a:srgbClr val="F5E4A8"/>
                </a:solidFill>
                <a:latin typeface="Times New Roman"/>
                <a:cs typeface="Times New Roman"/>
              </a:rPr>
              <a:t>krytyką.</a:t>
            </a: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ts val="3410"/>
              </a:lnSpc>
            </a:pPr>
            <a:r>
              <a:rPr dirty="0" sz="2900" spc="-75" b="1">
                <a:solidFill>
                  <a:srgbClr val="F5E4A8"/>
                </a:solidFill>
                <a:latin typeface="Times New Roman"/>
                <a:cs typeface="Times New Roman"/>
              </a:rPr>
              <a:t>Podczas</a:t>
            </a:r>
            <a:r>
              <a:rPr dirty="0" sz="29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75" b="1">
                <a:solidFill>
                  <a:srgbClr val="F5E4A8"/>
                </a:solidFill>
                <a:latin typeface="Times New Roman"/>
                <a:cs typeface="Times New Roman"/>
              </a:rPr>
              <a:t>nauki</a:t>
            </a:r>
            <a:r>
              <a:rPr dirty="0" sz="2900" spc="-1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80" b="1">
                <a:solidFill>
                  <a:srgbClr val="F5E4A8"/>
                </a:solidFill>
                <a:latin typeface="Times New Roman"/>
                <a:cs typeface="Times New Roman"/>
              </a:rPr>
              <a:t>musiał</a:t>
            </a:r>
            <a:r>
              <a:rPr dirty="0" sz="2900" spc="-1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80" b="1">
                <a:solidFill>
                  <a:srgbClr val="F5E4A8"/>
                </a:solidFill>
                <a:latin typeface="Times New Roman"/>
                <a:cs typeface="Times New Roman"/>
              </a:rPr>
              <a:t>pracować,</a:t>
            </a:r>
            <a:r>
              <a:rPr dirty="0" sz="2900" spc="-17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40" b="1">
                <a:solidFill>
                  <a:srgbClr val="F5E4A8"/>
                </a:solidFill>
                <a:latin typeface="Times New Roman"/>
                <a:cs typeface="Times New Roman"/>
              </a:rPr>
              <a:t>by</a:t>
            </a:r>
            <a:r>
              <a:rPr dirty="0" sz="2900" spc="-14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70" b="1">
                <a:solidFill>
                  <a:srgbClr val="F5E4A8"/>
                </a:solidFill>
                <a:latin typeface="Times New Roman"/>
                <a:cs typeface="Times New Roman"/>
              </a:rPr>
              <a:t>mieć</a:t>
            </a:r>
            <a:r>
              <a:rPr dirty="0" sz="29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b="1">
                <a:solidFill>
                  <a:srgbClr val="F5E4A8"/>
                </a:solidFill>
                <a:latin typeface="Times New Roman"/>
                <a:cs typeface="Times New Roman"/>
              </a:rPr>
              <a:t>z</a:t>
            </a:r>
            <a:r>
              <a:rPr dirty="0" sz="29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70" b="1">
                <a:solidFill>
                  <a:srgbClr val="F5E4A8"/>
                </a:solidFill>
                <a:latin typeface="Times New Roman"/>
                <a:cs typeface="Times New Roman"/>
              </a:rPr>
              <a:t>czego</a:t>
            </a:r>
            <a:r>
              <a:rPr dirty="0" sz="29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900" spc="-20" b="1">
                <a:solidFill>
                  <a:srgbClr val="F5E4A8"/>
                </a:solidFill>
                <a:latin typeface="Times New Roman"/>
                <a:cs typeface="Times New Roman"/>
              </a:rPr>
              <a:t>żyć.</a:t>
            </a:r>
            <a:endParaRPr sz="29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641" y="3180956"/>
            <a:ext cx="1706041" cy="268884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996" y="3679202"/>
            <a:ext cx="2133358" cy="26571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670" y="632409"/>
            <a:ext cx="7894955" cy="13963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Rodzice</a:t>
            </a:r>
            <a:r>
              <a:rPr dirty="0" spc="-165" b="0">
                <a:latin typeface="Times New Roman"/>
                <a:cs typeface="Times New Roman"/>
              </a:rPr>
              <a:t> </a:t>
            </a:r>
            <a:r>
              <a:rPr dirty="0" spc="-95"/>
              <a:t>chcieli</a:t>
            </a:r>
            <a:r>
              <a:rPr dirty="0" spc="-160" b="0">
                <a:latin typeface="Times New Roman"/>
                <a:cs typeface="Times New Roman"/>
              </a:rPr>
              <a:t> </a:t>
            </a:r>
            <a:r>
              <a:rPr dirty="0" spc="-75"/>
              <a:t>aby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90"/>
              <a:t>młody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95"/>
              <a:t>Henryk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90"/>
              <a:t>został</a:t>
            </a:r>
            <a:r>
              <a:rPr dirty="0" spc="-160" b="0">
                <a:latin typeface="Times New Roman"/>
                <a:cs typeface="Times New Roman"/>
              </a:rPr>
              <a:t> </a:t>
            </a:r>
            <a:r>
              <a:rPr dirty="0" spc="-10"/>
              <a:t>słynnym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spc="-100"/>
              <a:t>lekarzem.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75"/>
              <a:t>Syn</a:t>
            </a:r>
            <a:r>
              <a:rPr dirty="0" spc="-140" b="0">
                <a:latin typeface="Times New Roman"/>
                <a:cs typeface="Times New Roman"/>
              </a:rPr>
              <a:t> </a:t>
            </a:r>
            <a:r>
              <a:rPr dirty="0" spc="-105"/>
              <a:t>zrobił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60"/>
              <a:t>im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90"/>
              <a:t>jednak</a:t>
            </a:r>
            <a:r>
              <a:rPr dirty="0" spc="-155" b="0">
                <a:latin typeface="Times New Roman"/>
                <a:cs typeface="Times New Roman"/>
              </a:rPr>
              <a:t> </a:t>
            </a:r>
            <a:r>
              <a:rPr dirty="0" spc="-100"/>
              <a:t>„psikusa”,</a:t>
            </a:r>
            <a:r>
              <a:rPr dirty="0" spc="-135" b="0">
                <a:latin typeface="Times New Roman"/>
                <a:cs typeface="Times New Roman"/>
              </a:rPr>
              <a:t> </a:t>
            </a:r>
            <a:r>
              <a:rPr dirty="0" spc="-95"/>
              <a:t>zapisując</a:t>
            </a:r>
            <a:r>
              <a:rPr dirty="0" spc="-95" b="0">
                <a:latin typeface="Times New Roman"/>
                <a:cs typeface="Times New Roman"/>
              </a:rPr>
              <a:t> </a:t>
            </a:r>
            <a:r>
              <a:rPr dirty="0" spc="-75"/>
              <a:t>się</a:t>
            </a:r>
            <a:r>
              <a:rPr dirty="0" spc="-195" b="0">
                <a:latin typeface="Times New Roman"/>
                <a:cs typeface="Times New Roman"/>
              </a:rPr>
              <a:t> </a:t>
            </a:r>
            <a:r>
              <a:rPr dirty="0" spc="-45"/>
              <a:t>na</a:t>
            </a:r>
            <a:r>
              <a:rPr dirty="0" spc="-175" b="0">
                <a:latin typeface="Times New Roman"/>
                <a:cs typeface="Times New Roman"/>
              </a:rPr>
              <a:t> </a:t>
            </a:r>
            <a:r>
              <a:rPr dirty="0" spc="-95"/>
              <a:t>studia</a:t>
            </a:r>
            <a:r>
              <a:rPr dirty="0" spc="-160" b="0">
                <a:latin typeface="Times New Roman"/>
                <a:cs typeface="Times New Roman"/>
              </a:rPr>
              <a:t> </a:t>
            </a:r>
            <a:r>
              <a:rPr dirty="0" spc="-30"/>
              <a:t>filologiczne.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161" y="2780639"/>
            <a:ext cx="3998518" cy="285875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38" y="2787484"/>
            <a:ext cx="2521445" cy="37868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29343" y="3653891"/>
            <a:ext cx="7399020" cy="2767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-75" b="1">
                <a:solidFill>
                  <a:srgbClr val="F5E4A8"/>
                </a:solidFill>
                <a:latin typeface="Times New Roman"/>
                <a:cs typeface="Times New Roman"/>
              </a:rPr>
              <a:t>Jako</a:t>
            </a:r>
            <a:r>
              <a:rPr dirty="0" sz="30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0" b="1">
                <a:solidFill>
                  <a:srgbClr val="F5E4A8"/>
                </a:solidFill>
                <a:latin typeface="Times New Roman"/>
                <a:cs typeface="Times New Roman"/>
              </a:rPr>
              <a:t>miłośnik</a:t>
            </a:r>
            <a:r>
              <a:rPr dirty="0" sz="3000" spc="-14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górskich</a:t>
            </a:r>
            <a:r>
              <a:rPr dirty="0" sz="30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0" b="1">
                <a:solidFill>
                  <a:srgbClr val="F5E4A8"/>
                </a:solidFill>
                <a:latin typeface="Times New Roman"/>
                <a:cs typeface="Times New Roman"/>
              </a:rPr>
              <a:t>wycieczek,</a:t>
            </a:r>
            <a:r>
              <a:rPr dirty="0" sz="3000" spc="-13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F5E4A8"/>
                </a:solidFill>
                <a:latin typeface="Times New Roman"/>
                <a:cs typeface="Times New Roman"/>
              </a:rPr>
              <a:t>regularnie</a:t>
            </a:r>
            <a:r>
              <a:rPr dirty="0" sz="300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odwiedzał</a:t>
            </a:r>
            <a:r>
              <a:rPr dirty="0" sz="30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Zakopane,</a:t>
            </a:r>
            <a:r>
              <a:rPr dirty="0" sz="3000" spc="-14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50" b="1">
                <a:solidFill>
                  <a:srgbClr val="F5E4A8"/>
                </a:solidFill>
                <a:latin typeface="Times New Roman"/>
                <a:cs typeface="Times New Roman"/>
              </a:rPr>
              <a:t>do</a:t>
            </a:r>
            <a:r>
              <a:rPr dirty="0" sz="30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5" b="1">
                <a:solidFill>
                  <a:srgbClr val="F5E4A8"/>
                </a:solidFill>
                <a:latin typeface="Times New Roman"/>
                <a:cs typeface="Times New Roman"/>
              </a:rPr>
              <a:t>którego</a:t>
            </a:r>
            <a:r>
              <a:rPr dirty="0" sz="3000" spc="-14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często</a:t>
            </a:r>
            <a:r>
              <a:rPr dirty="0" sz="3000" spc="-14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F5E4A8"/>
                </a:solidFill>
                <a:latin typeface="Times New Roman"/>
                <a:cs typeface="Times New Roman"/>
              </a:rPr>
              <a:t>zabierał</a:t>
            </a:r>
            <a:r>
              <a:rPr dirty="0" sz="300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swoje</a:t>
            </a:r>
            <a:r>
              <a:rPr dirty="0" sz="30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dzieci.</a:t>
            </a:r>
            <a:r>
              <a:rPr dirty="0" sz="3000" spc="-21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5E4A8"/>
                </a:solidFill>
                <a:latin typeface="Times New Roman"/>
                <a:cs typeface="Times New Roman"/>
              </a:rPr>
              <a:t>W</a:t>
            </a:r>
            <a:r>
              <a:rPr dirty="0" sz="3000" spc="-22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stolicy</a:t>
            </a:r>
            <a:r>
              <a:rPr dirty="0" sz="3000" spc="-22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50" b="1">
                <a:solidFill>
                  <a:srgbClr val="F5E4A8"/>
                </a:solidFill>
                <a:latin typeface="Times New Roman"/>
                <a:cs typeface="Times New Roman"/>
              </a:rPr>
              <a:t>Tatr</a:t>
            </a:r>
            <a:r>
              <a:rPr dirty="0" sz="3000" spc="-23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85" b="1">
                <a:solidFill>
                  <a:srgbClr val="F5E4A8"/>
                </a:solidFill>
                <a:latin typeface="Times New Roman"/>
                <a:cs typeface="Times New Roman"/>
              </a:rPr>
              <a:t>miał</a:t>
            </a:r>
            <a:r>
              <a:rPr dirty="0" sz="30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wielu</a:t>
            </a:r>
            <a:r>
              <a:rPr dirty="0" sz="30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0" b="1">
                <a:solidFill>
                  <a:srgbClr val="F5E4A8"/>
                </a:solidFill>
                <a:latin typeface="Times New Roman"/>
                <a:cs typeface="Times New Roman"/>
              </a:rPr>
              <a:t>przyjaciół,</a:t>
            </a:r>
            <a:r>
              <a:rPr dirty="0" sz="3000" spc="-10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także</a:t>
            </a:r>
            <a:r>
              <a:rPr dirty="0" sz="30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wśród</a:t>
            </a:r>
            <a:r>
              <a:rPr dirty="0" sz="30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górali.</a:t>
            </a:r>
            <a:r>
              <a:rPr dirty="0" sz="30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Dzięki</a:t>
            </a:r>
            <a:r>
              <a:rPr dirty="0" sz="30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75" b="1">
                <a:solidFill>
                  <a:srgbClr val="F5E4A8"/>
                </a:solidFill>
                <a:latin typeface="Times New Roman"/>
                <a:cs typeface="Times New Roman"/>
              </a:rPr>
              <a:t>nim</a:t>
            </a:r>
            <a:r>
              <a:rPr dirty="0" sz="30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poznał</a:t>
            </a:r>
            <a:r>
              <a:rPr dirty="0" sz="30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F5E4A8"/>
                </a:solidFill>
                <a:latin typeface="Times New Roman"/>
                <a:cs typeface="Times New Roman"/>
              </a:rPr>
              <a:t>gwarę</a:t>
            </a:r>
            <a:r>
              <a:rPr dirty="0" sz="300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0" b="1">
                <a:solidFill>
                  <a:srgbClr val="F5E4A8"/>
                </a:solidFill>
                <a:latin typeface="Times New Roman"/>
                <a:cs typeface="Times New Roman"/>
              </a:rPr>
              <a:t>podhalańską,</a:t>
            </a:r>
            <a:r>
              <a:rPr dirty="0" sz="3000" spc="-1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lokalne</a:t>
            </a:r>
            <a:r>
              <a:rPr dirty="0" sz="30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zwyczaje,</a:t>
            </a:r>
            <a:r>
              <a:rPr dirty="0" sz="30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kuchnię,</a:t>
            </a:r>
            <a:r>
              <a:rPr dirty="0" sz="30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5E4A8"/>
                </a:solidFill>
                <a:latin typeface="Times New Roman"/>
                <a:cs typeface="Times New Roman"/>
              </a:rPr>
              <a:t>a</a:t>
            </a:r>
            <a:r>
              <a:rPr dirty="0" sz="30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F5E4A8"/>
                </a:solidFill>
                <a:latin typeface="Times New Roman"/>
                <a:cs typeface="Times New Roman"/>
              </a:rPr>
              <a:t>także</a:t>
            </a:r>
            <a:r>
              <a:rPr dirty="0" sz="300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0" b="1">
                <a:solidFill>
                  <a:srgbClr val="F5E4A8"/>
                </a:solidFill>
                <a:latin typeface="Times New Roman"/>
                <a:cs typeface="Times New Roman"/>
              </a:rPr>
              <a:t>tradycyjny</a:t>
            </a:r>
            <a:r>
              <a:rPr dirty="0" sz="3000" spc="-1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F5E4A8"/>
                </a:solidFill>
                <a:latin typeface="Times New Roman"/>
                <a:cs typeface="Times New Roman"/>
              </a:rPr>
              <a:t>strój.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45" y="548271"/>
            <a:ext cx="5451475" cy="28227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16" y="504253"/>
            <a:ext cx="7767320" cy="1743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8600">
              <a:lnSpc>
                <a:spcPct val="100600"/>
              </a:lnSpc>
              <a:spcBef>
                <a:spcPts val="100"/>
              </a:spcBef>
            </a:pPr>
            <a:r>
              <a:rPr dirty="0" sz="2800" spc="-90"/>
              <a:t>Zanim</a:t>
            </a:r>
            <a:r>
              <a:rPr dirty="0" sz="2800" spc="-140" b="0">
                <a:latin typeface="Times New Roman"/>
                <a:cs typeface="Times New Roman"/>
              </a:rPr>
              <a:t> </a:t>
            </a:r>
            <a:r>
              <a:rPr dirty="0" sz="2800" spc="-100"/>
              <a:t>całkowicie</a:t>
            </a:r>
            <a:r>
              <a:rPr dirty="0" sz="2800" spc="-135" b="0">
                <a:latin typeface="Times New Roman"/>
                <a:cs typeface="Times New Roman"/>
              </a:rPr>
              <a:t> </a:t>
            </a:r>
            <a:r>
              <a:rPr dirty="0" sz="2800" spc="-100"/>
              <a:t>poświęcił</a:t>
            </a:r>
            <a:r>
              <a:rPr dirty="0" sz="2800" spc="-135" b="0">
                <a:latin typeface="Times New Roman"/>
                <a:cs typeface="Times New Roman"/>
              </a:rPr>
              <a:t> </a:t>
            </a:r>
            <a:r>
              <a:rPr dirty="0" sz="2800" spc="-75"/>
              <a:t>się</a:t>
            </a:r>
            <a:r>
              <a:rPr dirty="0" sz="2800" spc="-145" b="0">
                <a:latin typeface="Times New Roman"/>
                <a:cs typeface="Times New Roman"/>
              </a:rPr>
              <a:t> </a:t>
            </a:r>
            <a:r>
              <a:rPr dirty="0" sz="2800" spc="-95"/>
              <a:t>pisaniu</a:t>
            </a:r>
            <a:r>
              <a:rPr dirty="0" sz="2800" spc="-130" b="0">
                <a:latin typeface="Times New Roman"/>
                <a:cs typeface="Times New Roman"/>
              </a:rPr>
              <a:t> </a:t>
            </a:r>
            <a:r>
              <a:rPr dirty="0" sz="2800" spc="-100"/>
              <a:t>powieści,</a:t>
            </a:r>
            <a:r>
              <a:rPr dirty="0" sz="2800" spc="-125" b="0">
                <a:latin typeface="Times New Roman"/>
                <a:cs typeface="Times New Roman"/>
              </a:rPr>
              <a:t> </a:t>
            </a:r>
            <a:r>
              <a:rPr dirty="0" sz="2800" spc="-20"/>
              <a:t>dużo</a:t>
            </a:r>
            <a:r>
              <a:rPr dirty="0" sz="2800" spc="-20" b="0">
                <a:latin typeface="Times New Roman"/>
                <a:cs typeface="Times New Roman"/>
              </a:rPr>
              <a:t> </a:t>
            </a:r>
            <a:r>
              <a:rPr dirty="0" sz="2800" spc="-95"/>
              <a:t>podróżował</a:t>
            </a:r>
            <a:r>
              <a:rPr dirty="0" sz="2800" spc="-175" b="0">
                <a:latin typeface="Times New Roman"/>
                <a:cs typeface="Times New Roman"/>
              </a:rPr>
              <a:t> </a:t>
            </a:r>
            <a:r>
              <a:rPr dirty="0" sz="2800" spc="-50"/>
              <a:t>po</a:t>
            </a:r>
            <a:r>
              <a:rPr dirty="0" sz="2800" spc="-160" b="0">
                <a:latin typeface="Times New Roman"/>
                <a:cs typeface="Times New Roman"/>
              </a:rPr>
              <a:t> </a:t>
            </a:r>
            <a:r>
              <a:rPr dirty="0" sz="2800" spc="-100"/>
              <a:t>świecie.</a:t>
            </a:r>
            <a:r>
              <a:rPr dirty="0" sz="2800" spc="-165" b="0">
                <a:latin typeface="Times New Roman"/>
                <a:cs typeface="Times New Roman"/>
              </a:rPr>
              <a:t> </a:t>
            </a:r>
            <a:r>
              <a:rPr dirty="0" sz="2800" spc="-75"/>
              <a:t>Był</a:t>
            </a:r>
            <a:r>
              <a:rPr dirty="0" sz="2800" spc="-170" b="0">
                <a:latin typeface="Times New Roman"/>
                <a:cs typeface="Times New Roman"/>
              </a:rPr>
              <a:t> </a:t>
            </a:r>
            <a:r>
              <a:rPr dirty="0" sz="2800"/>
              <a:t>w</a:t>
            </a:r>
            <a:r>
              <a:rPr dirty="0" sz="2800" spc="-165" b="0">
                <a:latin typeface="Times New Roman"/>
                <a:cs typeface="Times New Roman"/>
              </a:rPr>
              <a:t> </a:t>
            </a:r>
            <a:r>
              <a:rPr dirty="0" sz="2800" spc="-85"/>
              <a:t>Stanach</a:t>
            </a:r>
            <a:r>
              <a:rPr dirty="0" sz="2800" spc="-165" b="0">
                <a:latin typeface="Times New Roman"/>
                <a:cs typeface="Times New Roman"/>
              </a:rPr>
              <a:t> </a:t>
            </a:r>
            <a:r>
              <a:rPr dirty="0" sz="2800" spc="-25"/>
              <a:t>Zjednoczonych,</a:t>
            </a:r>
            <a:endParaRPr sz="2800">
              <a:latin typeface="Times New Roman"/>
              <a:cs typeface="Times New Roman"/>
            </a:endParaRPr>
          </a:p>
          <a:p>
            <a:pPr marL="3224530" marR="276225" indent="-1706880">
              <a:lnSpc>
                <a:spcPts val="3379"/>
              </a:lnSpc>
              <a:spcBef>
                <a:spcPts val="105"/>
              </a:spcBef>
            </a:pPr>
            <a:r>
              <a:rPr dirty="0" sz="2800"/>
              <a:t>w</a:t>
            </a:r>
            <a:r>
              <a:rPr dirty="0" sz="2800" spc="-320" b="0">
                <a:latin typeface="Times New Roman"/>
                <a:cs typeface="Times New Roman"/>
              </a:rPr>
              <a:t> </a:t>
            </a:r>
            <a:r>
              <a:rPr dirty="0" sz="2800" spc="-95"/>
              <a:t>Afryce,</a:t>
            </a:r>
            <a:r>
              <a:rPr dirty="0" sz="2800" spc="-155" b="0">
                <a:latin typeface="Times New Roman"/>
                <a:cs typeface="Times New Roman"/>
              </a:rPr>
              <a:t> </a:t>
            </a:r>
            <a:r>
              <a:rPr dirty="0" sz="2800" spc="-50"/>
              <a:t>we</a:t>
            </a:r>
            <a:r>
              <a:rPr dirty="0" sz="2800" spc="-210" b="0">
                <a:latin typeface="Times New Roman"/>
                <a:cs typeface="Times New Roman"/>
              </a:rPr>
              <a:t> </a:t>
            </a:r>
            <a:r>
              <a:rPr dirty="0" sz="2800" spc="-100"/>
              <a:t>Włoszech,</a:t>
            </a:r>
            <a:r>
              <a:rPr dirty="0" sz="2800" spc="-160" b="0">
                <a:latin typeface="Times New Roman"/>
                <a:cs typeface="Times New Roman"/>
              </a:rPr>
              <a:t> </a:t>
            </a:r>
            <a:r>
              <a:rPr dirty="0" sz="2800" spc="-95"/>
              <a:t>głównie</a:t>
            </a:r>
            <a:r>
              <a:rPr dirty="0" sz="2800" spc="-160" b="0">
                <a:latin typeface="Times New Roman"/>
                <a:cs typeface="Times New Roman"/>
              </a:rPr>
              <a:t> </a:t>
            </a:r>
            <a:r>
              <a:rPr dirty="0" sz="2800"/>
              <a:t>w</a:t>
            </a:r>
            <a:r>
              <a:rPr dirty="0" sz="2800" spc="-155" b="0">
                <a:latin typeface="Times New Roman"/>
                <a:cs typeface="Times New Roman"/>
              </a:rPr>
              <a:t> </a:t>
            </a:r>
            <a:r>
              <a:rPr dirty="0" sz="2800" spc="-25"/>
              <a:t>Rzymie</a:t>
            </a:r>
            <a:r>
              <a:rPr dirty="0" sz="2800" spc="-25" b="0">
                <a:latin typeface="Times New Roman"/>
                <a:cs typeface="Times New Roman"/>
              </a:rPr>
              <a:t> </a:t>
            </a:r>
            <a:r>
              <a:rPr dirty="0" sz="2800"/>
              <a:t>i</a:t>
            </a:r>
            <a:r>
              <a:rPr dirty="0" sz="2800" spc="-204" b="0">
                <a:latin typeface="Times New Roman"/>
                <a:cs typeface="Times New Roman"/>
              </a:rPr>
              <a:t> </a:t>
            </a:r>
            <a:r>
              <a:rPr dirty="0" sz="2800"/>
              <a:t>w</a:t>
            </a:r>
            <a:r>
              <a:rPr dirty="0" sz="2800" spc="-240" b="0">
                <a:latin typeface="Times New Roman"/>
                <a:cs typeface="Times New Roman"/>
              </a:rPr>
              <a:t> </a:t>
            </a:r>
            <a:r>
              <a:rPr dirty="0" sz="2800" spc="-10"/>
              <a:t>Wenecji.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6196" y="2564650"/>
            <a:ext cx="5617083" cy="37443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4516" y="500316"/>
            <a:ext cx="8003540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0" b="1">
                <a:solidFill>
                  <a:srgbClr val="F5E4A8"/>
                </a:solidFill>
                <a:latin typeface="Times New Roman"/>
                <a:cs typeface="Times New Roman"/>
              </a:rPr>
              <a:t>Słynne</a:t>
            </a:r>
            <a:r>
              <a:rPr dirty="0" sz="3600" spc="-17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600" spc="-95" b="1">
                <a:solidFill>
                  <a:srgbClr val="F5E4A8"/>
                </a:solidFill>
                <a:latin typeface="Times New Roman"/>
                <a:cs typeface="Times New Roman"/>
              </a:rPr>
              <a:t>powieści:</a:t>
            </a:r>
            <a:r>
              <a:rPr dirty="0" sz="36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600" spc="-100" b="1">
                <a:solidFill>
                  <a:srgbClr val="F5E4A8"/>
                </a:solidFill>
                <a:latin typeface="Times New Roman"/>
                <a:cs typeface="Times New Roman"/>
              </a:rPr>
              <a:t>„Krzyżacy”,</a:t>
            </a:r>
            <a:r>
              <a:rPr dirty="0" sz="3600" spc="-17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600" spc="-85" b="1">
                <a:solidFill>
                  <a:srgbClr val="F5E4A8"/>
                </a:solidFill>
                <a:latin typeface="Times New Roman"/>
                <a:cs typeface="Times New Roman"/>
              </a:rPr>
              <a:t>„Quo</a:t>
            </a:r>
            <a:r>
              <a:rPr dirty="0" sz="3600" spc="-22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600" spc="-114" b="1">
                <a:solidFill>
                  <a:srgbClr val="F5E4A8"/>
                </a:solidFill>
                <a:latin typeface="Times New Roman"/>
                <a:cs typeface="Times New Roman"/>
              </a:rPr>
              <a:t>Vadis”,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600" spc="-95" b="1">
                <a:solidFill>
                  <a:srgbClr val="F5E4A8"/>
                </a:solidFill>
                <a:latin typeface="Times New Roman"/>
                <a:cs typeface="Times New Roman"/>
              </a:rPr>
              <a:t>„Potop”,</a:t>
            </a:r>
            <a:r>
              <a:rPr dirty="0" sz="36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600" spc="-85" b="1">
                <a:solidFill>
                  <a:srgbClr val="F5E4A8"/>
                </a:solidFill>
                <a:latin typeface="Times New Roman"/>
                <a:cs typeface="Times New Roman"/>
              </a:rPr>
              <a:t>‘Pan</a:t>
            </a:r>
            <a:r>
              <a:rPr dirty="0" sz="3600" spc="-2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600" spc="-114" b="1">
                <a:solidFill>
                  <a:srgbClr val="F5E4A8"/>
                </a:solidFill>
                <a:latin typeface="Times New Roman"/>
                <a:cs typeface="Times New Roman"/>
              </a:rPr>
              <a:t>Wołodyjowski”,</a:t>
            </a:r>
            <a:r>
              <a:rPr dirty="0" sz="36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600" spc="-10" b="1">
                <a:solidFill>
                  <a:srgbClr val="F5E4A8"/>
                </a:solidFill>
                <a:latin typeface="Times New Roman"/>
                <a:cs typeface="Times New Roman"/>
              </a:rPr>
              <a:t>„Ogniem</a:t>
            </a:r>
            <a:endParaRPr sz="3600">
              <a:latin typeface="Times New Roman"/>
              <a:cs typeface="Times New Roman"/>
            </a:endParaRPr>
          </a:p>
          <a:p>
            <a:pPr marL="3212465">
              <a:lnSpc>
                <a:spcPct val="100000"/>
              </a:lnSpc>
            </a:pPr>
            <a:r>
              <a:rPr dirty="0" sz="3600" b="1">
                <a:solidFill>
                  <a:srgbClr val="F5E4A8"/>
                </a:solidFill>
                <a:latin typeface="Times New Roman"/>
                <a:cs typeface="Times New Roman"/>
              </a:rPr>
              <a:t>i</a:t>
            </a:r>
            <a:r>
              <a:rPr dirty="0" sz="3600" spc="-204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600" spc="-10" b="1">
                <a:solidFill>
                  <a:srgbClr val="F5E4A8"/>
                </a:solidFill>
                <a:latin typeface="Times New Roman"/>
                <a:cs typeface="Times New Roman"/>
              </a:rPr>
              <a:t>mieczem”.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763" y="2011679"/>
            <a:ext cx="2219045" cy="230471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40" y="4447438"/>
            <a:ext cx="1715046" cy="217656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6369" y="1922043"/>
            <a:ext cx="1596605" cy="229824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7999" y="2973603"/>
            <a:ext cx="2493721" cy="249372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12002" y="4339069"/>
            <a:ext cx="1656003" cy="22762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58722" y="3545268"/>
            <a:ext cx="2981325" cy="11430"/>
            <a:chOff x="1458722" y="3545268"/>
            <a:chExt cx="2981325" cy="11430"/>
          </a:xfrm>
        </p:grpSpPr>
        <p:sp>
          <p:nvSpPr>
            <p:cNvPr id="3" name="object 3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703743" y="3545268"/>
            <a:ext cx="2981325" cy="11430"/>
            <a:chOff x="4703743" y="3545268"/>
            <a:chExt cx="2981325" cy="11430"/>
          </a:xfrm>
        </p:grpSpPr>
        <p:sp>
          <p:nvSpPr>
            <p:cNvPr id="6" name="object 6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3851998" y="1743125"/>
            <a:ext cx="4138929" cy="2234565"/>
            <a:chOff x="3851998" y="1743125"/>
            <a:chExt cx="4138929" cy="2234565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1246" y="3507132"/>
              <a:ext cx="83498" cy="8349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1998" y="1743125"/>
              <a:ext cx="4138561" cy="223415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46025" y="4325658"/>
            <a:ext cx="7604759" cy="1776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6880" marR="5080" indent="-424815">
              <a:lnSpc>
                <a:spcPct val="100000"/>
              </a:lnSpc>
              <a:spcBef>
                <a:spcPts val="100"/>
              </a:spcBef>
            </a:pP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Książkę</a:t>
            </a:r>
            <a:r>
              <a:rPr dirty="0" sz="22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50" b="1">
                <a:solidFill>
                  <a:srgbClr val="2D2900"/>
                </a:solidFill>
                <a:latin typeface="Times New Roman"/>
                <a:cs typeface="Times New Roman"/>
              </a:rPr>
              <a:t>„W</a:t>
            </a:r>
            <a:r>
              <a:rPr dirty="0" sz="2200" spc="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pustyni</a:t>
            </a:r>
            <a:r>
              <a:rPr dirty="0" sz="22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puszczy”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45" b="1">
                <a:solidFill>
                  <a:srgbClr val="2D2900"/>
                </a:solidFill>
                <a:latin typeface="Times New Roman"/>
                <a:cs typeface="Times New Roman"/>
              </a:rPr>
              <a:t>H.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5" b="1">
                <a:solidFill>
                  <a:srgbClr val="2D2900"/>
                </a:solidFill>
                <a:latin typeface="Times New Roman"/>
                <a:cs typeface="Times New Roman"/>
              </a:rPr>
              <a:t>Sienkiewicz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napisał</a:t>
            </a:r>
            <a:r>
              <a:rPr dirty="0" sz="22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0" b="1">
                <a:solidFill>
                  <a:srgbClr val="2D2900"/>
                </a:solidFill>
                <a:latin typeface="Times New Roman"/>
                <a:cs typeface="Times New Roman"/>
              </a:rPr>
              <a:t>gdy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miał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0" b="1">
                <a:solidFill>
                  <a:srgbClr val="2D2900"/>
                </a:solidFill>
                <a:latin typeface="Times New Roman"/>
                <a:cs typeface="Times New Roman"/>
              </a:rPr>
              <a:t>już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45" b="1">
                <a:solidFill>
                  <a:srgbClr val="2D2900"/>
                </a:solidFill>
                <a:latin typeface="Times New Roman"/>
                <a:cs typeface="Times New Roman"/>
              </a:rPr>
              <a:t>65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lat.</a:t>
            </a:r>
            <a:r>
              <a:rPr dirty="0" sz="22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Powieść</a:t>
            </a:r>
            <a:r>
              <a:rPr dirty="0" sz="22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napisał</a:t>
            </a:r>
            <a:r>
              <a:rPr dirty="0" sz="22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50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prośbę</a:t>
            </a:r>
            <a:r>
              <a:rPr dirty="0" sz="2200" spc="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9</a:t>
            </a:r>
            <a:r>
              <a:rPr dirty="0" sz="22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letniej</a:t>
            </a:r>
            <a:endParaRPr sz="2200">
              <a:latin typeface="Times New Roman"/>
              <a:cs typeface="Times New Roman"/>
            </a:endParaRPr>
          </a:p>
          <a:p>
            <a:pPr algn="ctr" marL="500380">
              <a:lnSpc>
                <a:spcPct val="100000"/>
              </a:lnSpc>
            </a:pP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dziewczynki</a:t>
            </a:r>
            <a:r>
              <a:rPr dirty="0" sz="22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–</a:t>
            </a:r>
            <a:r>
              <a:rPr dirty="0" sz="2200" spc="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55" b="1">
                <a:solidFill>
                  <a:srgbClr val="2D2900"/>
                </a:solidFill>
                <a:latin typeface="Times New Roman"/>
                <a:cs typeface="Times New Roman"/>
              </a:rPr>
              <a:t>Wandzi</a:t>
            </a:r>
            <a:r>
              <a:rPr dirty="0" sz="22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Ulanowskiej.</a:t>
            </a:r>
            <a:endParaRPr sz="2200">
              <a:latin typeface="Times New Roman"/>
              <a:cs typeface="Times New Roman"/>
            </a:endParaRPr>
          </a:p>
          <a:p>
            <a:pPr algn="ctr" marL="423545">
              <a:lnSpc>
                <a:spcPts val="2635"/>
              </a:lnSpc>
              <a:spcBef>
                <a:spcPts val="600"/>
              </a:spcBef>
              <a:tabLst>
                <a:tab pos="4688205" algn="l"/>
                <a:tab pos="6168390" algn="l"/>
              </a:tabLst>
            </a:pP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Pisarz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lubił</a:t>
            </a:r>
            <a:r>
              <a:rPr dirty="0" sz="22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zwierzęta.</a:t>
            </a:r>
            <a:r>
              <a:rPr dirty="0" sz="22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Posiadał</a:t>
            </a:r>
            <a:r>
              <a:rPr dirty="0" sz="2200">
                <a:solidFill>
                  <a:srgbClr val="2D2900"/>
                </a:solidFill>
                <a:latin typeface="Times New Roman"/>
                <a:cs typeface="Times New Roman"/>
              </a:rPr>
              <a:t>	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jamnika</a:t>
            </a:r>
            <a:r>
              <a:rPr dirty="0" sz="22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-50" b="1">
                <a:solidFill>
                  <a:srgbClr val="2D2900"/>
                </a:solidFill>
                <a:latin typeface="Times New Roman"/>
                <a:cs typeface="Times New Roman"/>
              </a:rPr>
              <a:t>o</a:t>
            </a:r>
            <a:r>
              <a:rPr dirty="0" sz="2200">
                <a:solidFill>
                  <a:srgbClr val="2D2900"/>
                </a:solidFill>
                <a:latin typeface="Times New Roman"/>
                <a:cs typeface="Times New Roman"/>
              </a:rPr>
              <a:t>	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imieniu</a:t>
            </a:r>
            <a:endParaRPr sz="2200">
              <a:latin typeface="Times New Roman"/>
              <a:cs typeface="Times New Roman"/>
            </a:endParaRPr>
          </a:p>
          <a:p>
            <a:pPr algn="ctr" marL="508634">
              <a:lnSpc>
                <a:spcPts val="2635"/>
              </a:lnSpc>
            </a:pP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„Wykop”,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którego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traktował</a:t>
            </a:r>
            <a:r>
              <a:rPr dirty="0" sz="22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2D2900"/>
                </a:solidFill>
                <a:latin typeface="Times New Roman"/>
                <a:cs typeface="Times New Roman"/>
              </a:rPr>
              <a:t>jak</a:t>
            </a:r>
            <a:r>
              <a:rPr dirty="0" sz="22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członka</a:t>
            </a:r>
            <a:r>
              <a:rPr dirty="0" sz="22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50" b="1">
                <a:solidFill>
                  <a:srgbClr val="2D2900"/>
                </a:solidFill>
                <a:latin typeface="Times New Roman"/>
                <a:cs typeface="Times New Roman"/>
              </a:rPr>
              <a:t>rodziny.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5701" rIns="0" bIns="0" rtlCol="0" vert="horz">
            <a:spAutoFit/>
          </a:bodyPr>
          <a:lstStyle/>
          <a:p>
            <a:pPr marL="1624965" marR="5080" indent="-138938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Dzieła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100"/>
              <a:t>Sienkiewicza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85"/>
              <a:t>były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105"/>
              <a:t>wielokrotnie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100"/>
              <a:t>ekranizowane</a:t>
            </a:r>
            <a:r>
              <a:rPr dirty="0" spc="-100" b="0">
                <a:latin typeface="Times New Roman"/>
                <a:cs typeface="Times New Roman"/>
              </a:rPr>
              <a:t> </a:t>
            </a:r>
            <a:r>
              <a:rPr dirty="0" spc="-95"/>
              <a:t>zarówno</a:t>
            </a:r>
            <a:r>
              <a:rPr dirty="0" spc="-165" b="0">
                <a:latin typeface="Times New Roman"/>
                <a:cs typeface="Times New Roman"/>
              </a:rPr>
              <a:t> </a:t>
            </a:r>
            <a:r>
              <a:rPr dirty="0"/>
              <a:t>w</a:t>
            </a:r>
            <a:r>
              <a:rPr dirty="0" spc="-165" b="0">
                <a:latin typeface="Times New Roman"/>
                <a:cs typeface="Times New Roman"/>
              </a:rPr>
              <a:t> </a:t>
            </a:r>
            <a:r>
              <a:rPr dirty="0" spc="-95"/>
              <a:t>Polsce</a:t>
            </a:r>
            <a:r>
              <a:rPr dirty="0" spc="-165" b="0">
                <a:latin typeface="Times New Roman"/>
                <a:cs typeface="Times New Roman"/>
              </a:rPr>
              <a:t> </a:t>
            </a:r>
            <a:r>
              <a:rPr dirty="0" spc="-75"/>
              <a:t>jak</a:t>
            </a:r>
            <a:r>
              <a:rPr dirty="0" spc="-165" b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-180" b="0">
                <a:latin typeface="Times New Roman"/>
                <a:cs typeface="Times New Roman"/>
              </a:rPr>
              <a:t> </a:t>
            </a:r>
            <a:r>
              <a:rPr dirty="0" spc="-55"/>
              <a:t>za</a:t>
            </a:r>
            <a:r>
              <a:rPr dirty="0" spc="-170" b="0">
                <a:latin typeface="Times New Roman"/>
                <a:cs typeface="Times New Roman"/>
              </a:rPr>
              <a:t> </a:t>
            </a:r>
            <a:r>
              <a:rPr dirty="0" spc="-10"/>
              <a:t>granicą.</a:t>
            </a: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3880" y="1412278"/>
            <a:ext cx="2103120" cy="28951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5523" rIns="0" bIns="0" rtlCol="0" vert="horz">
            <a:spAutoFit/>
          </a:bodyPr>
          <a:lstStyle/>
          <a:p>
            <a:pPr marL="919480" marR="5080" indent="-618490">
              <a:lnSpc>
                <a:spcPct val="100000"/>
              </a:lnSpc>
              <a:spcBef>
                <a:spcPts val="100"/>
              </a:spcBef>
            </a:pPr>
            <a:r>
              <a:rPr dirty="0" sz="4200" spc="-45"/>
              <a:t>Na</a:t>
            </a:r>
            <a:r>
              <a:rPr dirty="0" sz="4200" spc="-190" b="0">
                <a:latin typeface="Times New Roman"/>
                <a:cs typeface="Times New Roman"/>
              </a:rPr>
              <a:t> </a:t>
            </a:r>
            <a:r>
              <a:rPr dirty="0" sz="4200" spc="-95"/>
              <a:t>początku</a:t>
            </a:r>
            <a:r>
              <a:rPr dirty="0" sz="4200" spc="-170" b="0">
                <a:latin typeface="Times New Roman"/>
                <a:cs typeface="Times New Roman"/>
              </a:rPr>
              <a:t> </a:t>
            </a:r>
            <a:r>
              <a:rPr dirty="0" sz="4200" spc="-70"/>
              <a:t>lat</a:t>
            </a:r>
            <a:r>
              <a:rPr dirty="0" sz="4200" spc="-165" b="0">
                <a:latin typeface="Times New Roman"/>
                <a:cs typeface="Times New Roman"/>
              </a:rPr>
              <a:t> </a:t>
            </a:r>
            <a:r>
              <a:rPr dirty="0" sz="4200" spc="-70"/>
              <a:t>90,</a:t>
            </a:r>
            <a:r>
              <a:rPr dirty="0" sz="4200" spc="-170" b="0">
                <a:latin typeface="Times New Roman"/>
                <a:cs typeface="Times New Roman"/>
              </a:rPr>
              <a:t> </a:t>
            </a:r>
            <a:r>
              <a:rPr dirty="0" sz="4200" spc="-85"/>
              <a:t>twarz</a:t>
            </a:r>
            <a:r>
              <a:rPr dirty="0" sz="4200" spc="-185" b="0">
                <a:latin typeface="Times New Roman"/>
                <a:cs typeface="Times New Roman"/>
              </a:rPr>
              <a:t> </a:t>
            </a:r>
            <a:r>
              <a:rPr dirty="0" sz="4200" spc="-90"/>
              <a:t>Henryka</a:t>
            </a:r>
            <a:r>
              <a:rPr dirty="0" sz="4200" spc="-90" b="0">
                <a:latin typeface="Times New Roman"/>
                <a:cs typeface="Times New Roman"/>
              </a:rPr>
              <a:t> </a:t>
            </a:r>
            <a:r>
              <a:rPr dirty="0" sz="4200" spc="-95"/>
              <a:t>Sienkiewicza</a:t>
            </a:r>
            <a:r>
              <a:rPr dirty="0" sz="4200" spc="-170" b="0">
                <a:latin typeface="Times New Roman"/>
                <a:cs typeface="Times New Roman"/>
              </a:rPr>
              <a:t> </a:t>
            </a:r>
            <a:r>
              <a:rPr dirty="0" sz="4200" spc="-95"/>
              <a:t>zdobiła</a:t>
            </a:r>
            <a:r>
              <a:rPr dirty="0" sz="4200" spc="-155" b="0">
                <a:latin typeface="Times New Roman"/>
                <a:cs typeface="Times New Roman"/>
              </a:rPr>
              <a:t> </a:t>
            </a:r>
            <a:r>
              <a:rPr dirty="0" sz="4200" spc="-10"/>
              <a:t>banknoty</a:t>
            </a:r>
            <a:endParaRPr sz="4200">
              <a:latin typeface="Times New Roman"/>
              <a:cs typeface="Times New Roman"/>
            </a:endParaRPr>
          </a:p>
          <a:p>
            <a:pPr marL="1922145">
              <a:lnSpc>
                <a:spcPct val="100000"/>
              </a:lnSpc>
            </a:pPr>
            <a:r>
              <a:rPr dirty="0" sz="4200"/>
              <a:t>o</a:t>
            </a:r>
            <a:r>
              <a:rPr dirty="0" sz="4200" spc="-180" b="0">
                <a:latin typeface="Times New Roman"/>
                <a:cs typeface="Times New Roman"/>
              </a:rPr>
              <a:t> </a:t>
            </a:r>
            <a:r>
              <a:rPr dirty="0" sz="4200" spc="-90"/>
              <a:t>nominale</a:t>
            </a:r>
            <a:r>
              <a:rPr dirty="0" sz="4200" spc="-185" b="0">
                <a:latin typeface="Times New Roman"/>
                <a:cs typeface="Times New Roman"/>
              </a:rPr>
              <a:t> </a:t>
            </a:r>
            <a:r>
              <a:rPr dirty="0" sz="4200" spc="-75"/>
              <a:t>500</a:t>
            </a:r>
            <a:r>
              <a:rPr dirty="0" sz="4200" spc="-195" b="0">
                <a:latin typeface="Times New Roman"/>
                <a:cs typeface="Times New Roman"/>
              </a:rPr>
              <a:t> </a:t>
            </a:r>
            <a:r>
              <a:rPr dirty="0" sz="4200" spc="-70"/>
              <a:t>000</a:t>
            </a:r>
            <a:r>
              <a:rPr dirty="0" sz="4200" spc="-195" b="0">
                <a:latin typeface="Times New Roman"/>
                <a:cs typeface="Times New Roman"/>
              </a:rPr>
              <a:t> </a:t>
            </a:r>
            <a:r>
              <a:rPr dirty="0" sz="4200" spc="-25"/>
              <a:t>zł.</a:t>
            </a:r>
            <a:endParaRPr sz="4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5" y="2852635"/>
            <a:ext cx="6884289" cy="30880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951" y="673112"/>
            <a:ext cx="494093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90"/>
              <a:t>Muzeum</a:t>
            </a:r>
            <a:r>
              <a:rPr dirty="0" sz="4200" spc="-165" b="0">
                <a:latin typeface="Times New Roman"/>
                <a:cs typeface="Times New Roman"/>
              </a:rPr>
              <a:t> </a:t>
            </a:r>
            <a:r>
              <a:rPr dirty="0" sz="4200"/>
              <a:t>w</a:t>
            </a:r>
            <a:r>
              <a:rPr dirty="0" sz="4200" spc="-175" b="0">
                <a:latin typeface="Times New Roman"/>
                <a:cs typeface="Times New Roman"/>
              </a:rPr>
              <a:t> </a:t>
            </a:r>
            <a:r>
              <a:rPr dirty="0" sz="4200" spc="-90"/>
              <a:t>Oblęgorku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12774" y="5406390"/>
            <a:ext cx="77260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6385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Od</a:t>
            </a:r>
            <a:r>
              <a:rPr dirty="0" sz="2000" spc="-1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1958</a:t>
            </a:r>
            <a:r>
              <a:rPr dirty="0" sz="2000" spc="-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roku</a:t>
            </a:r>
            <a:r>
              <a:rPr dirty="0" sz="200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w</a:t>
            </a:r>
            <a:r>
              <a:rPr dirty="0" sz="2000" spc="-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pałacyku</a:t>
            </a:r>
            <a:r>
              <a:rPr dirty="0" sz="2000" spc="-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mieści</a:t>
            </a:r>
            <a:r>
              <a:rPr dirty="0" sz="2000" spc="-1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się</a:t>
            </a:r>
            <a:r>
              <a:rPr dirty="0" sz="2000" spc="-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muzeum,</a:t>
            </a:r>
            <a:r>
              <a:rPr dirty="0" sz="200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oddające</a:t>
            </a:r>
            <a:r>
              <a:rPr dirty="0" sz="2000" spc="-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wiernie</a:t>
            </a:r>
            <a:r>
              <a:rPr dirty="0" sz="200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5E4A8"/>
                </a:solidFill>
                <a:latin typeface="Times New Roman"/>
                <a:cs typeface="Times New Roman"/>
              </a:rPr>
              <a:t>wygląd</a:t>
            </a:r>
            <a:r>
              <a:rPr dirty="0" sz="200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wnętrza</a:t>
            </a:r>
            <a:r>
              <a:rPr dirty="0" sz="2000" spc="-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z</a:t>
            </a:r>
            <a:r>
              <a:rPr dirty="0" sz="200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czasów,</a:t>
            </a:r>
            <a:r>
              <a:rPr dirty="0" sz="2000" spc="-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gdy</a:t>
            </a:r>
            <a:r>
              <a:rPr dirty="0" sz="2000" spc="-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przebywał</a:t>
            </a:r>
            <a:r>
              <a:rPr dirty="0" sz="200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tu</a:t>
            </a:r>
            <a:r>
              <a:rPr dirty="0" sz="2000" spc="-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i</a:t>
            </a:r>
            <a:r>
              <a:rPr dirty="0" sz="2000" spc="-2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tworzył</a:t>
            </a:r>
            <a:r>
              <a:rPr dirty="0" sz="2000" spc="-2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5E4A8"/>
                </a:solidFill>
                <a:latin typeface="Times New Roman"/>
                <a:cs typeface="Times New Roman"/>
              </a:rPr>
              <a:t>Henryk</a:t>
            </a:r>
            <a:r>
              <a:rPr dirty="0" sz="200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5E4A8"/>
                </a:solidFill>
                <a:latin typeface="Times New Roman"/>
                <a:cs typeface="Times New Roman"/>
              </a:rPr>
              <a:t>Sienkiewicz.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66758" y="1843863"/>
            <a:ext cx="3850004" cy="300418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725805">
              <a:lnSpc>
                <a:spcPct val="100000"/>
              </a:lnSpc>
              <a:spcBef>
                <a:spcPts val="71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Muzeum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Oblęgorku</a:t>
            </a:r>
            <a:endParaRPr sz="2000">
              <a:latin typeface="Times New Roman"/>
              <a:cs typeface="Times New Roman"/>
            </a:endParaRPr>
          </a:p>
          <a:p>
            <a:pPr marL="337185" marR="124460" indent="-238760">
              <a:lnSpc>
                <a:spcPct val="100000"/>
              </a:lnSpc>
              <a:spcBef>
                <a:spcPts val="61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1900</a:t>
            </a:r>
            <a:r>
              <a:rPr dirty="0" sz="2000" spc="-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2000" spc="-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pisarzowi,</a:t>
            </a:r>
            <a:r>
              <a:rPr dirty="0" sz="2000" spc="-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dowód</a:t>
            </a:r>
            <a:r>
              <a:rPr dirty="0" sz="20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uznania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zasług,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podarowano</a:t>
            </a:r>
            <a:endParaRPr sz="2000">
              <a:latin typeface="Times New Roman"/>
              <a:cs typeface="Times New Roman"/>
            </a:endParaRPr>
          </a:p>
          <a:p>
            <a:pPr marL="344805" marR="208279" indent="-265430">
              <a:lnSpc>
                <a:spcPct val="100000"/>
              </a:lnSpc>
              <a:spcBef>
                <a:spcPts val="1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majątek</a:t>
            </a:r>
            <a:r>
              <a:rPr dirty="0" sz="2000" spc="-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ziemski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0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stylowy</a:t>
            </a:r>
            <a:r>
              <a:rPr dirty="0" sz="2000" spc="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pałac</a:t>
            </a:r>
            <a:r>
              <a:rPr dirty="0" sz="20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Oblęgorku,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niedaleko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Kielc,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zakupiony</a:t>
            </a:r>
            <a:r>
              <a:rPr dirty="0" sz="2000" spc="-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z</a:t>
            </a:r>
            <a:r>
              <a:rPr dirty="0" sz="20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dobrowolnych</a:t>
            </a:r>
            <a:r>
              <a:rPr dirty="0" sz="2000" spc="-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składek</a:t>
            </a:r>
            <a:endParaRPr sz="2000">
              <a:latin typeface="Times New Roman"/>
              <a:cs typeface="Times New Roman"/>
            </a:endParaRPr>
          </a:p>
          <a:p>
            <a:pPr marL="1317625">
              <a:lnSpc>
                <a:spcPct val="100000"/>
              </a:lnSpc>
              <a:spcBef>
                <a:spcPts val="10"/>
              </a:spcBef>
            </a:pP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społecznych.</a:t>
            </a:r>
            <a:endParaRPr sz="2000">
              <a:latin typeface="Times New Roman"/>
              <a:cs typeface="Times New Roman"/>
            </a:endParaRPr>
          </a:p>
          <a:p>
            <a:pPr marL="997585" marR="316865" indent="-688340">
              <a:lnSpc>
                <a:spcPct val="100000"/>
              </a:lnSpc>
              <a:spcBef>
                <a:spcPts val="60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Dworek</a:t>
            </a:r>
            <a:r>
              <a:rPr dirty="0" sz="2000" spc="-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stanowił,</a:t>
            </a:r>
            <a:r>
              <a:rPr dirty="0" sz="20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dla</a:t>
            </a:r>
            <a:r>
              <a:rPr dirty="0" sz="20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pisarza,</a:t>
            </a:r>
            <a:r>
              <a:rPr dirty="0" sz="20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letnią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rezydencję.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725" y="1888921"/>
            <a:ext cx="3742918" cy="30776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58722" y="3545268"/>
            <a:ext cx="2981325" cy="11430"/>
            <a:chOff x="1458722" y="3545268"/>
            <a:chExt cx="2981325" cy="11430"/>
          </a:xfrm>
        </p:grpSpPr>
        <p:sp>
          <p:nvSpPr>
            <p:cNvPr id="3" name="object 3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703743" y="3545268"/>
            <a:ext cx="2981325" cy="11430"/>
            <a:chOff x="4703743" y="3545268"/>
            <a:chExt cx="2981325" cy="11430"/>
          </a:xfrm>
        </p:grpSpPr>
        <p:sp>
          <p:nvSpPr>
            <p:cNvPr id="6" name="object 6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1246" y="3507132"/>
            <a:ext cx="83498" cy="8349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504575" y="2022017"/>
            <a:ext cx="4156075" cy="378841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589280" marR="645160" indent="-577215">
              <a:lnSpc>
                <a:spcPts val="2630"/>
              </a:lnSpc>
              <a:spcBef>
                <a:spcPts val="195"/>
              </a:spcBef>
            </a:pP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Wyróżnienie</a:t>
            </a:r>
            <a:r>
              <a:rPr dirty="0" sz="22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przyznawane</a:t>
            </a:r>
            <a:r>
              <a:rPr dirty="0" sz="22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za</a:t>
            </a:r>
            <a:r>
              <a:rPr dirty="0" sz="2200" spc="2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wybitne</a:t>
            </a:r>
            <a:r>
              <a:rPr dirty="0" sz="2200" spc="2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osiągnięcia</a:t>
            </a:r>
            <a:endParaRPr sz="2200">
              <a:latin typeface="Times New Roman"/>
              <a:cs typeface="Times New Roman"/>
            </a:endParaRPr>
          </a:p>
          <a:p>
            <a:pPr algn="ctr" marL="19685" marR="79375">
              <a:lnSpc>
                <a:spcPts val="2640"/>
              </a:lnSpc>
            </a:pP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naukowe,</a:t>
            </a:r>
            <a:r>
              <a:rPr dirty="0" sz="22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literackie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2D2900"/>
                </a:solidFill>
                <a:latin typeface="Times New Roman"/>
                <a:cs typeface="Times New Roman"/>
              </a:rPr>
              <a:t>lub</a:t>
            </a:r>
            <a:r>
              <a:rPr dirty="0" sz="22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zasługi</a:t>
            </a:r>
            <a:r>
              <a:rPr dirty="0" sz="22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2D2900"/>
                </a:solidFill>
                <a:latin typeface="Times New Roman"/>
                <a:cs typeface="Times New Roman"/>
              </a:rPr>
              <a:t>dla</a:t>
            </a:r>
            <a:r>
              <a:rPr dirty="0" sz="22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5" b="1">
                <a:solidFill>
                  <a:srgbClr val="2D2900"/>
                </a:solidFill>
                <a:latin typeface="Times New Roman"/>
                <a:cs typeface="Times New Roman"/>
              </a:rPr>
              <a:t>społeczeństwa</a:t>
            </a:r>
            <a:r>
              <a:rPr dirty="0" sz="22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ludzkości,</a:t>
            </a:r>
            <a:r>
              <a:rPr dirty="0" sz="2200" spc="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5" b="1">
                <a:solidFill>
                  <a:srgbClr val="2D2900"/>
                </a:solidFill>
                <a:latin typeface="Times New Roman"/>
                <a:cs typeface="Times New Roman"/>
              </a:rPr>
              <a:t>ustanowione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przez</a:t>
            </a:r>
            <a:r>
              <a:rPr dirty="0" sz="2200" spc="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0" b="1">
                <a:solidFill>
                  <a:srgbClr val="2D2900"/>
                </a:solidFill>
                <a:latin typeface="Times New Roman"/>
                <a:cs typeface="Times New Roman"/>
              </a:rPr>
              <a:t>Alfreda</a:t>
            </a:r>
            <a:endParaRPr sz="2200">
              <a:latin typeface="Times New Roman"/>
              <a:cs typeface="Times New Roman"/>
            </a:endParaRPr>
          </a:p>
          <a:p>
            <a:pPr algn="ctr" marL="17145">
              <a:lnSpc>
                <a:spcPts val="2550"/>
              </a:lnSpc>
            </a:pP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Nobla</a:t>
            </a:r>
            <a:r>
              <a:rPr dirty="0" sz="22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wynalazcę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dynamitu.</a:t>
            </a:r>
            <a:endParaRPr sz="22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Pierwsza</a:t>
            </a:r>
            <a:r>
              <a:rPr dirty="0" sz="22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uroczystość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wręczenia</a:t>
            </a:r>
            <a:r>
              <a:rPr dirty="0" sz="22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0" b="1">
                <a:solidFill>
                  <a:srgbClr val="2D2900"/>
                </a:solidFill>
                <a:latin typeface="Times New Roman"/>
                <a:cs typeface="Times New Roman"/>
              </a:rPr>
              <a:t>tej</a:t>
            </a:r>
            <a:r>
              <a:rPr dirty="0" sz="2200" spc="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nagrody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odbyła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0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2200" spc="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-6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200" spc="-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Królewskiej</a:t>
            </a:r>
            <a:r>
              <a:rPr dirty="0" sz="2200" spc="10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Akademii</a:t>
            </a:r>
            <a:endParaRPr sz="2200">
              <a:latin typeface="Times New Roman"/>
              <a:cs typeface="Times New Roman"/>
            </a:endParaRPr>
          </a:p>
          <a:p>
            <a:pPr algn="ctr" marR="716915">
              <a:lnSpc>
                <a:spcPct val="100000"/>
              </a:lnSpc>
            </a:pP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Muzycznej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2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Sztokholmie</a:t>
            </a:r>
            <a:endParaRPr sz="2200">
              <a:latin typeface="Times New Roman"/>
              <a:cs typeface="Times New Roman"/>
            </a:endParaRPr>
          </a:p>
          <a:p>
            <a:pPr algn="ctr" marL="23495">
              <a:lnSpc>
                <a:spcPct val="100000"/>
              </a:lnSpc>
            </a:pP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2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2D2900"/>
                </a:solidFill>
                <a:latin typeface="Times New Roman"/>
                <a:cs typeface="Times New Roman"/>
              </a:rPr>
              <a:t>1901r.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60270" y="944892"/>
            <a:ext cx="489839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0855" algn="l"/>
              </a:tabLst>
            </a:pPr>
            <a:r>
              <a:rPr dirty="0" sz="6000" spc="-10" i="1">
                <a:solidFill>
                  <a:srgbClr val="925309"/>
                </a:solidFill>
                <a:latin typeface="Times New Roman"/>
                <a:cs typeface="Times New Roman"/>
              </a:rPr>
              <a:t>Nagroda</a:t>
            </a:r>
            <a:r>
              <a:rPr dirty="0" sz="6000" b="0">
                <a:solidFill>
                  <a:srgbClr val="925309"/>
                </a:solidFill>
                <a:latin typeface="Times New Roman"/>
                <a:cs typeface="Times New Roman"/>
              </a:rPr>
              <a:t>	</a:t>
            </a:r>
            <a:r>
              <a:rPr dirty="0" sz="6000" spc="-75" i="1">
                <a:solidFill>
                  <a:srgbClr val="925309"/>
                </a:solidFill>
                <a:latin typeface="Times New Roman"/>
                <a:cs typeface="Times New Roman"/>
              </a:rPr>
              <a:t>Nobla</a:t>
            </a:r>
            <a:endParaRPr sz="60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635" y="2780639"/>
            <a:ext cx="3697198" cy="21196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4517" y="562584"/>
            <a:ext cx="3648710" cy="450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66700" marR="355600" indent="-1270">
              <a:lnSpc>
                <a:spcPct val="100000"/>
              </a:lnSpc>
              <a:spcBef>
                <a:spcPts val="100"/>
              </a:spcBef>
            </a:pPr>
            <a:r>
              <a:rPr dirty="0" sz="4200" spc="-10" b="1">
                <a:solidFill>
                  <a:srgbClr val="F5E4A8"/>
                </a:solidFill>
                <a:latin typeface="Times New Roman"/>
                <a:cs typeface="Times New Roman"/>
              </a:rPr>
              <a:t>Pomnik</a:t>
            </a:r>
            <a:r>
              <a:rPr dirty="0" sz="420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spc="-10" b="1">
                <a:solidFill>
                  <a:srgbClr val="F5E4A8"/>
                </a:solidFill>
                <a:latin typeface="Times New Roman"/>
                <a:cs typeface="Times New Roman"/>
              </a:rPr>
              <a:t>Henryka</a:t>
            </a:r>
            <a:r>
              <a:rPr dirty="0" sz="420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spc="-20" b="1">
                <a:solidFill>
                  <a:srgbClr val="F5E4A8"/>
                </a:solidFill>
                <a:latin typeface="Times New Roman"/>
                <a:cs typeface="Times New Roman"/>
              </a:rPr>
              <a:t>Sienkiewicza</a:t>
            </a:r>
            <a:r>
              <a:rPr dirty="0" sz="4200" spc="-2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spc="-95" b="1">
                <a:solidFill>
                  <a:srgbClr val="F5E4A8"/>
                </a:solidFill>
                <a:latin typeface="Times New Roman"/>
                <a:cs typeface="Times New Roman"/>
              </a:rPr>
              <a:t>znajduje</a:t>
            </a:r>
            <a:r>
              <a:rPr dirty="0" sz="4200" spc="-13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spc="-25" b="1">
                <a:solidFill>
                  <a:srgbClr val="F5E4A8"/>
                </a:solidFill>
                <a:latin typeface="Times New Roman"/>
                <a:cs typeface="Times New Roman"/>
              </a:rPr>
              <a:t>się</a:t>
            </a:r>
            <a:r>
              <a:rPr dirty="0" sz="4200" spc="-2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b="1">
                <a:solidFill>
                  <a:srgbClr val="F5E4A8"/>
                </a:solidFill>
                <a:latin typeface="Times New Roman"/>
                <a:cs typeface="Times New Roman"/>
              </a:rPr>
              <a:t>w</a:t>
            </a:r>
            <a:r>
              <a:rPr dirty="0" sz="4200" spc="-19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spc="-100" b="1">
                <a:solidFill>
                  <a:srgbClr val="F5E4A8"/>
                </a:solidFill>
                <a:latin typeface="Times New Roman"/>
                <a:cs typeface="Times New Roman"/>
              </a:rPr>
              <a:t>Łazienkach</a:t>
            </a:r>
            <a:endParaRPr sz="4200">
              <a:latin typeface="Times New Roman"/>
              <a:cs typeface="Times New Roman"/>
            </a:endParaRPr>
          </a:p>
          <a:p>
            <a:pPr algn="ctr" marR="868680">
              <a:lnSpc>
                <a:spcPct val="100000"/>
              </a:lnSpc>
            </a:pPr>
            <a:r>
              <a:rPr dirty="0" sz="4200" spc="-85" b="1">
                <a:solidFill>
                  <a:srgbClr val="F5E4A8"/>
                </a:solidFill>
                <a:latin typeface="Times New Roman"/>
                <a:cs typeface="Times New Roman"/>
              </a:rPr>
              <a:t>Królewskich</a:t>
            </a:r>
            <a:endParaRPr sz="4200">
              <a:latin typeface="Times New Roman"/>
              <a:cs typeface="Times New Roman"/>
            </a:endParaRPr>
          </a:p>
          <a:p>
            <a:pPr algn="ctr" marL="631825">
              <a:lnSpc>
                <a:spcPct val="100000"/>
              </a:lnSpc>
            </a:pPr>
            <a:r>
              <a:rPr dirty="0" sz="4200" b="1">
                <a:solidFill>
                  <a:srgbClr val="F5E4A8"/>
                </a:solidFill>
                <a:latin typeface="Times New Roman"/>
                <a:cs typeface="Times New Roman"/>
              </a:rPr>
              <a:t>w</a:t>
            </a:r>
            <a:r>
              <a:rPr dirty="0" sz="4200" spc="-27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spc="-105" b="1">
                <a:solidFill>
                  <a:srgbClr val="F5E4A8"/>
                </a:solidFill>
                <a:latin typeface="Times New Roman"/>
                <a:cs typeface="Times New Roman"/>
              </a:rPr>
              <a:t>Warszawie.</a:t>
            </a:r>
            <a:endParaRPr sz="4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0003" y="980287"/>
            <a:ext cx="3908158" cy="48956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6135" y="1319301"/>
            <a:ext cx="3710304" cy="3683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690" marR="144145">
              <a:lnSpc>
                <a:spcPct val="100000"/>
              </a:lnSpc>
              <a:spcBef>
                <a:spcPts val="100"/>
              </a:spcBef>
            </a:pPr>
            <a:r>
              <a:rPr dirty="0" sz="6000" spc="-100" b="1">
                <a:solidFill>
                  <a:srgbClr val="F5E4A8"/>
                </a:solidFill>
                <a:latin typeface="Times New Roman"/>
                <a:cs typeface="Times New Roman"/>
              </a:rPr>
              <a:t>Władysław</a:t>
            </a:r>
            <a:r>
              <a:rPr dirty="0" sz="6000" spc="-10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6000" spc="-10" b="1">
                <a:solidFill>
                  <a:srgbClr val="F5E4A8"/>
                </a:solidFill>
                <a:latin typeface="Times New Roman"/>
                <a:cs typeface="Times New Roman"/>
              </a:rPr>
              <a:t>Stanisław</a:t>
            </a:r>
            <a:endParaRPr sz="6000">
              <a:latin typeface="Times New Roman"/>
              <a:cs typeface="Times New Roman"/>
            </a:endParaRPr>
          </a:p>
          <a:p>
            <a:pPr marL="12700" marR="5080" indent="546100">
              <a:lnSpc>
                <a:spcPct val="100000"/>
              </a:lnSpc>
            </a:pPr>
            <a:r>
              <a:rPr dirty="0" sz="6000" spc="-10" b="1">
                <a:solidFill>
                  <a:srgbClr val="F5E4A8"/>
                </a:solidFill>
                <a:latin typeface="Times New Roman"/>
                <a:cs typeface="Times New Roman"/>
              </a:rPr>
              <a:t>Reymont</a:t>
            </a:r>
            <a:r>
              <a:rPr dirty="0" sz="600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6000" spc="-110" b="1">
                <a:solidFill>
                  <a:srgbClr val="F5E4A8"/>
                </a:solidFill>
                <a:latin typeface="Times New Roman"/>
                <a:cs typeface="Times New Roman"/>
              </a:rPr>
              <a:t>(1867-</a:t>
            </a:r>
            <a:r>
              <a:rPr dirty="0" sz="6000" spc="-90" b="1">
                <a:solidFill>
                  <a:srgbClr val="F5E4A8"/>
                </a:solidFill>
                <a:latin typeface="Times New Roman"/>
                <a:cs typeface="Times New Roman"/>
              </a:rPr>
              <a:t>1925)</a:t>
            </a:r>
            <a:endParaRPr sz="6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01" y="1052283"/>
            <a:ext cx="3238195" cy="46097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4516" y="368173"/>
            <a:ext cx="4060825" cy="3710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3720" marR="47625" indent="-498475">
              <a:lnSpc>
                <a:spcPct val="100600"/>
              </a:lnSpc>
              <a:spcBef>
                <a:spcPts val="100"/>
              </a:spcBef>
            </a:pPr>
            <a:r>
              <a:rPr dirty="0" sz="4000" spc="-100" b="1">
                <a:solidFill>
                  <a:srgbClr val="2D2900"/>
                </a:solidFill>
                <a:latin typeface="Times New Roman"/>
                <a:cs typeface="Times New Roman"/>
              </a:rPr>
              <a:t>Otrzymał</a:t>
            </a:r>
            <a:r>
              <a:rPr dirty="0" sz="4000" spc="-11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4000" spc="-70" b="1">
                <a:solidFill>
                  <a:srgbClr val="2D2900"/>
                </a:solidFill>
                <a:latin typeface="Times New Roman"/>
                <a:cs typeface="Times New Roman"/>
              </a:rPr>
              <a:t>literacką</a:t>
            </a:r>
            <a:r>
              <a:rPr dirty="0" sz="4000" spc="-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4000" spc="-105" b="1">
                <a:solidFill>
                  <a:srgbClr val="2D2900"/>
                </a:solidFill>
                <a:latin typeface="Times New Roman"/>
                <a:cs typeface="Times New Roman"/>
              </a:rPr>
              <a:t>nagrodę</a:t>
            </a:r>
            <a:r>
              <a:rPr dirty="0" sz="4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2D2900"/>
                </a:solidFill>
                <a:latin typeface="Times New Roman"/>
                <a:cs typeface="Times New Roman"/>
              </a:rPr>
              <a:t>Nobla</a:t>
            </a:r>
            <a:endParaRPr sz="400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dirty="0" sz="4000" spc="-55" b="1">
                <a:solidFill>
                  <a:srgbClr val="2D2900"/>
                </a:solidFill>
                <a:latin typeface="Times New Roman"/>
                <a:cs typeface="Times New Roman"/>
              </a:rPr>
              <a:t>za</a:t>
            </a:r>
            <a:r>
              <a:rPr dirty="0" sz="4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4000" spc="-95" b="1">
                <a:solidFill>
                  <a:srgbClr val="2D2900"/>
                </a:solidFill>
                <a:latin typeface="Times New Roman"/>
                <a:cs typeface="Times New Roman"/>
              </a:rPr>
              <a:t>powieść</a:t>
            </a:r>
            <a:r>
              <a:rPr dirty="0" sz="4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4000" spc="-25" b="1">
                <a:solidFill>
                  <a:srgbClr val="2D2900"/>
                </a:solidFill>
                <a:latin typeface="Times New Roman"/>
                <a:cs typeface="Times New Roman"/>
              </a:rPr>
              <a:t>pt.</a:t>
            </a:r>
            <a:endParaRPr sz="4000">
              <a:latin typeface="Times New Roman"/>
              <a:cs typeface="Times New Roman"/>
            </a:endParaRPr>
          </a:p>
          <a:p>
            <a:pPr marL="12700" marR="5080" indent="1270">
              <a:lnSpc>
                <a:spcPts val="4840"/>
              </a:lnSpc>
              <a:spcBef>
                <a:spcPts val="160"/>
              </a:spcBef>
            </a:pPr>
            <a:r>
              <a:rPr dirty="0" sz="4000" b="1">
                <a:solidFill>
                  <a:srgbClr val="2D2900"/>
                </a:solidFill>
                <a:latin typeface="Times New Roman"/>
                <a:cs typeface="Times New Roman"/>
              </a:rPr>
              <a:t>"</a:t>
            </a:r>
            <a:r>
              <a:rPr dirty="0" sz="40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4000" spc="-90" b="1">
                <a:solidFill>
                  <a:srgbClr val="2D2900"/>
                </a:solidFill>
                <a:latin typeface="Times New Roman"/>
                <a:cs typeface="Times New Roman"/>
              </a:rPr>
              <a:t>Chłopi</a:t>
            </a:r>
            <a:r>
              <a:rPr dirty="0" sz="40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2D2900"/>
                </a:solidFill>
                <a:latin typeface="Times New Roman"/>
                <a:cs typeface="Times New Roman"/>
              </a:rPr>
              <a:t>"</a:t>
            </a:r>
            <a:r>
              <a:rPr dirty="0" sz="40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4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4000" spc="-65" b="1">
                <a:solidFill>
                  <a:srgbClr val="2D2900"/>
                </a:solidFill>
                <a:latin typeface="Times New Roman"/>
                <a:cs typeface="Times New Roman"/>
              </a:rPr>
              <a:t>której</a:t>
            </a:r>
            <a:r>
              <a:rPr dirty="0" sz="4000" spc="-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4000" spc="-95" b="1">
                <a:solidFill>
                  <a:srgbClr val="2D2900"/>
                </a:solidFill>
                <a:latin typeface="Times New Roman"/>
                <a:cs typeface="Times New Roman"/>
              </a:rPr>
              <a:t>przedstawił</a:t>
            </a:r>
            <a:r>
              <a:rPr dirty="0" sz="40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2D2900"/>
                </a:solidFill>
                <a:latin typeface="Times New Roman"/>
                <a:cs typeface="Times New Roman"/>
              </a:rPr>
              <a:t>życie</a:t>
            </a:r>
            <a:endParaRPr sz="4000">
              <a:latin typeface="Times New Roman"/>
              <a:cs typeface="Times New Roman"/>
            </a:endParaRPr>
          </a:p>
          <a:p>
            <a:pPr marL="741680">
              <a:lnSpc>
                <a:spcPts val="4670"/>
              </a:lnSpc>
            </a:pPr>
            <a:r>
              <a:rPr dirty="0" sz="4000" spc="-50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4000" spc="-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4000" spc="-90" b="1">
                <a:solidFill>
                  <a:srgbClr val="2D2900"/>
                </a:solidFill>
                <a:latin typeface="Times New Roman"/>
                <a:cs typeface="Times New Roman"/>
              </a:rPr>
              <a:t>polskiej</a:t>
            </a:r>
            <a:r>
              <a:rPr dirty="0" sz="4000" spc="-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4000" spc="-20" b="1">
                <a:solidFill>
                  <a:srgbClr val="2D2900"/>
                </a:solidFill>
                <a:latin typeface="Times New Roman"/>
                <a:cs typeface="Times New Roman"/>
              </a:rPr>
              <a:t>wsi.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36" y="4292637"/>
            <a:ext cx="2579039" cy="21600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5993" y="620280"/>
            <a:ext cx="2972155" cy="41990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4516" y="468617"/>
            <a:ext cx="4217035" cy="5214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80390">
              <a:lnSpc>
                <a:spcPct val="100000"/>
              </a:lnSpc>
              <a:spcBef>
                <a:spcPts val="100"/>
              </a:spcBef>
            </a:pP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Władysław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Reymont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0" b="1">
                <a:solidFill>
                  <a:srgbClr val="2D2900"/>
                </a:solidFill>
                <a:latin typeface="Times New Roman"/>
                <a:cs typeface="Times New Roman"/>
              </a:rPr>
              <a:t>zanim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0" b="1">
                <a:solidFill>
                  <a:srgbClr val="2D2900"/>
                </a:solidFill>
                <a:latin typeface="Times New Roman"/>
                <a:cs typeface="Times New Roman"/>
              </a:rPr>
              <a:t>stał</a:t>
            </a:r>
            <a:r>
              <a:rPr dirty="0" sz="20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2000" spc="-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pisarzem,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podejmował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75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wielu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70" b="1">
                <a:solidFill>
                  <a:srgbClr val="2D2900"/>
                </a:solidFill>
                <a:latin typeface="Times New Roman"/>
                <a:cs typeface="Times New Roman"/>
              </a:rPr>
              <a:t>zajęć</a:t>
            </a:r>
            <a:endParaRPr sz="2000">
              <a:latin typeface="Times New Roman"/>
              <a:cs typeface="Times New Roman"/>
            </a:endParaRPr>
          </a:p>
          <a:p>
            <a:pPr marL="32131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000" spc="-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zawodów.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75" b="1">
                <a:solidFill>
                  <a:srgbClr val="2D2900"/>
                </a:solidFill>
                <a:latin typeface="Times New Roman"/>
                <a:cs typeface="Times New Roman"/>
              </a:rPr>
              <a:t>Nie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wiedział</a:t>
            </a:r>
            <a:r>
              <a:rPr dirty="0" sz="20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75" b="1">
                <a:solidFill>
                  <a:srgbClr val="2D2900"/>
                </a:solidFill>
                <a:latin typeface="Times New Roman"/>
                <a:cs typeface="Times New Roman"/>
              </a:rPr>
              <a:t>kim</a:t>
            </a:r>
            <a:r>
              <a:rPr dirty="0" sz="20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chce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75" b="1">
                <a:solidFill>
                  <a:srgbClr val="2D2900"/>
                </a:solidFill>
                <a:latin typeface="Times New Roman"/>
                <a:cs typeface="Times New Roman"/>
              </a:rPr>
              <a:t>być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przyszłości</a:t>
            </a:r>
            <a:endParaRPr sz="2000">
              <a:latin typeface="Times New Roman"/>
              <a:cs typeface="Times New Roman"/>
            </a:endParaRPr>
          </a:p>
          <a:p>
            <a:pPr marL="12700" marR="523240" indent="1594485">
              <a:lnSpc>
                <a:spcPct val="100000"/>
              </a:lnSpc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a</a:t>
            </a:r>
            <a:r>
              <a:rPr dirty="0" sz="20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miał</a:t>
            </a:r>
            <a:r>
              <a:rPr dirty="0" sz="20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wszechstronne</a:t>
            </a:r>
            <a:r>
              <a:rPr dirty="0" sz="2000" spc="-1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45" b="1">
                <a:solidFill>
                  <a:srgbClr val="2D2900"/>
                </a:solidFill>
                <a:latin typeface="Times New Roman"/>
                <a:cs typeface="Times New Roman"/>
              </a:rPr>
              <a:t>zainteresowania.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400"/>
              </a:lnSpc>
              <a:spcBef>
                <a:spcPts val="1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młodości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uciekał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55" b="1">
                <a:solidFill>
                  <a:srgbClr val="2D2900"/>
                </a:solidFill>
                <a:latin typeface="Times New Roman"/>
                <a:cs typeface="Times New Roman"/>
              </a:rPr>
              <a:t>ze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szkoły.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Z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zawodu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70" b="1">
                <a:solidFill>
                  <a:srgbClr val="2D2900"/>
                </a:solidFill>
                <a:latin typeface="Times New Roman"/>
                <a:cs typeface="Times New Roman"/>
              </a:rPr>
              <a:t>był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krawcem,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sprawdzał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70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40" b="1">
                <a:solidFill>
                  <a:srgbClr val="2D2900"/>
                </a:solidFill>
                <a:latin typeface="Times New Roman"/>
                <a:cs typeface="Times New Roman"/>
              </a:rPr>
              <a:t>jako</a:t>
            </a:r>
            <a:endParaRPr sz="2000">
              <a:latin typeface="Times New Roman"/>
              <a:cs typeface="Times New Roman"/>
            </a:endParaRPr>
          </a:p>
          <a:p>
            <a:pPr marL="12700" marR="246379">
              <a:lnSpc>
                <a:spcPct val="100000"/>
              </a:lnSpc>
              <a:spcBef>
                <a:spcPts val="10"/>
              </a:spcBef>
            </a:pP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aktor</a:t>
            </a:r>
            <a:r>
              <a:rPr dirty="0" sz="2000" spc="-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wędrownej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trupie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a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później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60" b="1">
                <a:solidFill>
                  <a:srgbClr val="2D2900"/>
                </a:solidFill>
                <a:latin typeface="Times New Roman"/>
                <a:cs typeface="Times New Roman"/>
              </a:rPr>
              <a:t>jako</a:t>
            </a:r>
            <a:r>
              <a:rPr dirty="0" sz="2000" spc="-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pracownik</a:t>
            </a:r>
            <a:r>
              <a:rPr dirty="0" sz="2000" spc="-1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kolei.</a:t>
            </a:r>
            <a:endParaRPr sz="2000">
              <a:latin typeface="Times New Roman"/>
              <a:cs typeface="Times New Roman"/>
            </a:endParaRPr>
          </a:p>
          <a:p>
            <a:pPr marL="12700" marR="215900">
              <a:lnSpc>
                <a:spcPct val="100000"/>
              </a:lnSpc>
              <a:spcBef>
                <a:spcPts val="10"/>
              </a:spcBef>
            </a:pPr>
            <a:r>
              <a:rPr dirty="0" sz="2000" spc="-75" b="1">
                <a:solidFill>
                  <a:srgbClr val="2D2900"/>
                </a:solidFill>
                <a:latin typeface="Times New Roman"/>
                <a:cs typeface="Times New Roman"/>
              </a:rPr>
              <a:t>Był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ciekawym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ludzi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świata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człowiekiem.</a:t>
            </a:r>
            <a:r>
              <a:rPr dirty="0" sz="2000" spc="-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Zasłynął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75" b="1">
                <a:solidFill>
                  <a:srgbClr val="2D2900"/>
                </a:solidFill>
                <a:latin typeface="Times New Roman"/>
                <a:cs typeface="Times New Roman"/>
              </a:rPr>
              <a:t>jako</a:t>
            </a:r>
            <a:r>
              <a:rPr dirty="0" sz="2000" spc="-1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dziennikarz-</a:t>
            </a:r>
            <a:r>
              <a:rPr dirty="0" sz="20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napisał</a:t>
            </a:r>
            <a:r>
              <a:rPr dirty="0" sz="20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pierwszy</a:t>
            </a:r>
            <a:r>
              <a:rPr dirty="0" sz="20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literaturze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polskiej</a:t>
            </a:r>
            <a:r>
              <a:rPr dirty="0" sz="20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2D2900"/>
                </a:solidFill>
                <a:latin typeface="Times New Roman"/>
                <a:cs typeface="Times New Roman"/>
              </a:rPr>
              <a:t>duży</a:t>
            </a:r>
            <a:r>
              <a:rPr dirty="0" sz="2000" spc="-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reportaż.</a:t>
            </a:r>
            <a:endParaRPr sz="2000">
              <a:latin typeface="Times New Roman"/>
              <a:cs typeface="Times New Roman"/>
            </a:endParaRPr>
          </a:p>
          <a:p>
            <a:pPr marL="12700" marR="120650">
              <a:lnSpc>
                <a:spcPct val="100000"/>
              </a:lnSpc>
              <a:spcBef>
                <a:spcPts val="10"/>
              </a:spcBef>
            </a:pP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Opisał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75" b="1">
                <a:solidFill>
                  <a:srgbClr val="2D2900"/>
                </a:solidFill>
                <a:latin typeface="Times New Roman"/>
                <a:cs typeface="Times New Roman"/>
              </a:rPr>
              <a:t>nim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pielgrzymkę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55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Jasną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70" b="1">
                <a:solidFill>
                  <a:srgbClr val="2D2900"/>
                </a:solidFill>
                <a:latin typeface="Times New Roman"/>
                <a:cs typeface="Times New Roman"/>
              </a:rPr>
              <a:t>Górę,</a:t>
            </a:r>
            <a:r>
              <a:rPr dirty="0" sz="2000" spc="-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której</a:t>
            </a:r>
            <a:r>
              <a:rPr dirty="0" sz="20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65" b="1">
                <a:solidFill>
                  <a:srgbClr val="2D2900"/>
                </a:solidFill>
                <a:latin typeface="Times New Roman"/>
                <a:cs typeface="Times New Roman"/>
              </a:rPr>
              <a:t>sam</a:t>
            </a:r>
            <a:r>
              <a:rPr dirty="0" sz="20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2D2900"/>
                </a:solidFill>
                <a:latin typeface="Times New Roman"/>
                <a:cs typeface="Times New Roman"/>
              </a:rPr>
              <a:t>uczestniczył.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Lubił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75" b="1">
                <a:solidFill>
                  <a:srgbClr val="2D2900"/>
                </a:solidFill>
                <a:latin typeface="Times New Roman"/>
                <a:cs typeface="Times New Roman"/>
              </a:rPr>
              <a:t>też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podróżować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55" b="1">
                <a:solidFill>
                  <a:srgbClr val="2D2900"/>
                </a:solidFill>
                <a:latin typeface="Times New Roman"/>
                <a:cs typeface="Times New Roman"/>
              </a:rPr>
              <a:t>po</a:t>
            </a:r>
            <a:r>
              <a:rPr dirty="0" sz="20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świecie.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3997" y="980274"/>
            <a:ext cx="3154324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3412" y="519379"/>
            <a:ext cx="7831455" cy="2309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22120" marR="1647825">
              <a:lnSpc>
                <a:spcPct val="100000"/>
              </a:lnSpc>
              <a:spcBef>
                <a:spcPts val="100"/>
              </a:spcBef>
            </a:pPr>
            <a:r>
              <a:rPr dirty="0" sz="2500" spc="-85" b="1">
                <a:solidFill>
                  <a:srgbClr val="2D2900"/>
                </a:solidFill>
                <a:latin typeface="Times New Roman"/>
                <a:cs typeface="Times New Roman"/>
              </a:rPr>
              <a:t>Jego</a:t>
            </a:r>
            <a:r>
              <a:rPr dirty="0" sz="2500" spc="-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70" b="1">
                <a:solidFill>
                  <a:srgbClr val="2D2900"/>
                </a:solidFill>
                <a:latin typeface="Times New Roman"/>
                <a:cs typeface="Times New Roman"/>
              </a:rPr>
              <a:t>największe</a:t>
            </a:r>
            <a:r>
              <a:rPr dirty="0" sz="2500" spc="2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95" b="1">
                <a:solidFill>
                  <a:srgbClr val="2D2900"/>
                </a:solidFill>
                <a:latin typeface="Times New Roman"/>
                <a:cs typeface="Times New Roman"/>
              </a:rPr>
              <a:t>dzieła</a:t>
            </a:r>
            <a:r>
              <a:rPr dirty="0" sz="2500" spc="-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100" b="1">
                <a:solidFill>
                  <a:srgbClr val="2D2900"/>
                </a:solidFill>
                <a:latin typeface="Times New Roman"/>
                <a:cs typeface="Times New Roman"/>
              </a:rPr>
              <a:t>literackie</a:t>
            </a:r>
            <a:r>
              <a:rPr dirty="0" sz="2500" spc="-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65" b="1">
                <a:solidFill>
                  <a:srgbClr val="2D2900"/>
                </a:solidFill>
                <a:latin typeface="Times New Roman"/>
                <a:cs typeface="Times New Roman"/>
              </a:rPr>
              <a:t>to:</a:t>
            </a:r>
            <a:r>
              <a:rPr dirty="0" sz="2500" spc="-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95" b="1">
                <a:solidFill>
                  <a:srgbClr val="2D2900"/>
                </a:solidFill>
                <a:latin typeface="Times New Roman"/>
                <a:cs typeface="Times New Roman"/>
              </a:rPr>
              <a:t>"Ziemia</a:t>
            </a:r>
            <a:r>
              <a:rPr dirty="0" sz="25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100" b="1">
                <a:solidFill>
                  <a:srgbClr val="2D2900"/>
                </a:solidFill>
                <a:latin typeface="Times New Roman"/>
                <a:cs typeface="Times New Roman"/>
              </a:rPr>
              <a:t>obiecana"</a:t>
            </a:r>
            <a:r>
              <a:rPr dirty="0" sz="2500" spc="-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5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2D2900"/>
                </a:solidFill>
                <a:latin typeface="Times New Roman"/>
                <a:cs typeface="Times New Roman"/>
              </a:rPr>
              <a:t>"</a:t>
            </a:r>
            <a:r>
              <a:rPr dirty="0" sz="25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10" b="1">
                <a:solidFill>
                  <a:srgbClr val="2D2900"/>
                </a:solidFill>
                <a:latin typeface="Times New Roman"/>
                <a:cs typeface="Times New Roman"/>
              </a:rPr>
              <a:t>Chłopi".</a:t>
            </a:r>
            <a:endParaRPr sz="2500">
              <a:latin typeface="Times New Roman"/>
              <a:cs typeface="Times New Roman"/>
            </a:endParaRPr>
          </a:p>
          <a:p>
            <a:pPr algn="ctr" marL="12700" marR="5080">
              <a:lnSpc>
                <a:spcPts val="3000"/>
              </a:lnSpc>
              <a:spcBef>
                <a:spcPts val="90"/>
              </a:spcBef>
            </a:pPr>
            <a:r>
              <a:rPr dirty="0" sz="2500" spc="-105" b="1">
                <a:solidFill>
                  <a:srgbClr val="2D2900"/>
                </a:solidFill>
                <a:latin typeface="Times New Roman"/>
                <a:cs typeface="Times New Roman"/>
              </a:rPr>
              <a:t>Nagrodę</a:t>
            </a:r>
            <a:r>
              <a:rPr dirty="0" sz="25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90" b="1">
                <a:solidFill>
                  <a:srgbClr val="2D2900"/>
                </a:solidFill>
                <a:latin typeface="Times New Roman"/>
                <a:cs typeface="Times New Roman"/>
              </a:rPr>
              <a:t>Nobla</a:t>
            </a:r>
            <a:r>
              <a:rPr dirty="0" sz="25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55" b="1">
                <a:solidFill>
                  <a:srgbClr val="2D2900"/>
                </a:solidFill>
                <a:latin typeface="Times New Roman"/>
                <a:cs typeface="Times New Roman"/>
              </a:rPr>
              <a:t>za</a:t>
            </a:r>
            <a:r>
              <a:rPr dirty="0" sz="25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95" b="1">
                <a:solidFill>
                  <a:srgbClr val="2D2900"/>
                </a:solidFill>
                <a:latin typeface="Times New Roman"/>
                <a:cs typeface="Times New Roman"/>
              </a:rPr>
              <a:t>powieść</a:t>
            </a:r>
            <a:r>
              <a:rPr dirty="0" sz="25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2D2900"/>
                </a:solidFill>
                <a:latin typeface="Times New Roman"/>
                <a:cs typeface="Times New Roman"/>
              </a:rPr>
              <a:t>"</a:t>
            </a:r>
            <a:r>
              <a:rPr dirty="0" sz="25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95" b="1">
                <a:solidFill>
                  <a:srgbClr val="2D2900"/>
                </a:solidFill>
                <a:latin typeface="Times New Roman"/>
                <a:cs typeface="Times New Roman"/>
              </a:rPr>
              <a:t>Chłopi"</a:t>
            </a:r>
            <a:r>
              <a:rPr dirty="0" sz="25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100" b="1">
                <a:solidFill>
                  <a:srgbClr val="2D2900"/>
                </a:solidFill>
                <a:latin typeface="Times New Roman"/>
                <a:cs typeface="Times New Roman"/>
              </a:rPr>
              <a:t>otrzymał</a:t>
            </a:r>
            <a:r>
              <a:rPr dirty="0" sz="25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90" b="1">
                <a:solidFill>
                  <a:srgbClr val="2D2900"/>
                </a:solidFill>
                <a:latin typeface="Times New Roman"/>
                <a:cs typeface="Times New Roman"/>
              </a:rPr>
              <a:t>rok</a:t>
            </a:r>
            <a:r>
              <a:rPr dirty="0" sz="25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90" b="1">
                <a:solidFill>
                  <a:srgbClr val="2D2900"/>
                </a:solidFill>
                <a:latin typeface="Times New Roman"/>
                <a:cs typeface="Times New Roman"/>
              </a:rPr>
              <a:t>przed</a:t>
            </a:r>
            <a:r>
              <a:rPr dirty="0" sz="25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70" b="1">
                <a:solidFill>
                  <a:srgbClr val="2D2900"/>
                </a:solidFill>
                <a:latin typeface="Times New Roman"/>
                <a:cs typeface="Times New Roman"/>
              </a:rPr>
              <a:t>swoją</a:t>
            </a:r>
            <a:r>
              <a:rPr dirty="0" sz="2500" spc="-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95" b="1">
                <a:solidFill>
                  <a:srgbClr val="2D2900"/>
                </a:solidFill>
                <a:latin typeface="Times New Roman"/>
                <a:cs typeface="Times New Roman"/>
              </a:rPr>
              <a:t>śmiercią</a:t>
            </a:r>
            <a:r>
              <a:rPr dirty="0" sz="2500" spc="-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500" spc="-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95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25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10" b="1">
                <a:solidFill>
                  <a:srgbClr val="2D2900"/>
                </a:solidFill>
                <a:latin typeface="Times New Roman"/>
                <a:cs typeface="Times New Roman"/>
              </a:rPr>
              <a:t>1925.</a:t>
            </a: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ts val="2890"/>
              </a:lnSpc>
            </a:pPr>
            <a:r>
              <a:rPr dirty="0" sz="2500" spc="-165" b="1">
                <a:solidFill>
                  <a:srgbClr val="2D2900"/>
                </a:solidFill>
                <a:latin typeface="Times New Roman"/>
                <a:cs typeface="Times New Roman"/>
              </a:rPr>
              <a:t>Ta</a:t>
            </a:r>
            <a:r>
              <a:rPr dirty="0" sz="25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95" b="1">
                <a:solidFill>
                  <a:srgbClr val="2D2900"/>
                </a:solidFill>
                <a:latin typeface="Times New Roman"/>
                <a:cs typeface="Times New Roman"/>
              </a:rPr>
              <a:t>epopeja</a:t>
            </a:r>
            <a:r>
              <a:rPr dirty="0" sz="25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90" b="1">
                <a:solidFill>
                  <a:srgbClr val="2D2900"/>
                </a:solidFill>
                <a:latin typeface="Times New Roman"/>
                <a:cs typeface="Times New Roman"/>
              </a:rPr>
              <a:t>chłopska</a:t>
            </a:r>
            <a:r>
              <a:rPr dirty="0" sz="25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100" b="1">
                <a:solidFill>
                  <a:srgbClr val="2D2900"/>
                </a:solidFill>
                <a:latin typeface="Times New Roman"/>
                <a:cs typeface="Times New Roman"/>
              </a:rPr>
              <a:t>doczekała</a:t>
            </a:r>
            <a:r>
              <a:rPr dirty="0" sz="25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75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25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90" b="1">
                <a:solidFill>
                  <a:srgbClr val="2D2900"/>
                </a:solidFill>
                <a:latin typeface="Times New Roman"/>
                <a:cs typeface="Times New Roman"/>
              </a:rPr>
              <a:t>wielu</a:t>
            </a:r>
            <a:r>
              <a:rPr dirty="0" sz="25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100" b="1">
                <a:solidFill>
                  <a:srgbClr val="2D2900"/>
                </a:solidFill>
                <a:latin typeface="Times New Roman"/>
                <a:cs typeface="Times New Roman"/>
              </a:rPr>
              <a:t>tłumaczeń</a:t>
            </a:r>
            <a:r>
              <a:rPr dirty="0" sz="25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55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25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10" b="1">
                <a:solidFill>
                  <a:srgbClr val="2D2900"/>
                </a:solidFill>
                <a:latin typeface="Times New Roman"/>
                <a:cs typeface="Times New Roman"/>
              </a:rPr>
              <a:t>języki</a:t>
            </a:r>
            <a:endParaRPr sz="2500">
              <a:latin typeface="Times New Roman"/>
              <a:cs typeface="Times New Roman"/>
            </a:endParaRPr>
          </a:p>
          <a:p>
            <a:pPr algn="ctr" marL="77470">
              <a:lnSpc>
                <a:spcPct val="100000"/>
              </a:lnSpc>
            </a:pPr>
            <a:r>
              <a:rPr dirty="0" sz="2500" spc="-85" b="1">
                <a:solidFill>
                  <a:srgbClr val="2D2900"/>
                </a:solidFill>
                <a:latin typeface="Times New Roman"/>
                <a:cs typeface="Times New Roman"/>
              </a:rPr>
              <a:t>obce</a:t>
            </a:r>
            <a:r>
              <a:rPr dirty="0" sz="2500" spc="-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80" b="1">
                <a:solidFill>
                  <a:srgbClr val="2D2900"/>
                </a:solidFill>
                <a:latin typeface="Times New Roman"/>
                <a:cs typeface="Times New Roman"/>
              </a:rPr>
              <a:t>oraz</a:t>
            </a:r>
            <a:r>
              <a:rPr dirty="0" sz="25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100" b="1">
                <a:solidFill>
                  <a:srgbClr val="2D2900"/>
                </a:solidFill>
                <a:latin typeface="Times New Roman"/>
                <a:cs typeface="Times New Roman"/>
              </a:rPr>
              <a:t>przeniesienia</a:t>
            </a:r>
            <a:r>
              <a:rPr dirty="0" sz="25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55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25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90" b="1">
                <a:solidFill>
                  <a:srgbClr val="2D2900"/>
                </a:solidFill>
                <a:latin typeface="Times New Roman"/>
                <a:cs typeface="Times New Roman"/>
              </a:rPr>
              <a:t>ekran</a:t>
            </a:r>
            <a:r>
              <a:rPr dirty="0" sz="25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500" spc="-35" b="1">
                <a:solidFill>
                  <a:srgbClr val="2D2900"/>
                </a:solidFill>
                <a:latin typeface="Times New Roman"/>
                <a:cs typeface="Times New Roman"/>
              </a:rPr>
              <a:t>telewizyjny.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2852648"/>
            <a:ext cx="2448001" cy="346139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7995" y="3212630"/>
            <a:ext cx="2453043" cy="33703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58722" y="3545268"/>
            <a:ext cx="2981325" cy="11430"/>
            <a:chOff x="1458722" y="3545268"/>
            <a:chExt cx="2981325" cy="11430"/>
          </a:xfrm>
        </p:grpSpPr>
        <p:sp>
          <p:nvSpPr>
            <p:cNvPr id="3" name="object 3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703743" y="3545268"/>
            <a:ext cx="2981325" cy="11430"/>
            <a:chOff x="4703743" y="3545268"/>
            <a:chExt cx="2981325" cy="11430"/>
          </a:xfrm>
        </p:grpSpPr>
        <p:sp>
          <p:nvSpPr>
            <p:cNvPr id="6" name="object 6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1246" y="3507132"/>
            <a:ext cx="83498" cy="8349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722022" y="4037304"/>
            <a:ext cx="3849370" cy="2035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98805">
              <a:lnSpc>
                <a:spcPct val="100000"/>
              </a:lnSpc>
              <a:spcBef>
                <a:spcPts val="100"/>
              </a:spcBef>
            </a:pP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Pomnik</a:t>
            </a:r>
            <a:r>
              <a:rPr dirty="0" sz="2200" spc="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Władysława</a:t>
            </a:r>
            <a:r>
              <a:rPr dirty="0" sz="22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Reymonta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–</a:t>
            </a:r>
            <a:r>
              <a:rPr dirty="0" sz="22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odsłonięty</a:t>
            </a:r>
            <a:r>
              <a:rPr dirty="0" sz="22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2D2900"/>
                </a:solidFill>
                <a:latin typeface="Times New Roman"/>
                <a:cs typeface="Times New Roman"/>
              </a:rPr>
              <a:t>został</a:t>
            </a:r>
            <a:r>
              <a:rPr dirty="0" sz="2200" spc="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7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września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2001</a:t>
            </a:r>
            <a:r>
              <a:rPr dirty="0" sz="22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2D2900"/>
                </a:solidFill>
                <a:latin typeface="Times New Roman"/>
                <a:cs typeface="Times New Roman"/>
              </a:rPr>
              <a:t>roku,</a:t>
            </a:r>
            <a:r>
              <a:rPr dirty="0" sz="22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45" b="1">
                <a:solidFill>
                  <a:srgbClr val="2D2900"/>
                </a:solidFill>
                <a:latin typeface="Times New Roman"/>
                <a:cs typeface="Times New Roman"/>
              </a:rPr>
              <a:t>przy</a:t>
            </a:r>
            <a:r>
              <a:rPr dirty="0" sz="2200" spc="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Pałacu</a:t>
            </a:r>
            <a:r>
              <a:rPr dirty="0" sz="2200" spc="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Kindermanna</a:t>
            </a:r>
            <a:endParaRPr sz="2200">
              <a:latin typeface="Times New Roman"/>
              <a:cs typeface="Times New Roman"/>
            </a:endParaRPr>
          </a:p>
          <a:p>
            <a:pPr marL="1794510" marR="40005" indent="-795655">
              <a:lnSpc>
                <a:spcPts val="2630"/>
              </a:lnSpc>
              <a:spcBef>
                <a:spcPts val="95"/>
              </a:spcBef>
            </a:pP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(ul.</a:t>
            </a:r>
            <a:r>
              <a:rPr dirty="0" sz="22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5" b="1">
                <a:solidFill>
                  <a:srgbClr val="2D2900"/>
                </a:solidFill>
                <a:latin typeface="Times New Roman"/>
                <a:cs typeface="Times New Roman"/>
              </a:rPr>
              <a:t>Piotrkowska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50" b="1">
                <a:solidFill>
                  <a:srgbClr val="2D2900"/>
                </a:solidFill>
                <a:latin typeface="Times New Roman"/>
                <a:cs typeface="Times New Roman"/>
              </a:rPr>
              <a:t>137)</a:t>
            </a:r>
            <a:r>
              <a:rPr dirty="0" sz="2200" spc="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200" spc="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2D2900"/>
                </a:solidFill>
                <a:latin typeface="Times New Roman"/>
                <a:cs typeface="Times New Roman"/>
              </a:rPr>
              <a:t>Łodzi.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4205" y="572655"/>
            <a:ext cx="3178175" cy="2463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4000" spc="-75"/>
              <a:t>Był</a:t>
            </a:r>
            <a:r>
              <a:rPr dirty="0" sz="4000" spc="-190" b="0">
                <a:latin typeface="Times New Roman"/>
                <a:cs typeface="Times New Roman"/>
              </a:rPr>
              <a:t> </a:t>
            </a:r>
            <a:r>
              <a:rPr dirty="0" sz="4000" spc="-50"/>
              <a:t>to</a:t>
            </a:r>
            <a:r>
              <a:rPr dirty="0" sz="4000" spc="-185" b="0">
                <a:latin typeface="Times New Roman"/>
                <a:cs typeface="Times New Roman"/>
              </a:rPr>
              <a:t> </a:t>
            </a:r>
            <a:r>
              <a:rPr dirty="0" sz="4000" spc="-100"/>
              <a:t>pierwszy</a:t>
            </a:r>
            <a:r>
              <a:rPr dirty="0" sz="4000" spc="-100" b="0">
                <a:latin typeface="Times New Roman"/>
                <a:cs typeface="Times New Roman"/>
              </a:rPr>
              <a:t> </a:t>
            </a:r>
            <a:r>
              <a:rPr dirty="0" sz="4000" spc="-10"/>
              <a:t>Noblista</a:t>
            </a:r>
            <a:r>
              <a:rPr dirty="0" sz="4000" spc="-10" b="0">
                <a:latin typeface="Times New Roman"/>
                <a:cs typeface="Times New Roman"/>
              </a:rPr>
              <a:t> </a:t>
            </a:r>
            <a:r>
              <a:rPr dirty="0" sz="4000" spc="-20"/>
              <a:t>Niepodległej</a:t>
            </a:r>
            <a:r>
              <a:rPr dirty="0" sz="4000" spc="-20" b="0">
                <a:latin typeface="Times New Roman"/>
                <a:cs typeface="Times New Roman"/>
              </a:rPr>
              <a:t> </a:t>
            </a:r>
            <a:r>
              <a:rPr dirty="0" sz="4000" spc="-10"/>
              <a:t>Polski.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05" y="620280"/>
            <a:ext cx="4012196" cy="267624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642" y="3212642"/>
            <a:ext cx="3184563" cy="316800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602" rIns="0" bIns="0" rtlCol="0" vert="horz">
            <a:spAutoFit/>
          </a:bodyPr>
          <a:lstStyle/>
          <a:p>
            <a:pPr algn="ctr" marL="205740" marR="5080" indent="-121920">
              <a:lnSpc>
                <a:spcPct val="100000"/>
              </a:lnSpc>
              <a:spcBef>
                <a:spcPts val="100"/>
              </a:spcBef>
            </a:pPr>
            <a:r>
              <a:rPr dirty="0" sz="4200" spc="-35"/>
              <a:t>Na</a:t>
            </a:r>
            <a:r>
              <a:rPr dirty="0" sz="4200" spc="-195" b="0">
                <a:latin typeface="Times New Roman"/>
                <a:cs typeface="Times New Roman"/>
              </a:rPr>
              <a:t> </a:t>
            </a:r>
            <a:r>
              <a:rPr dirty="0" sz="4200" spc="-95"/>
              <a:t>początku</a:t>
            </a:r>
            <a:r>
              <a:rPr dirty="0" sz="4200" spc="-185" b="0">
                <a:latin typeface="Times New Roman"/>
                <a:cs typeface="Times New Roman"/>
              </a:rPr>
              <a:t> </a:t>
            </a:r>
            <a:r>
              <a:rPr dirty="0" sz="4200" spc="-80"/>
              <a:t>lat</a:t>
            </a:r>
            <a:r>
              <a:rPr dirty="0" sz="4200" spc="-185" b="0">
                <a:latin typeface="Times New Roman"/>
                <a:cs typeface="Times New Roman"/>
              </a:rPr>
              <a:t> </a:t>
            </a:r>
            <a:r>
              <a:rPr dirty="0" sz="4200" spc="-35"/>
              <a:t>90</a:t>
            </a:r>
            <a:r>
              <a:rPr dirty="0" sz="4200" spc="-200" b="0">
                <a:latin typeface="Times New Roman"/>
                <a:cs typeface="Times New Roman"/>
              </a:rPr>
              <a:t> </a:t>
            </a:r>
            <a:r>
              <a:rPr dirty="0" sz="4200" spc="-10"/>
              <a:t>portret</a:t>
            </a:r>
            <a:r>
              <a:rPr dirty="0" sz="4200" spc="-10" b="0">
                <a:latin typeface="Times New Roman"/>
                <a:cs typeface="Times New Roman"/>
              </a:rPr>
              <a:t> </a:t>
            </a:r>
            <a:r>
              <a:rPr dirty="0" sz="4200" spc="-95"/>
              <a:t>Władysława</a:t>
            </a:r>
            <a:r>
              <a:rPr dirty="0" sz="4200" spc="-175" b="0">
                <a:latin typeface="Times New Roman"/>
                <a:cs typeface="Times New Roman"/>
              </a:rPr>
              <a:t> </a:t>
            </a:r>
            <a:r>
              <a:rPr dirty="0" sz="4200" spc="-95"/>
              <a:t>Reymonta</a:t>
            </a:r>
            <a:r>
              <a:rPr dirty="0" sz="4200" spc="-140" b="0">
                <a:latin typeface="Times New Roman"/>
                <a:cs typeface="Times New Roman"/>
              </a:rPr>
              <a:t> </a:t>
            </a:r>
            <a:r>
              <a:rPr dirty="0" sz="4200" spc="-10"/>
              <a:t>zdobił</a:t>
            </a:r>
            <a:r>
              <a:rPr dirty="0" sz="4200" spc="-10" b="0">
                <a:latin typeface="Times New Roman"/>
                <a:cs typeface="Times New Roman"/>
              </a:rPr>
              <a:t> </a:t>
            </a:r>
            <a:r>
              <a:rPr dirty="0" sz="4200" spc="-90"/>
              <a:t>banknoty</a:t>
            </a:r>
            <a:r>
              <a:rPr dirty="0" sz="4200" spc="-200" b="0">
                <a:latin typeface="Times New Roman"/>
                <a:cs typeface="Times New Roman"/>
              </a:rPr>
              <a:t> </a:t>
            </a:r>
            <a:r>
              <a:rPr dirty="0" sz="4200"/>
              <a:t>o</a:t>
            </a:r>
            <a:r>
              <a:rPr dirty="0" sz="4200" spc="-170" b="0">
                <a:latin typeface="Times New Roman"/>
                <a:cs typeface="Times New Roman"/>
              </a:rPr>
              <a:t> </a:t>
            </a:r>
            <a:r>
              <a:rPr dirty="0" sz="4200" spc="-95"/>
              <a:t>nominale</a:t>
            </a:r>
            <a:r>
              <a:rPr dirty="0" sz="4200" spc="-175" b="0">
                <a:latin typeface="Times New Roman"/>
                <a:cs typeface="Times New Roman"/>
              </a:rPr>
              <a:t> </a:t>
            </a:r>
            <a:r>
              <a:rPr dirty="0" sz="4200" spc="-90"/>
              <a:t>1000000</a:t>
            </a:r>
            <a:r>
              <a:rPr dirty="0" sz="4200" spc="-170" b="0">
                <a:latin typeface="Times New Roman"/>
                <a:cs typeface="Times New Roman"/>
              </a:rPr>
              <a:t> </a:t>
            </a:r>
            <a:r>
              <a:rPr dirty="0" sz="4200" spc="-60"/>
              <a:t>zł.</a:t>
            </a:r>
            <a:endParaRPr sz="4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35" y="3040926"/>
            <a:ext cx="7143496" cy="330479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58722" y="3545268"/>
            <a:ext cx="2981325" cy="11430"/>
            <a:chOff x="1458722" y="3545268"/>
            <a:chExt cx="2981325" cy="11430"/>
          </a:xfrm>
        </p:grpSpPr>
        <p:sp>
          <p:nvSpPr>
            <p:cNvPr id="3" name="object 3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703743" y="3545268"/>
            <a:ext cx="2981325" cy="11430"/>
            <a:chOff x="4703743" y="3545268"/>
            <a:chExt cx="2981325" cy="11430"/>
          </a:xfrm>
        </p:grpSpPr>
        <p:sp>
          <p:nvSpPr>
            <p:cNvPr id="6" name="object 6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1246" y="3507132"/>
            <a:ext cx="83498" cy="8349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516906" y="2644089"/>
            <a:ext cx="2870835" cy="3119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200" spc="80" b="1">
                <a:solidFill>
                  <a:srgbClr val="FEFAC9"/>
                </a:solidFill>
                <a:latin typeface="Times New Roman"/>
                <a:cs typeface="Times New Roman"/>
              </a:rPr>
              <a:t>Literacką</a:t>
            </a:r>
            <a:r>
              <a:rPr dirty="0" sz="2200" spc="22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FEFAC9"/>
                </a:solidFill>
                <a:latin typeface="Times New Roman"/>
                <a:cs typeface="Times New Roman"/>
              </a:rPr>
              <a:t>Nagrodę</a:t>
            </a:r>
            <a:endParaRPr sz="2200">
              <a:latin typeface="Times New Roman"/>
              <a:cs typeface="Times New Roman"/>
            </a:endParaRPr>
          </a:p>
          <a:p>
            <a:pPr marL="12700" marR="5080" indent="1084580">
              <a:lnSpc>
                <a:spcPts val="5880"/>
              </a:lnSpc>
              <a:spcBef>
                <a:spcPts val="135"/>
              </a:spcBef>
            </a:pPr>
            <a:r>
              <a:rPr dirty="0" sz="2200" spc="55" b="1">
                <a:solidFill>
                  <a:srgbClr val="FEFAC9"/>
                </a:solidFill>
                <a:latin typeface="Times New Roman"/>
                <a:cs typeface="Times New Roman"/>
              </a:rPr>
              <a:t>Nobla</a:t>
            </a:r>
            <a:r>
              <a:rPr dirty="0" sz="2200" spc="55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FEFAC9"/>
                </a:solidFill>
                <a:latin typeface="Times New Roman"/>
                <a:cs typeface="Times New Roman"/>
              </a:rPr>
              <a:t>otrzymał</a:t>
            </a:r>
            <a:r>
              <a:rPr dirty="0" sz="2200" spc="204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EFAC9"/>
                </a:solidFill>
                <a:latin typeface="Times New Roman"/>
                <a:cs typeface="Times New Roman"/>
              </a:rPr>
              <a:t>w</a:t>
            </a:r>
            <a:r>
              <a:rPr dirty="0" sz="2200" spc="195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FEFAC9"/>
                </a:solidFill>
                <a:latin typeface="Times New Roman"/>
                <a:cs typeface="Times New Roman"/>
              </a:rPr>
              <a:t>1980</a:t>
            </a:r>
            <a:r>
              <a:rPr dirty="0" sz="2200" spc="21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40" b="1">
                <a:solidFill>
                  <a:srgbClr val="FEFAC9"/>
                </a:solidFill>
                <a:latin typeface="Times New Roman"/>
                <a:cs typeface="Times New Roman"/>
              </a:rPr>
              <a:t>roku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dirty="0" sz="2200" spc="50" b="1">
                <a:solidFill>
                  <a:srgbClr val="FEFAC9"/>
                </a:solidFill>
                <a:latin typeface="Times New Roman"/>
                <a:cs typeface="Times New Roman"/>
              </a:rPr>
              <a:t>za</a:t>
            </a:r>
            <a:r>
              <a:rPr dirty="0" sz="2200" spc="19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FEFAC9"/>
                </a:solidFill>
                <a:latin typeface="Times New Roman"/>
                <a:cs typeface="Times New Roman"/>
              </a:rPr>
              <a:t>całokształt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dirty="0" sz="2200" spc="70" b="1">
                <a:solidFill>
                  <a:srgbClr val="FEFAC9"/>
                </a:solidFill>
                <a:latin typeface="Times New Roman"/>
                <a:cs typeface="Times New Roman"/>
              </a:rPr>
              <a:t>twórczości.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72181" y="468629"/>
            <a:ext cx="3875404" cy="14878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93395" marR="5080" indent="-481330">
              <a:lnSpc>
                <a:spcPct val="100000"/>
              </a:lnSpc>
              <a:spcBef>
                <a:spcPts val="100"/>
              </a:spcBef>
              <a:tabLst>
                <a:tab pos="1526540" algn="l"/>
              </a:tabLst>
            </a:pPr>
            <a:r>
              <a:rPr dirty="0" sz="4800" spc="-90"/>
              <a:t>Czesław</a:t>
            </a:r>
            <a:r>
              <a:rPr dirty="0" sz="4800" spc="-180" b="0">
                <a:latin typeface="Times New Roman"/>
                <a:cs typeface="Times New Roman"/>
              </a:rPr>
              <a:t> </a:t>
            </a:r>
            <a:r>
              <a:rPr dirty="0" sz="4800" spc="-90"/>
              <a:t>Miłosz</a:t>
            </a:r>
            <a:r>
              <a:rPr dirty="0" sz="4800" spc="-90" b="0">
                <a:latin typeface="Times New Roman"/>
                <a:cs typeface="Times New Roman"/>
              </a:rPr>
              <a:t> </a:t>
            </a:r>
            <a:r>
              <a:rPr dirty="0" sz="4800" spc="-25"/>
              <a:t>(19</a:t>
            </a:r>
            <a:r>
              <a:rPr dirty="0" sz="4800" b="0">
                <a:latin typeface="Times New Roman"/>
                <a:cs typeface="Times New Roman"/>
              </a:rPr>
              <a:t>	</a:t>
            </a:r>
            <a:r>
              <a:rPr dirty="0" sz="4800" spc="-105"/>
              <a:t>1-</a:t>
            </a:r>
            <a:r>
              <a:rPr dirty="0" sz="4800" spc="-10"/>
              <a:t>2004)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6" y="2155329"/>
            <a:ext cx="3023997" cy="42170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68252" y="3911308"/>
            <a:ext cx="3181985" cy="2167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1165" marR="5080" indent="-419100">
              <a:lnSpc>
                <a:spcPct val="99700"/>
              </a:lnSpc>
              <a:spcBef>
                <a:spcPts val="100"/>
              </a:spcBef>
            </a:pPr>
            <a:r>
              <a:rPr dirty="0" sz="2350">
                <a:solidFill>
                  <a:srgbClr val="F5E4A8"/>
                </a:solidFill>
                <a:latin typeface="Constantia"/>
                <a:cs typeface="Constantia"/>
              </a:rPr>
              <a:t>„</a:t>
            </a:r>
            <a:r>
              <a:rPr dirty="0" sz="2350" b="1">
                <a:solidFill>
                  <a:srgbClr val="F5E4A8"/>
                </a:solidFill>
                <a:latin typeface="Times New Roman"/>
                <a:cs typeface="Times New Roman"/>
              </a:rPr>
              <a:t>Za</a:t>
            </a:r>
            <a:r>
              <a:rPr dirty="0" sz="2350" spc="-3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350" spc="-10" b="1">
                <a:solidFill>
                  <a:srgbClr val="F5E4A8"/>
                </a:solidFill>
                <a:latin typeface="Times New Roman"/>
                <a:cs typeface="Times New Roman"/>
              </a:rPr>
              <a:t>twórczość,</a:t>
            </a:r>
            <a:r>
              <a:rPr dirty="0" sz="2350" spc="-4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350" b="1">
                <a:solidFill>
                  <a:srgbClr val="F5E4A8"/>
                </a:solidFill>
                <a:latin typeface="Times New Roman"/>
                <a:cs typeface="Times New Roman"/>
              </a:rPr>
              <a:t>w</a:t>
            </a:r>
            <a:r>
              <a:rPr dirty="0" sz="2350" spc="-3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350" spc="-10" b="1">
                <a:solidFill>
                  <a:srgbClr val="F5E4A8"/>
                </a:solidFill>
                <a:latin typeface="Times New Roman"/>
                <a:cs typeface="Times New Roman"/>
              </a:rPr>
              <a:t>której</a:t>
            </a:r>
            <a:r>
              <a:rPr dirty="0" sz="235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350" b="1">
                <a:solidFill>
                  <a:srgbClr val="F5E4A8"/>
                </a:solidFill>
                <a:latin typeface="Times New Roman"/>
                <a:cs typeface="Times New Roman"/>
              </a:rPr>
              <a:t>z</a:t>
            </a:r>
            <a:r>
              <a:rPr dirty="0" sz="2350" spc="-2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350" spc="-10" b="1">
                <a:solidFill>
                  <a:srgbClr val="F5E4A8"/>
                </a:solidFill>
                <a:latin typeface="Times New Roman"/>
                <a:cs typeface="Times New Roman"/>
              </a:rPr>
              <a:t>bezkompromisową</a:t>
            </a:r>
            <a:r>
              <a:rPr dirty="0" sz="235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350" spc="-10" b="1">
                <a:solidFill>
                  <a:srgbClr val="F5E4A8"/>
                </a:solidFill>
                <a:latin typeface="Times New Roman"/>
                <a:cs typeface="Times New Roman"/>
              </a:rPr>
              <a:t>wnikliwością</a:t>
            </a:r>
            <a:r>
              <a:rPr dirty="0" sz="2350" spc="-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350" spc="-10" b="1">
                <a:solidFill>
                  <a:srgbClr val="F5E4A8"/>
                </a:solidFill>
                <a:latin typeface="Times New Roman"/>
                <a:cs typeface="Times New Roman"/>
              </a:rPr>
              <a:t>ujawnia</a:t>
            </a:r>
            <a:endParaRPr sz="2350">
              <a:latin typeface="Times New Roman"/>
              <a:cs typeface="Times New Roman"/>
            </a:endParaRPr>
          </a:p>
          <a:p>
            <a:pPr marL="699135" marR="277495" indent="-654050">
              <a:lnSpc>
                <a:spcPts val="2820"/>
              </a:lnSpc>
              <a:spcBef>
                <a:spcPts val="80"/>
              </a:spcBef>
            </a:pPr>
            <a:r>
              <a:rPr dirty="0" sz="2350" spc="-10" b="1">
                <a:solidFill>
                  <a:srgbClr val="F5E4A8"/>
                </a:solidFill>
                <a:latin typeface="Times New Roman"/>
                <a:cs typeface="Times New Roman"/>
              </a:rPr>
              <a:t>zagrożenia</a:t>
            </a:r>
            <a:r>
              <a:rPr dirty="0" sz="2350" spc="-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350" spc="-10" b="1">
                <a:solidFill>
                  <a:srgbClr val="F5E4A8"/>
                </a:solidFill>
                <a:latin typeface="Times New Roman"/>
                <a:cs typeface="Times New Roman"/>
              </a:rPr>
              <a:t>człowieka</a:t>
            </a:r>
            <a:r>
              <a:rPr dirty="0" sz="235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350" b="1">
                <a:solidFill>
                  <a:srgbClr val="F5E4A8"/>
                </a:solidFill>
                <a:latin typeface="Times New Roman"/>
                <a:cs typeface="Times New Roman"/>
              </a:rPr>
              <a:t>w</a:t>
            </a:r>
            <a:r>
              <a:rPr dirty="0" sz="2350" spc="-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350" b="1">
                <a:solidFill>
                  <a:srgbClr val="F5E4A8"/>
                </a:solidFill>
                <a:latin typeface="Times New Roman"/>
                <a:cs typeface="Times New Roman"/>
              </a:rPr>
              <a:t>świecie</a:t>
            </a:r>
            <a:r>
              <a:rPr dirty="0" sz="2350" spc="-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350" spc="-10" b="1">
                <a:solidFill>
                  <a:srgbClr val="F5E4A8"/>
                </a:solidFill>
                <a:latin typeface="Times New Roman"/>
                <a:cs typeface="Times New Roman"/>
              </a:rPr>
              <a:t>pełnym</a:t>
            </a:r>
            <a:endParaRPr sz="2350">
              <a:latin typeface="Times New Roman"/>
              <a:cs typeface="Times New Roman"/>
            </a:endParaRPr>
          </a:p>
          <a:p>
            <a:pPr marL="1047115">
              <a:lnSpc>
                <a:spcPts val="2715"/>
              </a:lnSpc>
            </a:pPr>
            <a:r>
              <a:rPr dirty="0" sz="2350" spc="-10" b="1">
                <a:solidFill>
                  <a:srgbClr val="F5E4A8"/>
                </a:solidFill>
                <a:latin typeface="Times New Roman"/>
                <a:cs typeface="Times New Roman"/>
              </a:rPr>
              <a:t>konfliktów.“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78305" marR="5080" indent="-788670">
              <a:lnSpc>
                <a:spcPct val="100000"/>
              </a:lnSpc>
              <a:spcBef>
                <a:spcPts val="100"/>
              </a:spcBef>
            </a:pPr>
            <a:r>
              <a:rPr dirty="0" sz="3700" spc="-90"/>
              <a:t>Czesław</a:t>
            </a:r>
            <a:r>
              <a:rPr dirty="0" sz="3700" spc="-204" b="0">
                <a:latin typeface="Times New Roman"/>
                <a:cs typeface="Times New Roman"/>
              </a:rPr>
              <a:t> </a:t>
            </a:r>
            <a:r>
              <a:rPr dirty="0" sz="3700" spc="-85"/>
              <a:t>Miłosz</a:t>
            </a:r>
            <a:r>
              <a:rPr dirty="0" sz="3700" spc="-190" b="0">
                <a:latin typeface="Times New Roman"/>
                <a:cs typeface="Times New Roman"/>
              </a:rPr>
              <a:t> </a:t>
            </a:r>
            <a:r>
              <a:rPr dirty="0" sz="3700" spc="-90"/>
              <a:t>podczas</a:t>
            </a:r>
            <a:r>
              <a:rPr dirty="0" sz="3700" spc="-190" b="0">
                <a:latin typeface="Times New Roman"/>
                <a:cs typeface="Times New Roman"/>
              </a:rPr>
              <a:t> </a:t>
            </a:r>
            <a:r>
              <a:rPr dirty="0" sz="3700" spc="-95"/>
              <a:t>wręczania</a:t>
            </a:r>
            <a:r>
              <a:rPr dirty="0" sz="3700" spc="-95" b="0">
                <a:latin typeface="Times New Roman"/>
                <a:cs typeface="Times New Roman"/>
              </a:rPr>
              <a:t> </a:t>
            </a:r>
            <a:r>
              <a:rPr dirty="0" sz="3700" spc="-95"/>
              <a:t>Literackiej</a:t>
            </a:r>
            <a:r>
              <a:rPr dirty="0" sz="3700" spc="-175" b="0">
                <a:latin typeface="Times New Roman"/>
                <a:cs typeface="Times New Roman"/>
              </a:rPr>
              <a:t> </a:t>
            </a:r>
            <a:r>
              <a:rPr dirty="0" sz="3700" spc="-105"/>
              <a:t>Nagrody</a:t>
            </a:r>
            <a:r>
              <a:rPr dirty="0" sz="3700" spc="-160" b="0">
                <a:latin typeface="Times New Roman"/>
                <a:cs typeface="Times New Roman"/>
              </a:rPr>
              <a:t> </a:t>
            </a:r>
            <a:r>
              <a:rPr dirty="0" sz="3700" spc="-10"/>
              <a:t>Nobla</a:t>
            </a:r>
            <a:endParaRPr sz="37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5999" y="1628279"/>
            <a:ext cx="3456000" cy="197496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634" y="1988642"/>
            <a:ext cx="4382643" cy="377963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021" y="821435"/>
            <a:ext cx="7579359" cy="38227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50" spc="-105"/>
              <a:t>Czesław</a:t>
            </a:r>
            <a:r>
              <a:rPr dirty="0" sz="2350" spc="-150" b="0">
                <a:latin typeface="Times New Roman"/>
                <a:cs typeface="Times New Roman"/>
              </a:rPr>
              <a:t> </a:t>
            </a:r>
            <a:r>
              <a:rPr dirty="0" sz="2350" spc="-100"/>
              <a:t>Miłosz</a:t>
            </a:r>
            <a:r>
              <a:rPr dirty="0" sz="2350" spc="-150" b="0">
                <a:latin typeface="Times New Roman"/>
                <a:cs typeface="Times New Roman"/>
              </a:rPr>
              <a:t> </a:t>
            </a:r>
            <a:r>
              <a:rPr dirty="0" sz="2350" spc="-114"/>
              <a:t>Pseudonim:</a:t>
            </a:r>
            <a:r>
              <a:rPr dirty="0" sz="2350" spc="-295" b="0">
                <a:latin typeface="Times New Roman"/>
                <a:cs typeface="Times New Roman"/>
              </a:rPr>
              <a:t> </a:t>
            </a:r>
            <a:r>
              <a:rPr dirty="0" sz="2350" spc="-105"/>
              <a:t>Adrian</a:t>
            </a:r>
            <a:r>
              <a:rPr dirty="0" sz="2350" spc="-145" b="0">
                <a:latin typeface="Times New Roman"/>
                <a:cs typeface="Times New Roman"/>
              </a:rPr>
              <a:t> </a:t>
            </a:r>
            <a:r>
              <a:rPr dirty="0" sz="2350" spc="-110"/>
              <a:t>Zieliński,</a:t>
            </a:r>
            <a:r>
              <a:rPr dirty="0" sz="2350" spc="-155" b="0">
                <a:latin typeface="Times New Roman"/>
                <a:cs typeface="Times New Roman"/>
              </a:rPr>
              <a:t> </a:t>
            </a:r>
            <a:r>
              <a:rPr dirty="0" sz="2350" spc="-95"/>
              <a:t>B.B.</a:t>
            </a:r>
            <a:r>
              <a:rPr dirty="0" sz="2350" spc="-140" b="0">
                <a:latin typeface="Times New Roman"/>
                <a:cs typeface="Times New Roman"/>
              </a:rPr>
              <a:t> </a:t>
            </a:r>
            <a:r>
              <a:rPr dirty="0" sz="2350" spc="-105"/>
              <a:t>Kuska,</a:t>
            </a:r>
            <a:r>
              <a:rPr dirty="0" sz="2350" spc="-140" b="0">
                <a:latin typeface="Times New Roman"/>
                <a:cs typeface="Times New Roman"/>
              </a:rPr>
              <a:t> </a:t>
            </a:r>
            <a:r>
              <a:rPr dirty="0" sz="2350" spc="-85"/>
              <a:t>Jan</a:t>
            </a:r>
            <a:r>
              <a:rPr dirty="0" sz="2350" spc="-160" b="0">
                <a:latin typeface="Times New Roman"/>
                <a:cs typeface="Times New Roman"/>
              </a:rPr>
              <a:t> </a:t>
            </a:r>
            <a:r>
              <a:rPr dirty="0" sz="2350" spc="-25"/>
              <a:t>M.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4517" y="1181309"/>
            <a:ext cx="8049259" cy="5036820"/>
          </a:xfrm>
          <a:prstGeom prst="rect">
            <a:avLst/>
          </a:prstGeom>
        </p:spPr>
        <p:txBody>
          <a:bodyPr wrap="square" lIns="0" tIns="187325" rIns="0" bIns="0" rtlCol="0" vert="horz">
            <a:spAutoFit/>
          </a:bodyPr>
          <a:lstStyle/>
          <a:p>
            <a:pPr algn="ctr" marL="25400">
              <a:lnSpc>
                <a:spcPct val="100000"/>
              </a:lnSpc>
              <a:spcBef>
                <a:spcPts val="1475"/>
              </a:spcBef>
            </a:pPr>
            <a:r>
              <a:rPr dirty="0" sz="2350" spc="-105" b="1">
                <a:solidFill>
                  <a:srgbClr val="F5E4A8"/>
                </a:solidFill>
                <a:latin typeface="Times New Roman"/>
                <a:cs typeface="Times New Roman"/>
              </a:rPr>
              <a:t>Nowak,</a:t>
            </a:r>
            <a:r>
              <a:rPr dirty="0" sz="2350" spc="-1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350" spc="-85" b="1">
                <a:solidFill>
                  <a:srgbClr val="F5E4A8"/>
                </a:solidFill>
                <a:latin typeface="Times New Roman"/>
                <a:cs typeface="Times New Roman"/>
              </a:rPr>
              <a:t>Jan</a:t>
            </a:r>
            <a:r>
              <a:rPr dirty="0" sz="235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350" spc="-10" b="1">
                <a:solidFill>
                  <a:srgbClr val="F5E4A8"/>
                </a:solidFill>
                <a:latin typeface="Times New Roman"/>
                <a:cs typeface="Times New Roman"/>
              </a:rPr>
              <a:t>Syruć</a:t>
            </a:r>
            <a:endParaRPr sz="2350">
              <a:latin typeface="Times New Roman"/>
              <a:cs typeface="Times New Roman"/>
            </a:endParaRPr>
          </a:p>
          <a:p>
            <a:pPr algn="ctr" marL="1811020" marR="1774189">
              <a:lnSpc>
                <a:spcPts val="2910"/>
              </a:lnSpc>
              <a:spcBef>
                <a:spcPts val="254"/>
              </a:spcBef>
            </a:pP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polski</a:t>
            </a:r>
            <a:r>
              <a:rPr dirty="0" sz="16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16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litewski</a:t>
            </a:r>
            <a:r>
              <a:rPr dirty="0" sz="16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poeta,</a:t>
            </a:r>
            <a:r>
              <a:rPr dirty="0" sz="16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eseista,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tłumacz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16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historyk</a:t>
            </a:r>
            <a:r>
              <a:rPr dirty="0" sz="16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65" b="1">
                <a:solidFill>
                  <a:srgbClr val="2D2900"/>
                </a:solidFill>
                <a:latin typeface="Times New Roman"/>
                <a:cs typeface="Times New Roman"/>
              </a:rPr>
              <a:t>literatury;</a:t>
            </a:r>
            <a:r>
              <a:rPr dirty="0" sz="1600" spc="-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urodził</a:t>
            </a:r>
            <a:r>
              <a:rPr dirty="0" sz="16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70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16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45" b="1">
                <a:solidFill>
                  <a:srgbClr val="2D2900"/>
                </a:solidFill>
                <a:latin typeface="Times New Roman"/>
                <a:cs typeface="Times New Roman"/>
              </a:rPr>
              <a:t>30</a:t>
            </a:r>
            <a:r>
              <a:rPr dirty="0" sz="16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0" b="1">
                <a:solidFill>
                  <a:srgbClr val="2D2900"/>
                </a:solidFill>
                <a:latin typeface="Times New Roman"/>
                <a:cs typeface="Times New Roman"/>
              </a:rPr>
              <a:t>czerwca</a:t>
            </a:r>
            <a:r>
              <a:rPr dirty="0" sz="16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19</a:t>
            </a:r>
            <a:r>
              <a:rPr dirty="0" sz="1600" spc="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1</a:t>
            </a:r>
            <a:r>
              <a:rPr dirty="0" sz="16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16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6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Szetejniach</a:t>
            </a:r>
            <a:r>
              <a:rPr dirty="0" sz="1600" spc="-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45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16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2D2900"/>
                </a:solidFill>
                <a:latin typeface="Times New Roman"/>
                <a:cs typeface="Times New Roman"/>
              </a:rPr>
              <a:t>Litwie;</a:t>
            </a:r>
            <a:endParaRPr sz="1600">
              <a:latin typeface="Times New Roman"/>
              <a:cs typeface="Times New Roman"/>
            </a:endParaRPr>
          </a:p>
          <a:p>
            <a:pPr algn="ctr" marL="106680" marR="106045">
              <a:lnSpc>
                <a:spcPts val="2910"/>
              </a:lnSpc>
              <a:spcBef>
                <a:spcPts val="10"/>
              </a:spcBef>
            </a:pP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studiował</a:t>
            </a:r>
            <a:r>
              <a:rPr dirty="0" sz="16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1600" spc="-1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5" b="1">
                <a:solidFill>
                  <a:srgbClr val="2D2900"/>
                </a:solidFill>
                <a:latin typeface="Times New Roman"/>
                <a:cs typeface="Times New Roman"/>
              </a:rPr>
              <a:t>Uniwersytecie</a:t>
            </a:r>
            <a:r>
              <a:rPr dirty="0" sz="16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600" spc="-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Wilnie,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najpierw</a:t>
            </a:r>
            <a:r>
              <a:rPr dirty="0" sz="16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polonistykę</a:t>
            </a:r>
            <a:r>
              <a:rPr dirty="0" sz="1600" spc="-1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16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5" b="1">
                <a:solidFill>
                  <a:srgbClr val="2D2900"/>
                </a:solidFill>
                <a:latin typeface="Times New Roman"/>
                <a:cs typeface="Times New Roman"/>
              </a:rPr>
              <a:t>Wydziale</a:t>
            </a:r>
            <a:r>
              <a:rPr dirty="0" sz="16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5" b="1">
                <a:solidFill>
                  <a:srgbClr val="2D2900"/>
                </a:solidFill>
                <a:latin typeface="Times New Roman"/>
                <a:cs typeface="Times New Roman"/>
              </a:rPr>
              <a:t>Humanistycznym,</a:t>
            </a:r>
            <a:r>
              <a:rPr dirty="0" sz="1600" spc="-1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2D2900"/>
                </a:solidFill>
                <a:latin typeface="Times New Roman"/>
                <a:cs typeface="Times New Roman"/>
              </a:rPr>
              <a:t>po</a:t>
            </a:r>
            <a:r>
              <a:rPr dirty="0" sz="16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2D2900"/>
                </a:solidFill>
                <a:latin typeface="Times New Roman"/>
                <a:cs typeface="Times New Roman"/>
              </a:rPr>
              <a:t>krótkim</a:t>
            </a:r>
            <a:r>
              <a:rPr dirty="0" sz="16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czasie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przeniósł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65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16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5" b="1">
                <a:solidFill>
                  <a:srgbClr val="2D2900"/>
                </a:solidFill>
                <a:latin typeface="Times New Roman"/>
                <a:cs typeface="Times New Roman"/>
              </a:rPr>
              <a:t>Wydział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2D2900"/>
                </a:solidFill>
                <a:latin typeface="Times New Roman"/>
                <a:cs typeface="Times New Roman"/>
              </a:rPr>
              <a:t>Prawa;</a:t>
            </a:r>
            <a:endParaRPr sz="1600">
              <a:latin typeface="Times New Roman"/>
              <a:cs typeface="Times New Roman"/>
            </a:endParaRPr>
          </a:p>
          <a:p>
            <a:pPr algn="ctr" marL="1741170" marR="1704975">
              <a:lnSpc>
                <a:spcPts val="2910"/>
              </a:lnSpc>
            </a:pPr>
            <a:r>
              <a:rPr dirty="0" sz="1600" spc="-95" b="1">
                <a:solidFill>
                  <a:srgbClr val="2D2900"/>
                </a:solidFill>
                <a:latin typeface="Times New Roman"/>
                <a:cs typeface="Times New Roman"/>
              </a:rPr>
              <a:t>zadebiutował</a:t>
            </a:r>
            <a:r>
              <a:rPr dirty="0" sz="16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6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75" b="1">
                <a:solidFill>
                  <a:srgbClr val="2D2900"/>
                </a:solidFill>
                <a:latin typeface="Times New Roman"/>
                <a:cs typeface="Times New Roman"/>
              </a:rPr>
              <a:t>1930</a:t>
            </a:r>
            <a:r>
              <a:rPr dirty="0" sz="16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wierszami</a:t>
            </a:r>
            <a:r>
              <a:rPr dirty="0" sz="16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Kompozycja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16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2D2900"/>
                </a:solidFill>
                <a:latin typeface="Times New Roman"/>
                <a:cs typeface="Times New Roman"/>
              </a:rPr>
              <a:t>Podróż;</a:t>
            </a:r>
            <a:r>
              <a:rPr dirty="0" sz="1600" spc="-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0" b="1">
                <a:solidFill>
                  <a:srgbClr val="2D2900"/>
                </a:solidFill>
                <a:latin typeface="Times New Roman"/>
                <a:cs typeface="Times New Roman"/>
              </a:rPr>
              <a:t>przed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75" b="1">
                <a:solidFill>
                  <a:srgbClr val="2D2900"/>
                </a:solidFill>
                <a:latin typeface="Times New Roman"/>
                <a:cs typeface="Times New Roman"/>
              </a:rPr>
              <a:t>1939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rokiem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70" b="1">
                <a:solidFill>
                  <a:srgbClr val="2D2900"/>
                </a:solidFill>
                <a:latin typeface="Times New Roman"/>
                <a:cs typeface="Times New Roman"/>
              </a:rPr>
              <a:t>był</a:t>
            </a:r>
            <a:r>
              <a:rPr dirty="0" sz="16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członkiem</a:t>
            </a:r>
            <a:r>
              <a:rPr dirty="0" sz="16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poetyckiej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0" b="1">
                <a:solidFill>
                  <a:srgbClr val="2D2900"/>
                </a:solidFill>
                <a:latin typeface="Times New Roman"/>
                <a:cs typeface="Times New Roman"/>
              </a:rPr>
              <a:t>grupy</a:t>
            </a:r>
            <a:r>
              <a:rPr dirty="0" sz="16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2D2900"/>
                </a:solidFill>
                <a:latin typeface="Times New Roman"/>
                <a:cs typeface="Times New Roman"/>
              </a:rPr>
              <a:t>Żagary;</a:t>
            </a:r>
            <a:endParaRPr sz="1600">
              <a:latin typeface="Times New Roman"/>
              <a:cs typeface="Times New Roman"/>
            </a:endParaRPr>
          </a:p>
          <a:p>
            <a:pPr algn="ctr" marL="12700" marR="5080">
              <a:lnSpc>
                <a:spcPts val="2910"/>
              </a:lnSpc>
            </a:pPr>
            <a:r>
              <a:rPr dirty="0" sz="1600" spc="-50" b="1">
                <a:solidFill>
                  <a:srgbClr val="2D2900"/>
                </a:solidFill>
                <a:latin typeface="Times New Roman"/>
                <a:cs typeface="Times New Roman"/>
              </a:rPr>
              <a:t>po</a:t>
            </a:r>
            <a:r>
              <a:rPr dirty="0" sz="16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wojnie,</a:t>
            </a:r>
            <a:r>
              <a:rPr dirty="0" sz="16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latach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100" b="1">
                <a:solidFill>
                  <a:srgbClr val="2D2900"/>
                </a:solidFill>
                <a:latin typeface="Times New Roman"/>
                <a:cs typeface="Times New Roman"/>
              </a:rPr>
              <a:t>1945-</a:t>
            </a:r>
            <a:r>
              <a:rPr dirty="0" sz="1600" spc="-60" b="1">
                <a:solidFill>
                  <a:srgbClr val="2D2900"/>
                </a:solidFill>
                <a:latin typeface="Times New Roman"/>
                <a:cs typeface="Times New Roman"/>
              </a:rPr>
              <a:t>50,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65" b="1">
                <a:solidFill>
                  <a:srgbClr val="2D2900"/>
                </a:solidFill>
                <a:latin typeface="Times New Roman"/>
                <a:cs typeface="Times New Roman"/>
              </a:rPr>
              <a:t>był</a:t>
            </a:r>
            <a:r>
              <a:rPr dirty="0" sz="16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pracownikiem</a:t>
            </a:r>
            <a:r>
              <a:rPr dirty="0" sz="16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polskich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0" b="1">
                <a:solidFill>
                  <a:srgbClr val="2D2900"/>
                </a:solidFill>
                <a:latin typeface="Times New Roman"/>
                <a:cs typeface="Times New Roman"/>
              </a:rPr>
              <a:t>służb</a:t>
            </a:r>
            <a:r>
              <a:rPr dirty="0" sz="16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5" b="1">
                <a:solidFill>
                  <a:srgbClr val="2D2900"/>
                </a:solidFill>
                <a:latin typeface="Times New Roman"/>
                <a:cs typeface="Times New Roman"/>
              </a:rPr>
              <a:t>dyplomatycznych;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2D2900"/>
                </a:solidFill>
                <a:latin typeface="Times New Roman"/>
                <a:cs typeface="Times New Roman"/>
              </a:rPr>
              <a:t>od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75" b="1">
                <a:solidFill>
                  <a:srgbClr val="2D2900"/>
                </a:solidFill>
                <a:latin typeface="Times New Roman"/>
                <a:cs typeface="Times New Roman"/>
              </a:rPr>
              <a:t>1951</a:t>
            </a:r>
            <a:r>
              <a:rPr dirty="0" sz="16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35" b="1">
                <a:solidFill>
                  <a:srgbClr val="2D2900"/>
                </a:solidFill>
                <a:latin typeface="Times New Roman"/>
                <a:cs typeface="Times New Roman"/>
              </a:rPr>
              <a:t>przebywał</a:t>
            </a:r>
            <a:r>
              <a:rPr dirty="0" sz="1600" spc="-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16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2D2900"/>
                </a:solidFill>
                <a:latin typeface="Times New Roman"/>
                <a:cs typeface="Times New Roman"/>
              </a:rPr>
              <a:t>emigracji;</a:t>
            </a:r>
            <a:endParaRPr sz="1600">
              <a:latin typeface="Times New Roman"/>
              <a:cs typeface="Times New Roman"/>
            </a:endParaRPr>
          </a:p>
          <a:p>
            <a:pPr algn="ctr" marL="873760" marR="835660" indent="635">
              <a:lnSpc>
                <a:spcPts val="2910"/>
              </a:lnSpc>
            </a:pP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6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75" b="1">
                <a:solidFill>
                  <a:srgbClr val="2D2900"/>
                </a:solidFill>
                <a:latin typeface="Times New Roman"/>
                <a:cs typeface="Times New Roman"/>
              </a:rPr>
              <a:t>1980</a:t>
            </a:r>
            <a:r>
              <a:rPr dirty="0" sz="16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0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otrzymał</a:t>
            </a:r>
            <a:r>
              <a:rPr dirty="0" sz="16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Nagrodę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0" b="1">
                <a:solidFill>
                  <a:srgbClr val="2D2900"/>
                </a:solidFill>
                <a:latin typeface="Times New Roman"/>
                <a:cs typeface="Times New Roman"/>
              </a:rPr>
              <a:t>Nobla</a:t>
            </a:r>
            <a:r>
              <a:rPr dirty="0" sz="16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2D2900"/>
                </a:solidFill>
                <a:latin typeface="Times New Roman"/>
                <a:cs typeface="Times New Roman"/>
              </a:rPr>
              <a:t>za</a:t>
            </a:r>
            <a:r>
              <a:rPr dirty="0" sz="16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całokształt</a:t>
            </a:r>
            <a:r>
              <a:rPr dirty="0" sz="16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swojej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5" b="1">
                <a:solidFill>
                  <a:srgbClr val="2D2900"/>
                </a:solidFill>
                <a:latin typeface="Times New Roman"/>
                <a:cs typeface="Times New Roman"/>
              </a:rPr>
              <a:t>twórczości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2D2900"/>
                </a:solidFill>
                <a:latin typeface="Times New Roman"/>
                <a:cs typeface="Times New Roman"/>
              </a:rPr>
              <a:t>literackiej;</a:t>
            </a:r>
            <a:r>
              <a:rPr dirty="0" sz="16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otrzymał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również</a:t>
            </a:r>
            <a:r>
              <a:rPr dirty="0" sz="16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0" b="1">
                <a:solidFill>
                  <a:srgbClr val="2D2900"/>
                </a:solidFill>
                <a:latin typeface="Times New Roman"/>
                <a:cs typeface="Times New Roman"/>
              </a:rPr>
              <a:t>wiele</a:t>
            </a:r>
            <a:r>
              <a:rPr dirty="0" sz="16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5" b="1">
                <a:solidFill>
                  <a:srgbClr val="2D2900"/>
                </a:solidFill>
                <a:latin typeface="Times New Roman"/>
                <a:cs typeface="Times New Roman"/>
              </a:rPr>
              <a:t>prestiżowych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nagród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amerykańskich</a:t>
            </a:r>
            <a:r>
              <a:rPr dirty="0" sz="16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75" b="1">
                <a:solidFill>
                  <a:srgbClr val="2D2900"/>
                </a:solidFill>
                <a:latin typeface="Times New Roman"/>
                <a:cs typeface="Times New Roman"/>
              </a:rPr>
              <a:t>międzynarodowych;</a:t>
            </a:r>
            <a:endParaRPr sz="1600">
              <a:latin typeface="Times New Roman"/>
              <a:cs typeface="Times New Roman"/>
            </a:endParaRPr>
          </a:p>
          <a:p>
            <a:pPr algn="ctr" marL="29845">
              <a:lnSpc>
                <a:spcPct val="100000"/>
              </a:lnSpc>
              <a:spcBef>
                <a:spcPts val="725"/>
              </a:spcBef>
            </a:pP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6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1</a:t>
            </a:r>
            <a:r>
              <a:rPr dirty="0" sz="1600" spc="3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45" b="1">
                <a:solidFill>
                  <a:srgbClr val="2D2900"/>
                </a:solidFill>
                <a:latin typeface="Times New Roman"/>
                <a:cs typeface="Times New Roman"/>
              </a:rPr>
              <a:t>93</a:t>
            </a:r>
            <a:r>
              <a:rPr dirty="0" sz="16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16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5" b="1">
                <a:solidFill>
                  <a:srgbClr val="2D2900"/>
                </a:solidFill>
                <a:latin typeface="Times New Roman"/>
                <a:cs typeface="Times New Roman"/>
              </a:rPr>
              <a:t>definitywnie</a:t>
            </a:r>
            <a:r>
              <a:rPr dirty="0" sz="16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5" b="1">
                <a:solidFill>
                  <a:srgbClr val="2D2900"/>
                </a:solidFill>
                <a:latin typeface="Times New Roman"/>
                <a:cs typeface="Times New Roman"/>
              </a:rPr>
              <a:t>przeprowadził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70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16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2D2900"/>
                </a:solidFill>
                <a:latin typeface="Times New Roman"/>
                <a:cs typeface="Times New Roman"/>
              </a:rPr>
              <a:t>do</a:t>
            </a:r>
            <a:r>
              <a:rPr dirty="0" sz="16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Polski,</a:t>
            </a:r>
            <a:r>
              <a:rPr dirty="0" sz="16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75" b="1">
                <a:solidFill>
                  <a:srgbClr val="2D2900"/>
                </a:solidFill>
                <a:latin typeface="Times New Roman"/>
                <a:cs typeface="Times New Roman"/>
              </a:rPr>
              <a:t>jako</a:t>
            </a:r>
            <a:r>
              <a:rPr dirty="0" sz="16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miejsce</a:t>
            </a:r>
            <a:r>
              <a:rPr dirty="0" sz="16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pobytu</a:t>
            </a:r>
            <a:r>
              <a:rPr dirty="0" sz="16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wybrał</a:t>
            </a:r>
            <a:r>
              <a:rPr dirty="0" sz="16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2D2900"/>
                </a:solidFill>
                <a:latin typeface="Times New Roman"/>
                <a:cs typeface="Times New Roman"/>
              </a:rPr>
              <a:t>Kraków;</a:t>
            </a:r>
            <a:endParaRPr sz="1600">
              <a:latin typeface="Times New Roman"/>
              <a:cs typeface="Times New Roman"/>
            </a:endParaRPr>
          </a:p>
          <a:p>
            <a:pPr algn="ctr" marL="26034">
              <a:lnSpc>
                <a:spcPct val="100000"/>
              </a:lnSpc>
              <a:spcBef>
                <a:spcPts val="1095"/>
              </a:spcBef>
            </a:pPr>
            <a:r>
              <a:rPr dirty="0" sz="1600" spc="-80" b="1">
                <a:solidFill>
                  <a:srgbClr val="2D2900"/>
                </a:solidFill>
                <a:latin typeface="Times New Roman"/>
                <a:cs typeface="Times New Roman"/>
              </a:rPr>
              <a:t>zmarł</a:t>
            </a:r>
            <a:r>
              <a:rPr dirty="0" sz="16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45" b="1">
                <a:solidFill>
                  <a:srgbClr val="2D2900"/>
                </a:solidFill>
                <a:latin typeface="Times New Roman"/>
                <a:cs typeface="Times New Roman"/>
              </a:rPr>
              <a:t>14</a:t>
            </a:r>
            <a:r>
              <a:rPr dirty="0" sz="16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90" b="1">
                <a:solidFill>
                  <a:srgbClr val="2D2900"/>
                </a:solidFill>
                <a:latin typeface="Times New Roman"/>
                <a:cs typeface="Times New Roman"/>
              </a:rPr>
              <a:t>sierpnia</a:t>
            </a:r>
            <a:r>
              <a:rPr dirty="0" sz="16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70" b="1">
                <a:solidFill>
                  <a:srgbClr val="2D2900"/>
                </a:solidFill>
                <a:latin typeface="Times New Roman"/>
                <a:cs typeface="Times New Roman"/>
              </a:rPr>
              <a:t>2004</a:t>
            </a:r>
            <a:r>
              <a:rPr dirty="0" sz="16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85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16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6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2D2900"/>
                </a:solidFill>
                <a:latin typeface="Times New Roman"/>
                <a:cs typeface="Times New Roman"/>
              </a:rPr>
              <a:t>Krakowie</a:t>
            </a:r>
            <a:r>
              <a:rPr dirty="0" sz="1800" spc="-10" b="1">
                <a:solidFill>
                  <a:srgbClr val="2D29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4516" y="1059014"/>
            <a:ext cx="3470275" cy="450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57834">
              <a:lnSpc>
                <a:spcPct val="100000"/>
              </a:lnSpc>
              <a:spcBef>
                <a:spcPts val="100"/>
              </a:spcBef>
            </a:pPr>
            <a:r>
              <a:rPr dirty="0" sz="4200" spc="-10" b="1">
                <a:solidFill>
                  <a:srgbClr val="F5E4A8"/>
                </a:solidFill>
                <a:latin typeface="Times New Roman"/>
                <a:cs typeface="Times New Roman"/>
              </a:rPr>
              <a:t>Maria</a:t>
            </a:r>
            <a:r>
              <a:rPr dirty="0" sz="420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spc="-90" b="1">
                <a:solidFill>
                  <a:srgbClr val="F5E4A8"/>
                </a:solidFill>
                <a:latin typeface="Times New Roman"/>
                <a:cs typeface="Times New Roman"/>
              </a:rPr>
              <a:t>Skłodowska</a:t>
            </a:r>
            <a:r>
              <a:rPr dirty="0" sz="4200" spc="-204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spc="-50" b="1">
                <a:solidFill>
                  <a:srgbClr val="F5E4A8"/>
                </a:solidFill>
                <a:latin typeface="Times New Roman"/>
                <a:cs typeface="Times New Roman"/>
              </a:rPr>
              <a:t>–</a:t>
            </a: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4200" spc="-10" b="1">
                <a:solidFill>
                  <a:srgbClr val="F5E4A8"/>
                </a:solidFill>
                <a:latin typeface="Times New Roman"/>
                <a:cs typeface="Times New Roman"/>
              </a:rPr>
              <a:t>Curie</a:t>
            </a: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4200" spc="-80" b="1">
                <a:solidFill>
                  <a:srgbClr val="F5E4A8"/>
                </a:solidFill>
                <a:latin typeface="Times New Roman"/>
                <a:cs typeface="Times New Roman"/>
              </a:rPr>
              <a:t>(1867</a:t>
            </a:r>
            <a:r>
              <a:rPr dirty="0" sz="4200" spc="-204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b="1">
                <a:solidFill>
                  <a:srgbClr val="F5E4A8"/>
                </a:solidFill>
                <a:latin typeface="Times New Roman"/>
                <a:cs typeface="Times New Roman"/>
              </a:rPr>
              <a:t>–</a:t>
            </a:r>
            <a:r>
              <a:rPr dirty="0" sz="4200" spc="-19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spc="-10" b="1">
                <a:solidFill>
                  <a:srgbClr val="F5E4A8"/>
                </a:solidFill>
                <a:latin typeface="Times New Roman"/>
                <a:cs typeface="Times New Roman"/>
              </a:rPr>
              <a:t>1934).</a:t>
            </a:r>
            <a:endParaRPr sz="4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4200" spc="-10" b="1">
                <a:solidFill>
                  <a:srgbClr val="F5E4A8"/>
                </a:solidFill>
                <a:latin typeface="Times New Roman"/>
                <a:cs typeface="Times New Roman"/>
              </a:rPr>
              <a:t>Dwukrotna</a:t>
            </a:r>
            <a:r>
              <a:rPr dirty="0" sz="420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spc="-10" b="1">
                <a:solidFill>
                  <a:srgbClr val="F5E4A8"/>
                </a:solidFill>
                <a:latin typeface="Times New Roman"/>
                <a:cs typeface="Times New Roman"/>
              </a:rPr>
              <a:t>laureatka</a:t>
            </a:r>
            <a:r>
              <a:rPr dirty="0" sz="4200" spc="-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spc="-105" b="1">
                <a:solidFill>
                  <a:srgbClr val="F5E4A8"/>
                </a:solidFill>
                <a:latin typeface="Times New Roman"/>
                <a:cs typeface="Times New Roman"/>
              </a:rPr>
              <a:t>Nagrody</a:t>
            </a:r>
            <a:r>
              <a:rPr dirty="0" sz="42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4200" spc="-90" b="1">
                <a:solidFill>
                  <a:srgbClr val="F5E4A8"/>
                </a:solidFill>
                <a:latin typeface="Times New Roman"/>
                <a:cs typeface="Times New Roman"/>
              </a:rPr>
              <a:t>Nobla.</a:t>
            </a:r>
            <a:endParaRPr sz="4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7994" y="692276"/>
            <a:ext cx="4031996" cy="53513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58722" y="3545268"/>
            <a:ext cx="2981325" cy="11430"/>
            <a:chOff x="1458722" y="3545268"/>
            <a:chExt cx="2981325" cy="11430"/>
          </a:xfrm>
        </p:grpSpPr>
        <p:sp>
          <p:nvSpPr>
            <p:cNvPr id="3" name="object 3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703743" y="3545268"/>
            <a:ext cx="2981325" cy="11430"/>
            <a:chOff x="4703743" y="3545268"/>
            <a:chExt cx="2981325" cy="11430"/>
          </a:xfrm>
        </p:grpSpPr>
        <p:sp>
          <p:nvSpPr>
            <p:cNvPr id="6" name="object 6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1246" y="3507132"/>
            <a:ext cx="83498" cy="8349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254104" y="4396943"/>
            <a:ext cx="3456940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spc="85" b="1">
                <a:solidFill>
                  <a:srgbClr val="2D2900"/>
                </a:solidFill>
                <a:latin typeface="Times New Roman"/>
                <a:cs typeface="Times New Roman"/>
              </a:rPr>
              <a:t>Okolicznościowa</a:t>
            </a:r>
            <a:r>
              <a:rPr dirty="0" sz="22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moneta</a:t>
            </a:r>
            <a:r>
              <a:rPr dirty="0" sz="22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-50" b="1">
                <a:solidFill>
                  <a:srgbClr val="2D2900"/>
                </a:solidFill>
                <a:latin typeface="Times New Roman"/>
                <a:cs typeface="Times New Roman"/>
              </a:rPr>
              <a:t>z</a:t>
            </a:r>
            <a:r>
              <a:rPr dirty="0" sz="2200" spc="-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2011</a:t>
            </a:r>
            <a:r>
              <a:rPr dirty="0" sz="2200" spc="2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2200" spc="2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z</a:t>
            </a:r>
            <a:r>
              <a:rPr dirty="0" sz="2200" spc="2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wizerunkiem</a:t>
            </a:r>
            <a:r>
              <a:rPr dirty="0" sz="22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laureata</a:t>
            </a:r>
            <a:r>
              <a:rPr dirty="0" sz="22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Literackiej</a:t>
            </a:r>
            <a:r>
              <a:rPr dirty="0" sz="2200" spc="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Nagrody</a:t>
            </a:r>
            <a:r>
              <a:rPr dirty="0" sz="2200" spc="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Nobla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Czesława</a:t>
            </a:r>
            <a:r>
              <a:rPr dirty="0" sz="22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Miłosza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5668" y="942365"/>
            <a:ext cx="3863975" cy="185356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5"/>
              <a:t>Wiersz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95"/>
              <a:t>Czesława</a:t>
            </a:r>
            <a:r>
              <a:rPr dirty="0" spc="-135" b="0">
                <a:latin typeface="Times New Roman"/>
                <a:cs typeface="Times New Roman"/>
              </a:rPr>
              <a:t> </a:t>
            </a:r>
            <a:r>
              <a:rPr dirty="0" spc="-100"/>
              <a:t>Miłosza</a:t>
            </a:r>
            <a:r>
              <a:rPr dirty="0" spc="-100" b="0">
                <a:latin typeface="Times New Roman"/>
                <a:cs typeface="Times New Roman"/>
              </a:rPr>
              <a:t> </a:t>
            </a:r>
            <a:r>
              <a:rPr dirty="0" spc="-50"/>
              <a:t>na</a:t>
            </a:r>
            <a:r>
              <a:rPr dirty="0" spc="-165" b="0">
                <a:latin typeface="Times New Roman"/>
                <a:cs typeface="Times New Roman"/>
              </a:rPr>
              <a:t> </a:t>
            </a:r>
            <a:r>
              <a:rPr dirty="0" spc="-95"/>
              <a:t>Pomniku</a:t>
            </a:r>
            <a:r>
              <a:rPr dirty="0" spc="-170" b="0">
                <a:latin typeface="Times New Roman"/>
                <a:cs typeface="Times New Roman"/>
              </a:rPr>
              <a:t> </a:t>
            </a:r>
            <a:r>
              <a:rPr dirty="0" spc="-10"/>
              <a:t>Poległych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spc="-20"/>
              <a:t>Stoczniowców</a:t>
            </a:r>
          </a:p>
          <a:p>
            <a:pPr algn="ctr" marL="85090">
              <a:lnSpc>
                <a:spcPts val="3590"/>
              </a:lnSpc>
            </a:pPr>
            <a:r>
              <a:rPr dirty="0" spc="-50"/>
              <a:t>(w</a:t>
            </a:r>
            <a:r>
              <a:rPr dirty="0" spc="-190" b="0">
                <a:latin typeface="Times New Roman"/>
                <a:cs typeface="Times New Roman"/>
              </a:rPr>
              <a:t> </a:t>
            </a:r>
            <a:r>
              <a:rPr dirty="0" spc="-75"/>
              <a:t>1970</a:t>
            </a:r>
            <a:r>
              <a:rPr dirty="0" spc="-190" b="0">
                <a:latin typeface="Times New Roman"/>
                <a:cs typeface="Times New Roman"/>
              </a:rPr>
              <a:t> </a:t>
            </a:r>
            <a:r>
              <a:rPr dirty="0" spc="-10"/>
              <a:t>roku)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004" y="692276"/>
            <a:ext cx="2446921" cy="316800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641" y="4076636"/>
            <a:ext cx="4279684" cy="21394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4516" y="1437736"/>
            <a:ext cx="145415" cy="269748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700">
                <a:solidFill>
                  <a:srgbClr val="F3A346"/>
                </a:solidFill>
                <a:latin typeface="Wingdings 2"/>
                <a:cs typeface="Wingdings 2"/>
              </a:rPr>
              <a:t></a:t>
            </a:r>
            <a:endParaRPr sz="1700">
              <a:latin typeface="Wingdings 2"/>
              <a:cs typeface="Wingdings 2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700">
                <a:solidFill>
                  <a:srgbClr val="F3A346"/>
                </a:solidFill>
                <a:latin typeface="Wingdings 2"/>
                <a:cs typeface="Wingdings 2"/>
              </a:rPr>
              <a:t></a:t>
            </a:r>
            <a:endParaRPr sz="1700">
              <a:latin typeface="Wingdings 2"/>
              <a:cs typeface="Wingdings 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700">
                <a:solidFill>
                  <a:srgbClr val="F3A346"/>
                </a:solidFill>
                <a:latin typeface="Wingdings 2"/>
                <a:cs typeface="Wingdings 2"/>
              </a:rPr>
              <a:t></a:t>
            </a:r>
            <a:endParaRPr sz="1700">
              <a:latin typeface="Wingdings 2"/>
              <a:cs typeface="Wingdings 2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700">
                <a:solidFill>
                  <a:srgbClr val="F3A346"/>
                </a:solidFill>
                <a:latin typeface="Wingdings 2"/>
                <a:cs typeface="Wingdings 2"/>
              </a:rPr>
              <a:t></a:t>
            </a:r>
            <a:endParaRPr sz="1700">
              <a:latin typeface="Wingdings 2"/>
              <a:cs typeface="Wingdings 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700">
                <a:solidFill>
                  <a:srgbClr val="F3A346"/>
                </a:solidFill>
                <a:latin typeface="Wingdings 2"/>
                <a:cs typeface="Wingdings 2"/>
              </a:rPr>
              <a:t></a:t>
            </a:r>
            <a:endParaRPr sz="1700">
              <a:latin typeface="Wingdings 2"/>
              <a:cs typeface="Wingdings 2"/>
            </a:endParaRPr>
          </a:p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1700">
                <a:solidFill>
                  <a:srgbClr val="F3A346"/>
                </a:solidFill>
                <a:latin typeface="Wingdings 2"/>
                <a:cs typeface="Wingdings 2"/>
              </a:rPr>
              <a:t></a:t>
            </a:r>
            <a:endParaRPr sz="1700">
              <a:latin typeface="Wingdings 2"/>
              <a:cs typeface="Wingdings 2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700">
                <a:solidFill>
                  <a:srgbClr val="F3A346"/>
                </a:solidFill>
                <a:latin typeface="Wingdings 2"/>
                <a:cs typeface="Wingdings 2"/>
              </a:rPr>
              <a:t></a:t>
            </a:r>
            <a:endParaRPr sz="1700">
              <a:latin typeface="Wingdings 2"/>
              <a:cs typeface="Wingdings 2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08831" y="1481031"/>
            <a:ext cx="4800600" cy="26962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531110">
              <a:lnSpc>
                <a:spcPct val="125200"/>
              </a:lnSpc>
              <a:spcBef>
                <a:spcPts val="90"/>
              </a:spcBef>
            </a:pP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Film</a:t>
            </a:r>
            <a:r>
              <a:rPr dirty="0" sz="2000" spc="-15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23A1C"/>
                </a:solidFill>
                <a:latin typeface="Times New Roman"/>
                <a:cs typeface="Times New Roman"/>
              </a:rPr>
              <a:t>fabularny</a:t>
            </a:r>
            <a:r>
              <a:rPr dirty="0" sz="2000" spc="-1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Produkcja:</a:t>
            </a:r>
            <a:r>
              <a:rPr dirty="0" sz="2000" spc="-2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23A1C"/>
                </a:solidFill>
                <a:latin typeface="Times New Roman"/>
                <a:cs typeface="Times New Roman"/>
              </a:rPr>
              <a:t>Polska</a:t>
            </a:r>
            <a:r>
              <a:rPr dirty="0" sz="2000" spc="-1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Rok</a:t>
            </a:r>
            <a:r>
              <a:rPr dirty="0" sz="2000" spc="-25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produkcji:</a:t>
            </a:r>
            <a:r>
              <a:rPr dirty="0" sz="2000" spc="-5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323A1C"/>
                </a:solidFill>
                <a:latin typeface="Times New Roman"/>
                <a:cs typeface="Times New Roman"/>
              </a:rPr>
              <a:t>1982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Premiera:</a:t>
            </a:r>
            <a:r>
              <a:rPr dirty="0" sz="2000" spc="-1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20.</a:t>
            </a:r>
            <a:r>
              <a:rPr dirty="0" sz="200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09.</a:t>
            </a:r>
            <a:r>
              <a:rPr dirty="0" sz="200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1982</a:t>
            </a:r>
            <a:r>
              <a:rPr dirty="0" sz="2000" spc="1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323A1C"/>
                </a:solidFill>
                <a:latin typeface="Times New Roman"/>
                <a:cs typeface="Times New Roman"/>
              </a:rPr>
              <a:t>rok</a:t>
            </a:r>
            <a:endParaRPr sz="2000">
              <a:latin typeface="Times New Roman"/>
              <a:cs typeface="Times New Roman"/>
            </a:endParaRPr>
          </a:p>
          <a:p>
            <a:pPr marL="12700" marR="1470025">
              <a:lnSpc>
                <a:spcPct val="125099"/>
              </a:lnSpc>
              <a:spcBef>
                <a:spcPts val="10"/>
              </a:spcBef>
            </a:pP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Reżyseria:</a:t>
            </a:r>
            <a:r>
              <a:rPr dirty="0" sz="2000" spc="-55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323A1C"/>
                </a:solidFill>
                <a:latin typeface="Times New Roman"/>
                <a:cs typeface="Times New Roman"/>
              </a:rPr>
              <a:t>Tadeusz</a:t>
            </a:r>
            <a:r>
              <a:rPr dirty="0" sz="2000" spc="-3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23A1C"/>
                </a:solidFill>
                <a:latin typeface="Times New Roman"/>
                <a:cs typeface="Times New Roman"/>
              </a:rPr>
              <a:t>Konwicki</a:t>
            </a:r>
            <a:r>
              <a:rPr dirty="0" sz="2000" spc="-1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Scenariusz:</a:t>
            </a:r>
            <a:r>
              <a:rPr dirty="0" sz="2000" spc="-65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323A1C"/>
                </a:solidFill>
                <a:latin typeface="Times New Roman"/>
                <a:cs typeface="Times New Roman"/>
              </a:rPr>
              <a:t>Tadeusz</a:t>
            </a:r>
            <a:r>
              <a:rPr dirty="0" sz="2000" spc="-35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23A1C"/>
                </a:solidFill>
                <a:latin typeface="Times New Roman"/>
                <a:cs typeface="Times New Roman"/>
              </a:rPr>
              <a:t>Konwicki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Gatunek:</a:t>
            </a:r>
            <a:r>
              <a:rPr dirty="0" sz="2000" spc="-3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film</a:t>
            </a:r>
            <a:r>
              <a:rPr dirty="0" sz="2000" spc="-35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psychologiczny,</a:t>
            </a:r>
            <a:r>
              <a:rPr dirty="0" sz="2000" spc="-3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23A1C"/>
                </a:solidFill>
                <a:latin typeface="Times New Roman"/>
                <a:cs typeface="Times New Roman"/>
              </a:rPr>
              <a:t>film</a:t>
            </a:r>
            <a:r>
              <a:rPr dirty="0" sz="2000" spc="-35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23A1C"/>
                </a:solidFill>
                <a:latin typeface="Times New Roman"/>
                <a:cs typeface="Times New Roman"/>
              </a:rPr>
              <a:t>poetycki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0094" y="237502"/>
            <a:ext cx="7405370" cy="1138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50" spc="-100"/>
              <a:t>Ekranizacja</a:t>
            </a:r>
            <a:r>
              <a:rPr dirty="0" sz="3650" spc="-170" b="0">
                <a:latin typeface="Times New Roman"/>
                <a:cs typeface="Times New Roman"/>
              </a:rPr>
              <a:t> </a:t>
            </a:r>
            <a:r>
              <a:rPr dirty="0" sz="3650" spc="-95"/>
              <a:t>powieści</a:t>
            </a:r>
            <a:r>
              <a:rPr dirty="0" sz="3650" spc="-155" b="0">
                <a:latin typeface="Times New Roman"/>
                <a:cs typeface="Times New Roman"/>
              </a:rPr>
              <a:t> </a:t>
            </a:r>
            <a:r>
              <a:rPr dirty="0" sz="3650" spc="-95"/>
              <a:t>Czesława</a:t>
            </a:r>
            <a:r>
              <a:rPr dirty="0" sz="3650" spc="-150" b="0">
                <a:latin typeface="Times New Roman"/>
                <a:cs typeface="Times New Roman"/>
              </a:rPr>
              <a:t> </a:t>
            </a:r>
            <a:r>
              <a:rPr dirty="0" sz="3650" spc="-60"/>
              <a:t>Miłosza</a:t>
            </a:r>
            <a:endParaRPr sz="3650">
              <a:latin typeface="Times New Roman"/>
              <a:cs typeface="Times New Roman"/>
            </a:endParaRPr>
          </a:p>
          <a:p>
            <a:pPr algn="ctr" marL="102870">
              <a:lnSpc>
                <a:spcPct val="100000"/>
              </a:lnSpc>
            </a:pPr>
            <a:r>
              <a:rPr dirty="0" sz="3650" spc="-95"/>
              <a:t>„Dolina</a:t>
            </a:r>
            <a:r>
              <a:rPr dirty="0" sz="3650" spc="-160" b="0">
                <a:latin typeface="Times New Roman"/>
                <a:cs typeface="Times New Roman"/>
              </a:rPr>
              <a:t> </a:t>
            </a:r>
            <a:r>
              <a:rPr dirty="0" sz="3650" spc="-20"/>
              <a:t>Issy“</a:t>
            </a:r>
            <a:endParaRPr sz="365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01" y="1484274"/>
            <a:ext cx="3139554" cy="235224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634" y="4298403"/>
            <a:ext cx="2771279" cy="218231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1994" y="4487760"/>
            <a:ext cx="2735999" cy="218088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1037" y="4912118"/>
            <a:ext cx="7934325" cy="13970"/>
            <a:chOff x="681037" y="4912118"/>
            <a:chExt cx="7934325" cy="13970"/>
          </a:xfrm>
        </p:grpSpPr>
        <p:sp>
          <p:nvSpPr>
            <p:cNvPr id="3" name="object 3" descr=""/>
            <p:cNvSpPr/>
            <p:nvPr/>
          </p:nvSpPr>
          <p:spPr>
            <a:xfrm>
              <a:off x="685800" y="4916881"/>
              <a:ext cx="7924800" cy="4445"/>
            </a:xfrm>
            <a:custGeom>
              <a:avLst/>
              <a:gdLst/>
              <a:ahLst/>
              <a:cxnLst/>
              <a:rect l="l" t="t" r="r" b="b"/>
              <a:pathLst>
                <a:path w="7924800" h="4445">
                  <a:moveTo>
                    <a:pt x="0" y="0"/>
                  </a:moveTo>
                  <a:lnTo>
                    <a:pt x="7924673" y="4318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5800" y="4916881"/>
              <a:ext cx="7924800" cy="4445"/>
            </a:xfrm>
            <a:custGeom>
              <a:avLst/>
              <a:gdLst/>
              <a:ahLst/>
              <a:cxnLst/>
              <a:rect l="l" t="t" r="r" b="b"/>
              <a:pathLst>
                <a:path w="7924800" h="4445">
                  <a:moveTo>
                    <a:pt x="0" y="0"/>
                  </a:moveTo>
                  <a:lnTo>
                    <a:pt x="7924673" y="4318"/>
                  </a:lnTo>
                </a:path>
              </a:pathLst>
            </a:custGeom>
            <a:ln w="9359">
              <a:solidFill>
                <a:srgbClr val="E9E9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1290" y="807732"/>
            <a:ext cx="3562985" cy="1653539"/>
          </a:xfrm>
          <a:prstGeom prst="rect"/>
        </p:spPr>
        <p:txBody>
          <a:bodyPr wrap="square" lIns="0" tIns="24765" rIns="0" bIns="0" rtlCol="0" vert="horz">
            <a:spAutoFit/>
          </a:bodyPr>
          <a:lstStyle/>
          <a:p>
            <a:pPr marL="313055" marR="5080" indent="-300990">
              <a:lnSpc>
                <a:spcPts val="6409"/>
              </a:lnSpc>
              <a:spcBef>
                <a:spcPts val="195"/>
              </a:spcBef>
            </a:pPr>
            <a:r>
              <a:rPr dirty="0" sz="5350" spc="-100"/>
              <a:t>Lech</a:t>
            </a:r>
            <a:r>
              <a:rPr dirty="0" sz="5350" spc="-310" b="0">
                <a:latin typeface="Times New Roman"/>
                <a:cs typeface="Times New Roman"/>
              </a:rPr>
              <a:t> </a:t>
            </a:r>
            <a:r>
              <a:rPr dirty="0" sz="5350" spc="-130"/>
              <a:t>Wałęsa</a:t>
            </a:r>
            <a:r>
              <a:rPr dirty="0" sz="5350" spc="-130" b="0">
                <a:latin typeface="Times New Roman"/>
                <a:cs typeface="Times New Roman"/>
              </a:rPr>
              <a:t> </a:t>
            </a:r>
            <a:r>
              <a:rPr dirty="0" sz="5350"/>
              <a:t>(</a:t>
            </a:r>
            <a:r>
              <a:rPr dirty="0" sz="5350" spc="-229" b="0">
                <a:latin typeface="Times New Roman"/>
                <a:cs typeface="Times New Roman"/>
              </a:rPr>
              <a:t> </a:t>
            </a:r>
            <a:r>
              <a:rPr dirty="0" sz="5350" spc="-25"/>
              <a:t>u</a:t>
            </a:r>
            <a:r>
              <a:rPr dirty="0" sz="5350" spc="-505"/>
              <a:t>r</a:t>
            </a:r>
            <a:r>
              <a:rPr dirty="0" sz="5350" spc="-25"/>
              <a:t>.</a:t>
            </a:r>
            <a:r>
              <a:rPr dirty="0" sz="5350" spc="-10"/>
              <a:t>1</a:t>
            </a:r>
            <a:r>
              <a:rPr dirty="0" sz="5350" spc="-20"/>
              <a:t>9</a:t>
            </a:r>
            <a:r>
              <a:rPr dirty="0" sz="5350" spc="-10"/>
              <a:t>43</a:t>
            </a:r>
            <a:r>
              <a:rPr dirty="0" sz="5350" spc="-515"/>
              <a:t>r</a:t>
            </a:r>
            <a:r>
              <a:rPr dirty="0" sz="5350" spc="-25"/>
              <a:t>.</a:t>
            </a:r>
            <a:r>
              <a:rPr dirty="0" sz="5350" spc="90"/>
              <a:t>)</a:t>
            </a:r>
            <a:endParaRPr sz="53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8230" y="2812935"/>
            <a:ext cx="3681095" cy="3075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6449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To</a:t>
            </a:r>
            <a:r>
              <a:rPr dirty="0" sz="2000" spc="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jeden</a:t>
            </a:r>
            <a:r>
              <a:rPr dirty="0" sz="2000" spc="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z</a:t>
            </a:r>
            <a:r>
              <a:rPr dirty="0" sz="2000" spc="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najsłynniejszych</a:t>
            </a:r>
            <a:r>
              <a:rPr dirty="0" sz="2000" spc="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Polaków</a:t>
            </a:r>
            <a:r>
              <a:rPr dirty="0" sz="20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0" b="1">
                <a:solidFill>
                  <a:srgbClr val="2D2900"/>
                </a:solidFill>
                <a:latin typeface="Times New Roman"/>
                <a:cs typeface="Times New Roman"/>
              </a:rPr>
              <a:t>XX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wieku.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400"/>
              </a:lnSpc>
              <a:spcBef>
                <a:spcPts val="10"/>
              </a:spcBef>
            </a:pP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Przewodniczący</a:t>
            </a:r>
            <a:endParaRPr sz="2000">
              <a:latin typeface="Times New Roman"/>
              <a:cs typeface="Times New Roman"/>
            </a:endParaRPr>
          </a:p>
          <a:p>
            <a:pPr marL="12700" marR="5080" indent="76835">
              <a:lnSpc>
                <a:spcPct val="100000"/>
              </a:lnSpc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000" spc="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współzałożyciel</a:t>
            </a:r>
            <a:r>
              <a:rPr dirty="0" sz="2000" spc="5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90" b="1">
                <a:solidFill>
                  <a:srgbClr val="2D2900"/>
                </a:solidFill>
                <a:latin typeface="Times New Roman"/>
                <a:cs typeface="Times New Roman"/>
              </a:rPr>
              <a:t>Solidarności,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prezydent</a:t>
            </a:r>
            <a:r>
              <a:rPr dirty="0" sz="20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kraju,</a:t>
            </a:r>
            <a:r>
              <a:rPr dirty="0" sz="20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laureat</a:t>
            </a:r>
            <a:r>
              <a:rPr dirty="0" sz="2000" spc="2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Pokojowej</a:t>
            </a:r>
            <a:r>
              <a:rPr dirty="0" sz="2000" spc="2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Nagrody</a:t>
            </a:r>
            <a:r>
              <a:rPr dirty="0" sz="20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Nobla,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uznany</a:t>
            </a:r>
            <a:r>
              <a:rPr dirty="0" sz="20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przez</a:t>
            </a:r>
            <a:r>
              <a:rPr dirty="0" sz="20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tygodnik</a:t>
            </a:r>
            <a:r>
              <a:rPr dirty="0" sz="2000" spc="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"Time"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jednym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0" b="1">
                <a:solidFill>
                  <a:srgbClr val="2D2900"/>
                </a:solidFill>
                <a:latin typeface="Times New Roman"/>
                <a:cs typeface="Times New Roman"/>
              </a:rPr>
              <a:t>ze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45" b="1">
                <a:solidFill>
                  <a:srgbClr val="2D2900"/>
                </a:solidFill>
                <a:latin typeface="Times New Roman"/>
                <a:cs typeface="Times New Roman"/>
              </a:rPr>
              <a:t>100</a:t>
            </a:r>
            <a:r>
              <a:rPr dirty="0" sz="2000" spc="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90" b="1">
                <a:solidFill>
                  <a:srgbClr val="2D2900"/>
                </a:solidFill>
                <a:latin typeface="Times New Roman"/>
                <a:cs typeface="Times New Roman"/>
              </a:rPr>
              <a:t>najważniejszych</a:t>
            </a:r>
            <a:r>
              <a:rPr dirty="0" sz="2000" spc="2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5" b="1">
                <a:solidFill>
                  <a:srgbClr val="2D2900"/>
                </a:solidFill>
                <a:latin typeface="Times New Roman"/>
                <a:cs typeface="Times New Roman"/>
              </a:rPr>
              <a:t>ludzi</a:t>
            </a:r>
            <a:r>
              <a:rPr dirty="0" sz="2000" spc="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ubiegłego</a:t>
            </a:r>
            <a:r>
              <a:rPr dirty="0" sz="2000" spc="229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stulecia.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1994" y="548271"/>
            <a:ext cx="3719156" cy="49093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5643" y="4292637"/>
            <a:ext cx="8220075" cy="1572895"/>
            <a:chOff x="395643" y="4292637"/>
            <a:chExt cx="8220075" cy="1572895"/>
          </a:xfrm>
        </p:grpSpPr>
        <p:sp>
          <p:nvSpPr>
            <p:cNvPr id="3" name="object 3" descr=""/>
            <p:cNvSpPr/>
            <p:nvPr/>
          </p:nvSpPr>
          <p:spPr>
            <a:xfrm>
              <a:off x="685800" y="4916881"/>
              <a:ext cx="7924800" cy="4445"/>
            </a:xfrm>
            <a:custGeom>
              <a:avLst/>
              <a:gdLst/>
              <a:ahLst/>
              <a:cxnLst/>
              <a:rect l="l" t="t" r="r" b="b"/>
              <a:pathLst>
                <a:path w="7924800" h="4445">
                  <a:moveTo>
                    <a:pt x="0" y="0"/>
                  </a:moveTo>
                  <a:lnTo>
                    <a:pt x="7924673" y="4318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5800" y="4916881"/>
              <a:ext cx="7924800" cy="4445"/>
            </a:xfrm>
            <a:custGeom>
              <a:avLst/>
              <a:gdLst/>
              <a:ahLst/>
              <a:cxnLst/>
              <a:rect l="l" t="t" r="r" b="b"/>
              <a:pathLst>
                <a:path w="7924800" h="4445">
                  <a:moveTo>
                    <a:pt x="0" y="0"/>
                  </a:moveTo>
                  <a:lnTo>
                    <a:pt x="7924673" y="4318"/>
                  </a:lnTo>
                </a:path>
              </a:pathLst>
            </a:custGeom>
            <a:ln w="9359">
              <a:solidFill>
                <a:srgbClr val="E9E9E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643" y="4292637"/>
              <a:ext cx="2950921" cy="157284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105305" y="5448489"/>
            <a:ext cx="3556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878787"/>
                </a:solidFill>
                <a:latin typeface="Constantia"/>
                <a:cs typeface="Constantia"/>
              </a:rPr>
              <a:t>6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3288" y="581647"/>
            <a:ext cx="534797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D2900"/>
                </a:solidFill>
              </a:rPr>
              <a:t>W</a:t>
            </a:r>
            <a:r>
              <a:rPr dirty="0" sz="2000" spc="165" b="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2D2900"/>
                </a:solidFill>
              </a:rPr>
              <a:t>roku</a:t>
            </a:r>
            <a:r>
              <a:rPr dirty="0" sz="2000" spc="204" b="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2D2900"/>
                </a:solidFill>
              </a:rPr>
              <a:t>1967</a:t>
            </a:r>
            <a:r>
              <a:rPr dirty="0" sz="2000" spc="215" b="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2D2900"/>
                </a:solidFill>
              </a:rPr>
              <a:t>Lech</a:t>
            </a:r>
            <a:r>
              <a:rPr dirty="0" sz="2000" spc="160" b="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2D2900"/>
                </a:solidFill>
              </a:rPr>
              <a:t>Wałęsa</a:t>
            </a:r>
            <a:r>
              <a:rPr dirty="0" sz="2000" spc="210" b="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2D2900"/>
                </a:solidFill>
              </a:rPr>
              <a:t>podjął</a:t>
            </a:r>
            <a:r>
              <a:rPr dirty="0" sz="2000" spc="200" b="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2D2900"/>
                </a:solidFill>
              </a:rPr>
              <a:t>pracę</a:t>
            </a:r>
            <a:r>
              <a:rPr dirty="0" sz="2000" spc="200" b="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2D2900"/>
                </a:solidFill>
              </a:rPr>
              <a:t>jako</a:t>
            </a:r>
            <a:r>
              <a:rPr dirty="0" sz="2000" spc="55" b="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2D2900"/>
                </a:solidFill>
              </a:rPr>
              <a:t>elektryk</a:t>
            </a:r>
            <a:r>
              <a:rPr dirty="0" sz="2000" spc="185" b="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D2900"/>
                </a:solidFill>
              </a:rPr>
              <a:t>w</a:t>
            </a:r>
            <a:r>
              <a:rPr dirty="0" sz="2000" spc="220" b="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2D2900"/>
                </a:solidFill>
              </a:rPr>
              <a:t>Stoczni</a:t>
            </a:r>
            <a:r>
              <a:rPr dirty="0" sz="2000" spc="204" b="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2D2900"/>
                </a:solidFill>
              </a:rPr>
              <a:t>Gdańskiej</a:t>
            </a:r>
            <a:r>
              <a:rPr dirty="0" sz="2000" spc="210" b="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2D2900"/>
                </a:solidFill>
              </a:rPr>
              <a:t>im.</a:t>
            </a:r>
            <a:r>
              <a:rPr dirty="0" sz="2000" spc="204" b="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2D2900"/>
                </a:solidFill>
              </a:rPr>
              <a:t>Lenina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33288" y="1191122"/>
            <a:ext cx="5317490" cy="2159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34035">
              <a:lnSpc>
                <a:spcPct val="100000"/>
              </a:lnSpc>
              <a:spcBef>
                <a:spcPts val="100"/>
              </a:spcBef>
              <a:tabLst>
                <a:tab pos="782320" algn="l"/>
              </a:tabLst>
            </a:pPr>
            <a:r>
              <a:rPr dirty="0" sz="2000" spc="-5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	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został</a:t>
            </a:r>
            <a:r>
              <a:rPr dirty="0" sz="20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działaczem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90" b="1">
                <a:solidFill>
                  <a:srgbClr val="2D2900"/>
                </a:solidFill>
                <a:latin typeface="Times New Roman"/>
                <a:cs typeface="Times New Roman"/>
              </a:rPr>
              <a:t>związkowym.</a:t>
            </a:r>
            <a:r>
              <a:rPr dirty="0" sz="2000" spc="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5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czasie</a:t>
            </a:r>
            <a:r>
              <a:rPr dirty="0" sz="20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wydarzeń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grudnia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5" b="1">
                <a:solidFill>
                  <a:srgbClr val="2D2900"/>
                </a:solidFill>
                <a:latin typeface="Times New Roman"/>
                <a:cs typeface="Times New Roman"/>
              </a:rPr>
              <a:t>1970r.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wchodził</a:t>
            </a:r>
            <a:r>
              <a:rPr dirty="0" sz="20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5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skład</a:t>
            </a:r>
            <a:r>
              <a:rPr dirty="0" sz="20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komitetu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90" b="1">
                <a:solidFill>
                  <a:srgbClr val="2D2900"/>
                </a:solidFill>
                <a:latin typeface="Times New Roman"/>
                <a:cs typeface="Times New Roman"/>
              </a:rPr>
              <a:t>strajkowego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stoczni.</a:t>
            </a:r>
            <a:r>
              <a:rPr dirty="0" sz="2000" spc="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5" b="1">
                <a:solidFill>
                  <a:srgbClr val="2D2900"/>
                </a:solidFill>
                <a:latin typeface="Times New Roman"/>
                <a:cs typeface="Times New Roman"/>
              </a:rPr>
              <a:t>1980</a:t>
            </a:r>
            <a:r>
              <a:rPr dirty="0" sz="2000" spc="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65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stanął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45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czele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Komitetu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Strajkowego</a:t>
            </a:r>
            <a:endParaRPr sz="2000">
              <a:latin typeface="Times New Roman"/>
              <a:cs typeface="Times New Roman"/>
            </a:endParaRPr>
          </a:p>
          <a:p>
            <a:pPr marL="12700" marR="441325" indent="839469">
              <a:lnSpc>
                <a:spcPct val="100000"/>
              </a:lnSpc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Stoczni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Gdańskiej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45" b="1">
                <a:solidFill>
                  <a:srgbClr val="2D2900"/>
                </a:solidFill>
                <a:latin typeface="Times New Roman"/>
                <a:cs typeface="Times New Roman"/>
              </a:rPr>
              <a:t>31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sierpnia</a:t>
            </a:r>
            <a:r>
              <a:rPr dirty="0" sz="20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1980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65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Lech</a:t>
            </a:r>
            <a:r>
              <a:rPr dirty="0" sz="2000" spc="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60" b="1">
                <a:solidFill>
                  <a:srgbClr val="2D2900"/>
                </a:solidFill>
                <a:latin typeface="Times New Roman"/>
                <a:cs typeface="Times New Roman"/>
              </a:rPr>
              <a:t>Wałęsa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podpisał</a:t>
            </a:r>
            <a:r>
              <a:rPr dirty="0" sz="2000" spc="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porozumienia</a:t>
            </a:r>
            <a:r>
              <a:rPr dirty="0" sz="2000" spc="229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sierpniowe.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0002" y="3284639"/>
            <a:ext cx="4876558" cy="318744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16" y="566178"/>
            <a:ext cx="4894580" cy="12465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5</a:t>
            </a:r>
            <a:r>
              <a:rPr dirty="0" sz="2000" spc="-155" b="0">
                <a:latin typeface="Times New Roman"/>
                <a:cs typeface="Times New Roman"/>
              </a:rPr>
              <a:t> </a:t>
            </a:r>
            <a:r>
              <a:rPr dirty="0" sz="2000" spc="-100"/>
              <a:t>października</a:t>
            </a:r>
            <a:r>
              <a:rPr dirty="0" sz="2000" spc="-145" b="0">
                <a:latin typeface="Times New Roman"/>
                <a:cs typeface="Times New Roman"/>
              </a:rPr>
              <a:t> </a:t>
            </a:r>
            <a:r>
              <a:rPr dirty="0" sz="2000" spc="-110"/>
              <a:t>1983r.</a:t>
            </a:r>
            <a:r>
              <a:rPr dirty="0" sz="2000" spc="-145" b="0">
                <a:latin typeface="Times New Roman"/>
                <a:cs typeface="Times New Roman"/>
              </a:rPr>
              <a:t> </a:t>
            </a:r>
            <a:r>
              <a:rPr dirty="0" sz="2000" spc="-95"/>
              <a:t>Komitet</a:t>
            </a:r>
            <a:r>
              <a:rPr dirty="0" sz="2000" spc="-140" b="0">
                <a:latin typeface="Times New Roman"/>
                <a:cs typeface="Times New Roman"/>
              </a:rPr>
              <a:t> </a:t>
            </a:r>
            <a:r>
              <a:rPr dirty="0" sz="2000" spc="-95"/>
              <a:t>Noblowski</a:t>
            </a:r>
            <a:r>
              <a:rPr dirty="0" sz="2000" spc="-165" b="0">
                <a:latin typeface="Times New Roman"/>
                <a:cs typeface="Times New Roman"/>
              </a:rPr>
              <a:t> </a:t>
            </a:r>
            <a:r>
              <a:rPr dirty="0" sz="2000" spc="-10"/>
              <a:t>ogłosił</a:t>
            </a:r>
            <a:r>
              <a:rPr dirty="0" sz="2000" spc="-10" b="0">
                <a:latin typeface="Times New Roman"/>
                <a:cs typeface="Times New Roman"/>
              </a:rPr>
              <a:t> </a:t>
            </a:r>
            <a:r>
              <a:rPr dirty="0" sz="2000" spc="-95"/>
              <a:t>decyzję</a:t>
            </a:r>
            <a:r>
              <a:rPr dirty="0" sz="2000" spc="-200" b="0">
                <a:latin typeface="Times New Roman"/>
                <a:cs typeface="Times New Roman"/>
              </a:rPr>
              <a:t> </a:t>
            </a:r>
            <a:r>
              <a:rPr dirty="0" sz="2000"/>
              <a:t>o</a:t>
            </a:r>
            <a:r>
              <a:rPr dirty="0" sz="2000" spc="-190" b="0">
                <a:latin typeface="Times New Roman"/>
                <a:cs typeface="Times New Roman"/>
              </a:rPr>
              <a:t> </a:t>
            </a:r>
            <a:r>
              <a:rPr dirty="0" sz="2000" spc="-95"/>
              <a:t>przyznaniu</a:t>
            </a:r>
            <a:r>
              <a:rPr dirty="0" sz="2000" spc="-195" b="0">
                <a:latin typeface="Times New Roman"/>
                <a:cs typeface="Times New Roman"/>
              </a:rPr>
              <a:t> </a:t>
            </a:r>
            <a:r>
              <a:rPr dirty="0" sz="2000" spc="-90"/>
              <a:t>Lechowi</a:t>
            </a:r>
            <a:r>
              <a:rPr dirty="0" sz="2000" spc="-240" b="0">
                <a:latin typeface="Times New Roman"/>
                <a:cs typeface="Times New Roman"/>
              </a:rPr>
              <a:t> </a:t>
            </a:r>
            <a:r>
              <a:rPr dirty="0" sz="2000" spc="-75"/>
              <a:t>Wałęsie</a:t>
            </a:r>
            <a:r>
              <a:rPr dirty="0" sz="2000" spc="175" b="0">
                <a:latin typeface="Times New Roman"/>
                <a:cs typeface="Times New Roman"/>
              </a:rPr>
              <a:t> </a:t>
            </a:r>
            <a:r>
              <a:rPr dirty="0" sz="2000" spc="-80"/>
              <a:t>Pokojowej</a:t>
            </a:r>
            <a:r>
              <a:rPr dirty="0" sz="2000" spc="-80" b="0">
                <a:latin typeface="Times New Roman"/>
                <a:cs typeface="Times New Roman"/>
              </a:rPr>
              <a:t> </a:t>
            </a:r>
            <a:r>
              <a:rPr dirty="0" sz="2000" spc="-95"/>
              <a:t>Nagrody</a:t>
            </a:r>
            <a:r>
              <a:rPr dirty="0" sz="2000" spc="-170" b="0">
                <a:latin typeface="Times New Roman"/>
                <a:cs typeface="Times New Roman"/>
              </a:rPr>
              <a:t> </a:t>
            </a:r>
            <a:r>
              <a:rPr dirty="0" sz="2000" spc="-90"/>
              <a:t>Nobla,</a:t>
            </a:r>
            <a:r>
              <a:rPr dirty="0" sz="2000" spc="-155" b="0">
                <a:latin typeface="Times New Roman"/>
                <a:cs typeface="Times New Roman"/>
              </a:rPr>
              <a:t> </a:t>
            </a:r>
            <a:r>
              <a:rPr dirty="0" sz="2000" spc="-85"/>
              <a:t>którą</a:t>
            </a:r>
            <a:r>
              <a:rPr dirty="0" sz="2000" spc="-160" b="0">
                <a:latin typeface="Times New Roman"/>
                <a:cs typeface="Times New Roman"/>
              </a:rPr>
              <a:t> </a:t>
            </a:r>
            <a:r>
              <a:rPr dirty="0" sz="2000"/>
              <a:t>w</a:t>
            </a:r>
            <a:r>
              <a:rPr dirty="0" sz="2000" spc="-150" b="0">
                <a:latin typeface="Times New Roman"/>
                <a:cs typeface="Times New Roman"/>
              </a:rPr>
              <a:t> </a:t>
            </a:r>
            <a:r>
              <a:rPr dirty="0" sz="2000" spc="-80"/>
              <a:t>jego</a:t>
            </a:r>
            <a:r>
              <a:rPr dirty="0" sz="2000" spc="-155" b="0">
                <a:latin typeface="Times New Roman"/>
                <a:cs typeface="Times New Roman"/>
              </a:rPr>
              <a:t> </a:t>
            </a:r>
            <a:r>
              <a:rPr dirty="0" sz="2000" spc="-95"/>
              <a:t>imieniu</a:t>
            </a:r>
            <a:r>
              <a:rPr dirty="0" sz="2000" spc="-150" b="0">
                <a:latin typeface="Times New Roman"/>
                <a:cs typeface="Times New Roman"/>
              </a:rPr>
              <a:t> </a:t>
            </a:r>
            <a:r>
              <a:rPr dirty="0" sz="2000" spc="-10"/>
              <a:t>odebrała</a:t>
            </a:r>
            <a:r>
              <a:rPr dirty="0" sz="2000" spc="-10" b="0">
                <a:latin typeface="Times New Roman"/>
                <a:cs typeface="Times New Roman"/>
              </a:rPr>
              <a:t> </a:t>
            </a:r>
            <a:r>
              <a:rPr dirty="0" sz="2000" spc="-75"/>
              <a:t>żona</a:t>
            </a:r>
            <a:r>
              <a:rPr dirty="0" sz="2000" spc="-180" b="0">
                <a:latin typeface="Times New Roman"/>
                <a:cs typeface="Times New Roman"/>
              </a:rPr>
              <a:t> </a:t>
            </a:r>
            <a:r>
              <a:rPr dirty="0" sz="2000" spc="-10"/>
              <a:t>Danuta.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644" y="2249271"/>
            <a:ext cx="4969078" cy="42912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996" y="620280"/>
            <a:ext cx="3023997" cy="354851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4934" y="909243"/>
            <a:ext cx="5002530" cy="1551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0" b="1">
                <a:solidFill>
                  <a:srgbClr val="2D2900"/>
                </a:solidFill>
                <a:latin typeface="Times New Roman"/>
                <a:cs typeface="Times New Roman"/>
              </a:rPr>
              <a:t>1989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Lech</a:t>
            </a:r>
            <a:r>
              <a:rPr dirty="0" sz="2000" spc="-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10" b="1">
                <a:solidFill>
                  <a:srgbClr val="2D2900"/>
                </a:solidFill>
                <a:latin typeface="Times New Roman"/>
                <a:cs typeface="Times New Roman"/>
              </a:rPr>
              <a:t>Wałęsa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wziął</a:t>
            </a:r>
            <a:r>
              <a:rPr dirty="0" sz="20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udział</a:t>
            </a:r>
            <a:r>
              <a:rPr dirty="0" sz="20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0" b="1">
                <a:solidFill>
                  <a:srgbClr val="2D2900"/>
                </a:solidFill>
                <a:latin typeface="Times New Roman"/>
                <a:cs typeface="Times New Roman"/>
              </a:rPr>
              <a:t>obradach</a:t>
            </a:r>
            <a:r>
              <a:rPr dirty="0" sz="2000" spc="-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Okrągłego</a:t>
            </a:r>
            <a:r>
              <a:rPr dirty="0" sz="2000" spc="-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Stołu,</a:t>
            </a:r>
            <a:r>
              <a:rPr dirty="0" sz="2000" spc="-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a</a:t>
            </a:r>
            <a:r>
              <a:rPr dirty="0" sz="2000" spc="-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0" b="1">
                <a:solidFill>
                  <a:srgbClr val="2D2900"/>
                </a:solidFill>
                <a:latin typeface="Times New Roman"/>
                <a:cs typeface="Times New Roman"/>
              </a:rPr>
              <a:t>1990</a:t>
            </a:r>
            <a:r>
              <a:rPr dirty="0" sz="20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30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2000" spc="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został</a:t>
            </a:r>
            <a:r>
              <a:rPr dirty="0" sz="2000" spc="-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wybrany</a:t>
            </a:r>
            <a:endParaRPr sz="2000">
              <a:latin typeface="Times New Roman"/>
              <a:cs typeface="Times New Roman"/>
            </a:endParaRPr>
          </a:p>
          <a:p>
            <a:pPr marL="527050">
              <a:lnSpc>
                <a:spcPts val="2400"/>
              </a:lnSpc>
              <a:spcBef>
                <a:spcPts val="10"/>
              </a:spcBef>
            </a:pPr>
            <a:r>
              <a:rPr dirty="0" sz="2000" spc="-55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20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prezydenta</a:t>
            </a:r>
            <a:r>
              <a:rPr dirty="0" sz="2000" spc="-1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Rzeczypospolitej</a:t>
            </a:r>
            <a:r>
              <a:rPr dirty="0" sz="2000" spc="-1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Polskiej.</a:t>
            </a:r>
            <a:endParaRPr sz="2000">
              <a:latin typeface="Times New Roman"/>
              <a:cs typeface="Times New Roman"/>
            </a:endParaRPr>
          </a:p>
          <a:p>
            <a:pPr marL="12700" marR="178435">
              <a:lnSpc>
                <a:spcPct val="100000"/>
              </a:lnSpc>
            </a:pP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Urząd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sprawował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55" b="1">
                <a:solidFill>
                  <a:srgbClr val="2D2900"/>
                </a:solidFill>
                <a:latin typeface="Times New Roman"/>
                <a:cs typeface="Times New Roman"/>
              </a:rPr>
              <a:t>do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0" b="1">
                <a:solidFill>
                  <a:srgbClr val="2D2900"/>
                </a:solidFill>
                <a:latin typeface="Times New Roman"/>
                <a:cs typeface="Times New Roman"/>
              </a:rPr>
              <a:t>1995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roku,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0" b="1">
                <a:solidFill>
                  <a:srgbClr val="2D2900"/>
                </a:solidFill>
                <a:latin typeface="Times New Roman"/>
                <a:cs typeface="Times New Roman"/>
              </a:rPr>
              <a:t>kiedy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przegrał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5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50" b="1">
                <a:solidFill>
                  <a:srgbClr val="2D2900"/>
                </a:solidFill>
                <a:latin typeface="Times New Roman"/>
                <a:cs typeface="Times New Roman"/>
              </a:rPr>
              <a:t>II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turze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z</a:t>
            </a:r>
            <a:r>
              <a:rPr dirty="0" sz="2000" spc="-2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Aleksandrem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2D2900"/>
                </a:solidFill>
                <a:latin typeface="Times New Roman"/>
                <a:cs typeface="Times New Roman"/>
              </a:rPr>
              <a:t>Kwaśniewskim.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6439" y="980287"/>
            <a:ext cx="2285644" cy="152351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637" y="2996641"/>
            <a:ext cx="6095517" cy="341928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4516" y="280352"/>
            <a:ext cx="7925434" cy="2468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43255">
              <a:lnSpc>
                <a:spcPct val="100200"/>
              </a:lnSpc>
              <a:spcBef>
                <a:spcPts val="95"/>
              </a:spcBef>
            </a:pPr>
            <a:r>
              <a:rPr dirty="0" sz="2000" spc="-135" b="1">
                <a:solidFill>
                  <a:srgbClr val="2D2900"/>
                </a:solidFill>
                <a:latin typeface="Times New Roman"/>
                <a:cs typeface="Times New Roman"/>
              </a:rPr>
              <a:t>Tygodnik</a:t>
            </a:r>
            <a:r>
              <a:rPr dirty="0" sz="2000" spc="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25" b="1">
                <a:solidFill>
                  <a:srgbClr val="2D2900"/>
                </a:solidFill>
                <a:latin typeface="Times New Roman"/>
                <a:cs typeface="Times New Roman"/>
              </a:rPr>
              <a:t>„Time”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20" b="1">
                <a:solidFill>
                  <a:srgbClr val="2D2900"/>
                </a:solidFill>
                <a:latin typeface="Times New Roman"/>
                <a:cs typeface="Times New Roman"/>
              </a:rPr>
              <a:t>uznał</a:t>
            </a:r>
            <a:r>
              <a:rPr dirty="0" sz="2000" spc="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60" b="1">
                <a:solidFill>
                  <a:srgbClr val="2D2900"/>
                </a:solidFill>
                <a:latin typeface="Times New Roman"/>
                <a:cs typeface="Times New Roman"/>
              </a:rPr>
              <a:t>go</a:t>
            </a:r>
            <a:r>
              <a:rPr dirty="0" sz="2000" spc="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55" b="1">
                <a:solidFill>
                  <a:srgbClr val="2D2900"/>
                </a:solidFill>
                <a:latin typeface="Times New Roman"/>
                <a:cs typeface="Times New Roman"/>
              </a:rPr>
              <a:t>za</a:t>
            </a:r>
            <a:r>
              <a:rPr dirty="0" sz="2000" spc="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14" b="1">
                <a:solidFill>
                  <a:srgbClr val="2D2900"/>
                </a:solidFill>
                <a:latin typeface="Times New Roman"/>
                <a:cs typeface="Times New Roman"/>
              </a:rPr>
              <a:t>Człowieka</a:t>
            </a:r>
            <a:r>
              <a:rPr dirty="0" sz="2000" spc="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20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2000" spc="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25" b="1">
                <a:solidFill>
                  <a:srgbClr val="2D2900"/>
                </a:solidFill>
                <a:latin typeface="Times New Roman"/>
                <a:cs typeface="Times New Roman"/>
              </a:rPr>
              <a:t>1981</a:t>
            </a:r>
            <a:r>
              <a:rPr dirty="0" sz="2000" spc="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30" b="1">
                <a:solidFill>
                  <a:srgbClr val="2D2900"/>
                </a:solidFill>
                <a:latin typeface="Times New Roman"/>
                <a:cs typeface="Times New Roman"/>
              </a:rPr>
              <a:t>oraz</a:t>
            </a:r>
            <a:r>
              <a:rPr dirty="0" sz="2000" spc="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70" b="1">
                <a:solidFill>
                  <a:srgbClr val="2D2900"/>
                </a:solidFill>
                <a:latin typeface="Times New Roman"/>
                <a:cs typeface="Times New Roman"/>
              </a:rPr>
              <a:t>za</a:t>
            </a:r>
            <a:r>
              <a:rPr dirty="0" sz="2000" spc="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14" b="1">
                <a:solidFill>
                  <a:srgbClr val="2D2900"/>
                </a:solidFill>
                <a:latin typeface="Times New Roman"/>
                <a:cs typeface="Times New Roman"/>
              </a:rPr>
              <a:t>jednego</a:t>
            </a:r>
            <a:r>
              <a:rPr dirty="0" sz="2000" spc="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80" b="1">
                <a:solidFill>
                  <a:srgbClr val="2D2900"/>
                </a:solidFill>
                <a:latin typeface="Times New Roman"/>
                <a:cs typeface="Times New Roman"/>
              </a:rPr>
              <a:t>ze</a:t>
            </a:r>
            <a:r>
              <a:rPr dirty="0" sz="2000" spc="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2D2900"/>
                </a:solidFill>
                <a:latin typeface="Times New Roman"/>
                <a:cs typeface="Times New Roman"/>
              </a:rPr>
              <a:t>100</a:t>
            </a:r>
            <a:r>
              <a:rPr dirty="0" sz="2000" spc="-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5" b="1">
                <a:solidFill>
                  <a:srgbClr val="2D2900"/>
                </a:solidFill>
                <a:latin typeface="Times New Roman"/>
                <a:cs typeface="Times New Roman"/>
              </a:rPr>
              <a:t>najważniejszych</a:t>
            </a:r>
            <a:r>
              <a:rPr dirty="0" sz="2000" spc="-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25" b="1">
                <a:solidFill>
                  <a:srgbClr val="2D2900"/>
                </a:solidFill>
                <a:latin typeface="Times New Roman"/>
                <a:cs typeface="Times New Roman"/>
              </a:rPr>
              <a:t>ludzi</a:t>
            </a:r>
            <a:r>
              <a:rPr dirty="0" sz="2000" spc="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14" b="1">
                <a:solidFill>
                  <a:srgbClr val="2D2900"/>
                </a:solidFill>
                <a:latin typeface="Times New Roman"/>
                <a:cs typeface="Times New Roman"/>
              </a:rPr>
              <a:t>stulecia</a:t>
            </a:r>
            <a:r>
              <a:rPr dirty="0" sz="2000" spc="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14" b="1">
                <a:solidFill>
                  <a:srgbClr val="2D2900"/>
                </a:solidFill>
                <a:latin typeface="Times New Roman"/>
                <a:cs typeface="Times New Roman"/>
              </a:rPr>
              <a:t>(1999).</a:t>
            </a:r>
            <a:r>
              <a:rPr dirty="0" sz="2000" spc="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75" b="1">
                <a:solidFill>
                  <a:srgbClr val="2D2900"/>
                </a:solidFill>
                <a:latin typeface="Times New Roman"/>
                <a:cs typeface="Times New Roman"/>
              </a:rPr>
              <a:t>Za</a:t>
            </a:r>
            <a:r>
              <a:rPr dirty="0" sz="2000" spc="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14" b="1">
                <a:solidFill>
                  <a:srgbClr val="2D2900"/>
                </a:solidFill>
                <a:latin typeface="Times New Roman"/>
                <a:cs typeface="Times New Roman"/>
              </a:rPr>
              <a:t>swoją</a:t>
            </a:r>
            <a:r>
              <a:rPr dirty="0" sz="2000" spc="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14" b="1">
                <a:solidFill>
                  <a:srgbClr val="2D2900"/>
                </a:solidFill>
                <a:latin typeface="Times New Roman"/>
                <a:cs typeface="Times New Roman"/>
              </a:rPr>
              <a:t>działalność</a:t>
            </a:r>
            <a:r>
              <a:rPr dirty="0" sz="2000" spc="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14" b="1">
                <a:solidFill>
                  <a:srgbClr val="2D2900"/>
                </a:solidFill>
                <a:latin typeface="Times New Roman"/>
                <a:cs typeface="Times New Roman"/>
              </a:rPr>
              <a:t>otrzymał</a:t>
            </a:r>
            <a:r>
              <a:rPr dirty="0" sz="2000" spc="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45" b="1">
                <a:solidFill>
                  <a:srgbClr val="2D2900"/>
                </a:solidFill>
                <a:latin typeface="Times New Roman"/>
                <a:cs typeface="Times New Roman"/>
              </a:rPr>
              <a:t>szereg</a:t>
            </a:r>
            <a:r>
              <a:rPr dirty="0" sz="2000" spc="-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odznaczeń</a:t>
            </a:r>
            <a:r>
              <a:rPr dirty="0" sz="20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państwowych</a:t>
            </a:r>
            <a:r>
              <a:rPr dirty="0" sz="2000" spc="-1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między</a:t>
            </a:r>
            <a:r>
              <a:rPr dirty="0" sz="2000" spc="-11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innymi:</a:t>
            </a:r>
            <a:endParaRPr sz="20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amerykański</a:t>
            </a:r>
            <a:r>
              <a:rPr dirty="0" sz="20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Prezydencki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Medal</a:t>
            </a:r>
            <a:r>
              <a:rPr dirty="0" sz="2000" spc="-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Wolności</a:t>
            </a:r>
            <a:endParaRPr sz="20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10"/>
              </a:spcBef>
              <a:buChar char="-"/>
              <a:tabLst>
                <a:tab pos="137795" algn="l"/>
              </a:tabLst>
            </a:pP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brytyjski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Krzyż</a:t>
            </a:r>
            <a:r>
              <a:rPr dirty="0" sz="2000" spc="-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Wielki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Orderu</a:t>
            </a:r>
            <a:r>
              <a:rPr dirty="0" sz="20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Łaźni</a:t>
            </a:r>
            <a:endParaRPr sz="20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francuski</a:t>
            </a:r>
            <a:r>
              <a:rPr dirty="0" sz="20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Krzyż</a:t>
            </a:r>
            <a:r>
              <a:rPr dirty="0" sz="2000" spc="-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Wielki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Orderu</a:t>
            </a:r>
            <a:r>
              <a:rPr dirty="0" sz="20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Legii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75" b="1">
                <a:solidFill>
                  <a:srgbClr val="2D2900"/>
                </a:solidFill>
                <a:latin typeface="Times New Roman"/>
                <a:cs typeface="Times New Roman"/>
              </a:rPr>
              <a:t>Jego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imieniem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zostały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nazwane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ulice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place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różnych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miejscach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świata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0" b="1">
                <a:solidFill>
                  <a:srgbClr val="2D2900"/>
                </a:solidFill>
                <a:latin typeface="Times New Roman"/>
                <a:cs typeface="Times New Roman"/>
              </a:rPr>
              <a:t>oraz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2D2900"/>
                </a:solidFill>
                <a:latin typeface="Times New Roman"/>
                <a:cs typeface="Times New Roman"/>
              </a:rPr>
              <a:t>port</a:t>
            </a:r>
            <a:r>
              <a:rPr dirty="0" sz="2000" spc="-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lotniczy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Gdańsku.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0004" y="2636634"/>
            <a:ext cx="2890799" cy="370512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646" y="3372484"/>
            <a:ext cx="4093197" cy="268091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58722" y="3545268"/>
            <a:ext cx="2981325" cy="11430"/>
            <a:chOff x="1458722" y="3545268"/>
            <a:chExt cx="2981325" cy="11430"/>
          </a:xfrm>
        </p:grpSpPr>
        <p:sp>
          <p:nvSpPr>
            <p:cNvPr id="3" name="object 3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703743" y="3545268"/>
            <a:ext cx="2981325" cy="11430"/>
            <a:chOff x="4703743" y="3545268"/>
            <a:chExt cx="2981325" cy="11430"/>
          </a:xfrm>
        </p:grpSpPr>
        <p:sp>
          <p:nvSpPr>
            <p:cNvPr id="6" name="object 6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4521246" y="2348649"/>
            <a:ext cx="3934460" cy="4283710"/>
            <a:chOff x="4521246" y="2348649"/>
            <a:chExt cx="3934460" cy="428371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1246" y="3507132"/>
              <a:ext cx="83498" cy="8349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996" y="2348649"/>
              <a:ext cx="3811676" cy="4283633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34515" y="2308936"/>
            <a:ext cx="3688715" cy="33769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4290">
              <a:lnSpc>
                <a:spcPct val="100000"/>
              </a:lnSpc>
              <a:spcBef>
                <a:spcPts val="100"/>
              </a:spcBef>
            </a:pP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Polska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poetka,</a:t>
            </a:r>
            <a:r>
              <a:rPr dirty="0" sz="22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eseistka,</a:t>
            </a:r>
            <a:r>
              <a:rPr dirty="0" sz="22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5" b="1">
                <a:solidFill>
                  <a:srgbClr val="2D2900"/>
                </a:solidFill>
                <a:latin typeface="Times New Roman"/>
                <a:cs typeface="Times New Roman"/>
              </a:rPr>
              <a:t>krytyczka,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tłumaczka,</a:t>
            </a:r>
            <a:r>
              <a:rPr dirty="0" sz="22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5" b="1">
                <a:solidFill>
                  <a:srgbClr val="2D2900"/>
                </a:solidFill>
                <a:latin typeface="Times New Roman"/>
                <a:cs typeface="Times New Roman"/>
              </a:rPr>
              <a:t>felietonistka;</a:t>
            </a:r>
            <a:r>
              <a:rPr dirty="0" sz="22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2D2900"/>
                </a:solidFill>
                <a:latin typeface="Times New Roman"/>
                <a:cs typeface="Times New Roman"/>
              </a:rPr>
              <a:t>laureatka</a:t>
            </a:r>
            <a:r>
              <a:rPr dirty="0" sz="2200" spc="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Nagrody</a:t>
            </a:r>
            <a:r>
              <a:rPr dirty="0" sz="2200" spc="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Nobla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200" spc="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dziedzinie</a:t>
            </a:r>
            <a:r>
              <a:rPr dirty="0" sz="2200" spc="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literatury</a:t>
            </a:r>
            <a:r>
              <a:rPr dirty="0" sz="22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(1996),</a:t>
            </a:r>
            <a:r>
              <a:rPr dirty="0" sz="22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członek</a:t>
            </a:r>
            <a:r>
              <a:rPr dirty="0" sz="22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5" b="1">
                <a:solidFill>
                  <a:srgbClr val="2D2900"/>
                </a:solidFill>
                <a:latin typeface="Times New Roman"/>
                <a:cs typeface="Times New Roman"/>
              </a:rPr>
              <a:t>założyciel</a:t>
            </a:r>
            <a:r>
              <a:rPr dirty="0" sz="22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Stowarzyszenia</a:t>
            </a:r>
            <a:r>
              <a:rPr dirty="0" sz="2200" spc="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Pisarzy</a:t>
            </a:r>
            <a:r>
              <a:rPr dirty="0" sz="22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Polskich</a:t>
            </a:r>
            <a:r>
              <a:rPr dirty="0" sz="22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(1989),</a:t>
            </a:r>
            <a:r>
              <a:rPr dirty="0" sz="22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członkini</a:t>
            </a:r>
            <a:r>
              <a:rPr dirty="0" sz="22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Polskiej</a:t>
            </a:r>
            <a:r>
              <a:rPr dirty="0" sz="2200" spc="1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Akademii</a:t>
            </a:r>
            <a:r>
              <a:rPr dirty="0" sz="22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Umiejętności</a:t>
            </a:r>
            <a:r>
              <a:rPr dirty="0" sz="2200" spc="229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2D2900"/>
                </a:solidFill>
                <a:latin typeface="Times New Roman"/>
                <a:cs typeface="Times New Roman"/>
              </a:rPr>
              <a:t>(1995),</a:t>
            </a:r>
            <a:r>
              <a:rPr dirty="0" sz="22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50" b="1">
                <a:solidFill>
                  <a:srgbClr val="2D2900"/>
                </a:solidFill>
                <a:latin typeface="Times New Roman"/>
                <a:cs typeface="Times New Roman"/>
              </a:rPr>
              <a:t>dama</a:t>
            </a:r>
            <a:r>
              <a:rPr dirty="0" sz="2200" spc="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2D2900"/>
                </a:solidFill>
                <a:latin typeface="Times New Roman"/>
                <a:cs typeface="Times New Roman"/>
              </a:rPr>
              <a:t>Orderu</a:t>
            </a:r>
            <a:r>
              <a:rPr dirty="0" sz="22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2D2900"/>
                </a:solidFill>
                <a:latin typeface="Times New Roman"/>
                <a:cs typeface="Times New Roman"/>
              </a:rPr>
              <a:t>Orła</a:t>
            </a:r>
            <a:r>
              <a:rPr dirty="0" sz="22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2D2900"/>
                </a:solidFill>
                <a:latin typeface="Times New Roman"/>
                <a:cs typeface="Times New Roman"/>
              </a:rPr>
              <a:t>Białego.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17699" y="173786"/>
            <a:ext cx="6807834" cy="1854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07795" marR="5080" indent="-1395730">
              <a:lnSpc>
                <a:spcPct val="100000"/>
              </a:lnSpc>
              <a:spcBef>
                <a:spcPts val="100"/>
              </a:spcBef>
            </a:pPr>
            <a:r>
              <a:rPr dirty="0" sz="6000" spc="-95"/>
              <a:t>Wisława</a:t>
            </a:r>
            <a:r>
              <a:rPr dirty="0" sz="6000" spc="-245" b="0">
                <a:latin typeface="Times New Roman"/>
                <a:cs typeface="Times New Roman"/>
              </a:rPr>
              <a:t> </a:t>
            </a:r>
            <a:r>
              <a:rPr dirty="0" sz="6000" spc="-95"/>
              <a:t>Szymborska</a:t>
            </a:r>
            <a:r>
              <a:rPr dirty="0" sz="6000" spc="-95" b="0">
                <a:latin typeface="Times New Roman"/>
                <a:cs typeface="Times New Roman"/>
              </a:rPr>
              <a:t> </a:t>
            </a:r>
            <a:r>
              <a:rPr dirty="0" sz="6000" spc="-65"/>
              <a:t>(1923</a:t>
            </a:r>
            <a:r>
              <a:rPr dirty="0" sz="6000" spc="-260" b="0">
                <a:latin typeface="Times New Roman"/>
                <a:cs typeface="Times New Roman"/>
              </a:rPr>
              <a:t> </a:t>
            </a:r>
            <a:r>
              <a:rPr dirty="0" sz="6000"/>
              <a:t>–</a:t>
            </a:r>
            <a:r>
              <a:rPr dirty="0" sz="6000" spc="-245" b="0">
                <a:latin typeface="Times New Roman"/>
                <a:cs typeface="Times New Roman"/>
              </a:rPr>
              <a:t> </a:t>
            </a:r>
            <a:r>
              <a:rPr dirty="0" sz="6000" spc="-10"/>
              <a:t>2012)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16" y="942365"/>
            <a:ext cx="7665720" cy="185356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5"/>
              <a:t>Wisława</a:t>
            </a:r>
            <a:r>
              <a:rPr dirty="0" spc="-180" b="0">
                <a:latin typeface="Times New Roman"/>
                <a:cs typeface="Times New Roman"/>
              </a:rPr>
              <a:t> </a:t>
            </a:r>
            <a:r>
              <a:rPr dirty="0" spc="-50"/>
              <a:t>to</a:t>
            </a:r>
            <a:r>
              <a:rPr dirty="0" spc="-170" b="0">
                <a:latin typeface="Times New Roman"/>
                <a:cs typeface="Times New Roman"/>
              </a:rPr>
              <a:t> </a:t>
            </a:r>
            <a:r>
              <a:rPr dirty="0" spc="-85"/>
              <a:t>drugie</a:t>
            </a:r>
            <a:r>
              <a:rPr dirty="0" spc="-175" b="0">
                <a:latin typeface="Times New Roman"/>
                <a:cs typeface="Times New Roman"/>
              </a:rPr>
              <a:t> </a:t>
            </a:r>
            <a:r>
              <a:rPr dirty="0" spc="-80"/>
              <a:t>imię</a:t>
            </a:r>
            <a:r>
              <a:rPr dirty="0" spc="-175" b="0">
                <a:latin typeface="Times New Roman"/>
                <a:cs typeface="Times New Roman"/>
              </a:rPr>
              <a:t> </a:t>
            </a:r>
            <a:r>
              <a:rPr dirty="0" spc="-100"/>
              <a:t>Szymborskiej.</a:t>
            </a:r>
            <a:r>
              <a:rPr dirty="0" spc="-165" b="0">
                <a:latin typeface="Times New Roman"/>
                <a:cs typeface="Times New Roman"/>
              </a:rPr>
              <a:t> </a:t>
            </a:r>
            <a:r>
              <a:rPr dirty="0" spc="-50"/>
              <a:t>Na</a:t>
            </a:r>
            <a:r>
              <a:rPr dirty="0" spc="-165" b="0">
                <a:latin typeface="Times New Roman"/>
                <a:cs typeface="Times New Roman"/>
              </a:rPr>
              <a:t> </a:t>
            </a:r>
            <a:r>
              <a:rPr dirty="0" spc="-95"/>
              <a:t>pierwsze</a:t>
            </a:r>
            <a:r>
              <a:rPr dirty="0" spc="-95" b="0">
                <a:latin typeface="Times New Roman"/>
                <a:cs typeface="Times New Roman"/>
              </a:rPr>
              <a:t> </a:t>
            </a:r>
            <a:r>
              <a:rPr dirty="0" spc="-90"/>
              <a:t>miała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90"/>
              <a:t>Maria.</a:t>
            </a:r>
            <a:r>
              <a:rPr dirty="0" spc="-204" b="0">
                <a:latin typeface="Times New Roman"/>
                <a:cs typeface="Times New Roman"/>
              </a:rPr>
              <a:t> </a:t>
            </a:r>
            <a:r>
              <a:rPr dirty="0" spc="-140"/>
              <a:t>Talent</a:t>
            </a:r>
            <a:r>
              <a:rPr dirty="0" spc="-140" b="0">
                <a:latin typeface="Times New Roman"/>
                <a:cs typeface="Times New Roman"/>
              </a:rPr>
              <a:t> </a:t>
            </a:r>
            <a:r>
              <a:rPr dirty="0" spc="-95"/>
              <a:t>poetycki</a:t>
            </a:r>
            <a:r>
              <a:rPr dirty="0" spc="-160" b="0">
                <a:latin typeface="Times New Roman"/>
                <a:cs typeface="Times New Roman"/>
              </a:rPr>
              <a:t> </a:t>
            </a:r>
            <a:r>
              <a:rPr dirty="0" spc="-95"/>
              <a:t>pisarki</a:t>
            </a:r>
            <a:r>
              <a:rPr dirty="0" spc="-155" b="0">
                <a:latin typeface="Times New Roman"/>
                <a:cs typeface="Times New Roman"/>
              </a:rPr>
              <a:t> </a:t>
            </a:r>
            <a:r>
              <a:rPr dirty="0" spc="-95"/>
              <a:t>ujawnił</a:t>
            </a:r>
            <a:r>
              <a:rPr dirty="0" spc="-155" b="0">
                <a:latin typeface="Times New Roman"/>
                <a:cs typeface="Times New Roman"/>
              </a:rPr>
              <a:t> </a:t>
            </a:r>
            <a:r>
              <a:rPr dirty="0" spc="-25"/>
              <a:t>się</a:t>
            </a:r>
          </a:p>
          <a:p>
            <a:pPr marL="12700" marR="24765" indent="416559">
              <a:lnSpc>
                <a:spcPct val="100000"/>
              </a:lnSpc>
            </a:pPr>
            <a:r>
              <a:rPr dirty="0"/>
              <a:t>w</a:t>
            </a:r>
            <a:r>
              <a:rPr dirty="0" spc="-175" b="0">
                <a:latin typeface="Times New Roman"/>
                <a:cs typeface="Times New Roman"/>
              </a:rPr>
              <a:t> </a:t>
            </a:r>
            <a:r>
              <a:rPr dirty="0" spc="-85"/>
              <a:t>latach</a:t>
            </a:r>
            <a:r>
              <a:rPr dirty="0" spc="-170" b="0">
                <a:latin typeface="Times New Roman"/>
                <a:cs typeface="Times New Roman"/>
              </a:rPr>
              <a:t> </a:t>
            </a:r>
            <a:r>
              <a:rPr dirty="0" spc="-100"/>
              <a:t>dziecięcych,</a:t>
            </a:r>
            <a:r>
              <a:rPr dirty="0" spc="-175" b="0">
                <a:latin typeface="Times New Roman"/>
                <a:cs typeface="Times New Roman"/>
              </a:rPr>
              <a:t> </a:t>
            </a:r>
            <a:r>
              <a:rPr dirty="0" spc="-90"/>
              <a:t>kiedy</a:t>
            </a:r>
            <a:r>
              <a:rPr dirty="0" spc="-170" b="0">
                <a:latin typeface="Times New Roman"/>
                <a:cs typeface="Times New Roman"/>
              </a:rPr>
              <a:t> </a:t>
            </a:r>
            <a:r>
              <a:rPr dirty="0" spc="-50"/>
              <a:t>to</a:t>
            </a:r>
            <a:r>
              <a:rPr dirty="0" spc="-185" b="0">
                <a:latin typeface="Times New Roman"/>
                <a:cs typeface="Times New Roman"/>
              </a:rPr>
              <a:t> </a:t>
            </a:r>
            <a:r>
              <a:rPr dirty="0" spc="-55"/>
              <a:t>za</a:t>
            </a:r>
            <a:r>
              <a:rPr dirty="0" spc="-170" b="0">
                <a:latin typeface="Times New Roman"/>
                <a:cs typeface="Times New Roman"/>
              </a:rPr>
              <a:t> </a:t>
            </a:r>
            <a:r>
              <a:rPr dirty="0" spc="-90"/>
              <a:t>wierszyk</a:t>
            </a:r>
            <a:r>
              <a:rPr dirty="0" spc="-170" b="0">
                <a:latin typeface="Times New Roman"/>
                <a:cs typeface="Times New Roman"/>
              </a:rPr>
              <a:t> </a:t>
            </a:r>
            <a:r>
              <a:rPr dirty="0" spc="-90"/>
              <a:t>ojciec</a:t>
            </a:r>
            <a:r>
              <a:rPr dirty="0" spc="-90" b="0">
                <a:latin typeface="Times New Roman"/>
                <a:cs typeface="Times New Roman"/>
              </a:rPr>
              <a:t> </a:t>
            </a:r>
            <a:r>
              <a:rPr dirty="0" spc="-95"/>
              <a:t>obdarował</a:t>
            </a:r>
            <a:r>
              <a:rPr dirty="0" spc="-204" b="0">
                <a:latin typeface="Times New Roman"/>
                <a:cs typeface="Times New Roman"/>
              </a:rPr>
              <a:t> </a:t>
            </a:r>
            <a:r>
              <a:rPr dirty="0" spc="-50"/>
              <a:t>ją</a:t>
            </a:r>
            <a:r>
              <a:rPr dirty="0" spc="-180" b="0">
                <a:latin typeface="Times New Roman"/>
                <a:cs typeface="Times New Roman"/>
              </a:rPr>
              <a:t> </a:t>
            </a:r>
            <a:r>
              <a:rPr dirty="0" spc="-100"/>
              <a:t>drobną</a:t>
            </a:r>
            <a:r>
              <a:rPr dirty="0" spc="-185" b="0">
                <a:latin typeface="Times New Roman"/>
                <a:cs typeface="Times New Roman"/>
              </a:rPr>
              <a:t> </a:t>
            </a:r>
            <a:r>
              <a:rPr dirty="0" spc="-10"/>
              <a:t>monetą.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641" y="3356648"/>
            <a:ext cx="5714644" cy="27237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16" y="416788"/>
            <a:ext cx="7531100" cy="1395730"/>
          </a:xfrm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225"/>
              </a:spcBef>
            </a:pPr>
            <a:r>
              <a:rPr dirty="0" spc="-75"/>
              <a:t>Jako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95"/>
              <a:t>poetka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100"/>
              <a:t>Szymborska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100"/>
              <a:t>zadebiutowała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/>
              <a:t>w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100"/>
              <a:t>marcu</a:t>
            </a:r>
            <a:r>
              <a:rPr dirty="0" spc="-100" b="0">
                <a:latin typeface="Times New Roman"/>
                <a:cs typeface="Times New Roman"/>
              </a:rPr>
              <a:t> </a:t>
            </a:r>
            <a:r>
              <a:rPr dirty="0" spc="-135"/>
              <a:t>1945r.</a:t>
            </a:r>
            <a:r>
              <a:rPr dirty="0" spc="-165" b="0">
                <a:latin typeface="Times New Roman"/>
                <a:cs typeface="Times New Roman"/>
              </a:rPr>
              <a:t> </a:t>
            </a:r>
            <a:r>
              <a:rPr dirty="0" spc="-95"/>
              <a:t>wierszem</a:t>
            </a:r>
            <a:r>
              <a:rPr dirty="0" spc="-170" b="0">
                <a:latin typeface="Times New Roman"/>
                <a:cs typeface="Times New Roman"/>
              </a:rPr>
              <a:t> </a:t>
            </a:r>
            <a:r>
              <a:rPr dirty="0" spc="-95"/>
              <a:t>"Szukam</a:t>
            </a:r>
            <a:r>
              <a:rPr dirty="0" spc="-165" b="0">
                <a:latin typeface="Times New Roman"/>
                <a:cs typeface="Times New Roman"/>
              </a:rPr>
              <a:t> </a:t>
            </a:r>
            <a:r>
              <a:rPr dirty="0" spc="-90"/>
              <a:t>słowa"</a:t>
            </a:r>
            <a:r>
              <a:rPr dirty="0" spc="-155" b="0">
                <a:latin typeface="Times New Roman"/>
                <a:cs typeface="Times New Roman"/>
              </a:rPr>
              <a:t> </a:t>
            </a:r>
            <a:r>
              <a:rPr dirty="0"/>
              <a:t>w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10"/>
              <a:t>dodatku</a:t>
            </a:r>
          </a:p>
          <a:p>
            <a:pPr marL="12700">
              <a:lnSpc>
                <a:spcPts val="3479"/>
              </a:lnSpc>
            </a:pPr>
            <a:r>
              <a:rPr dirty="0" spc="-50"/>
              <a:t>do</a:t>
            </a:r>
            <a:r>
              <a:rPr dirty="0" spc="-160" b="0">
                <a:latin typeface="Times New Roman"/>
                <a:cs typeface="Times New Roman"/>
              </a:rPr>
              <a:t> </a:t>
            </a:r>
            <a:r>
              <a:rPr dirty="0" spc="-100"/>
              <a:t>"Dziennika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100"/>
              <a:t>Polskiego"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75"/>
              <a:t>pt.</a:t>
            </a:r>
            <a:r>
              <a:rPr dirty="0" spc="-135" b="0">
                <a:latin typeface="Times New Roman"/>
                <a:cs typeface="Times New Roman"/>
              </a:rPr>
              <a:t> </a:t>
            </a:r>
            <a:r>
              <a:rPr dirty="0" spc="-10"/>
              <a:t>"Walka".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4516" y="2021662"/>
            <a:ext cx="3760470" cy="4530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Szukam</a:t>
            </a:r>
            <a:r>
              <a:rPr dirty="0" sz="1400" spc="-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-20" b="1">
                <a:solidFill>
                  <a:srgbClr val="2D2900"/>
                </a:solidFill>
                <a:latin typeface="Times New Roman"/>
                <a:cs typeface="Times New Roman"/>
              </a:rPr>
              <a:t>słowa</a:t>
            </a:r>
            <a:endParaRPr sz="1400">
              <a:latin typeface="Times New Roman"/>
              <a:cs typeface="Times New Roman"/>
            </a:endParaRPr>
          </a:p>
          <a:p>
            <a:pPr marL="12700" marR="770890">
              <a:lnSpc>
                <a:spcPct val="110300"/>
              </a:lnSpc>
              <a:spcBef>
                <a:spcPts val="1025"/>
              </a:spcBef>
            </a:pP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Chcę</a:t>
            </a:r>
            <a:r>
              <a:rPr dirty="0" sz="1550" spc="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określić</a:t>
            </a:r>
            <a:r>
              <a:rPr dirty="0" sz="1550" spc="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ich</a:t>
            </a:r>
            <a:r>
              <a:rPr dirty="0" sz="1550" spc="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jednym</a:t>
            </a:r>
            <a:r>
              <a:rPr dirty="0" sz="1550" spc="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2D2900"/>
                </a:solidFill>
                <a:latin typeface="Times New Roman"/>
                <a:cs typeface="Times New Roman"/>
              </a:rPr>
              <a:t>wyrazem</a:t>
            </a:r>
            <a:r>
              <a:rPr dirty="0" sz="155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jacy</a:t>
            </a:r>
            <a:r>
              <a:rPr dirty="0" sz="1550" spc="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-</a:t>
            </a:r>
            <a:r>
              <a:rPr dirty="0" sz="1550" spc="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spc="-50" b="1">
                <a:solidFill>
                  <a:srgbClr val="2D2900"/>
                </a:solidFill>
                <a:latin typeface="Times New Roman"/>
                <a:cs typeface="Times New Roman"/>
              </a:rPr>
              <a:t>?</a:t>
            </a: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ts val="2050"/>
              </a:lnSpc>
              <a:spcBef>
                <a:spcPts val="90"/>
              </a:spcBef>
            </a:pP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Biorę</a:t>
            </a:r>
            <a:r>
              <a:rPr dirty="0" sz="1550" spc="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słowa</a:t>
            </a:r>
            <a:r>
              <a:rPr dirty="0" sz="1550" spc="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potoczne,</a:t>
            </a:r>
            <a:r>
              <a:rPr dirty="0" sz="1550" spc="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ze</a:t>
            </a:r>
            <a:r>
              <a:rPr dirty="0" sz="1550" spc="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słowników</a:t>
            </a:r>
            <a:r>
              <a:rPr dirty="0" sz="1550" spc="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2D2900"/>
                </a:solidFill>
                <a:latin typeface="Times New Roman"/>
                <a:cs typeface="Times New Roman"/>
              </a:rPr>
              <a:t>kradnę,</a:t>
            </a:r>
            <a:r>
              <a:rPr dirty="0" sz="155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mierzę,</a:t>
            </a:r>
            <a:r>
              <a:rPr dirty="0" sz="1550" spc="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ważę</a:t>
            </a:r>
            <a:r>
              <a:rPr dirty="0" sz="1550" spc="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1550" spc="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badam</a:t>
            </a:r>
            <a:r>
              <a:rPr dirty="0" sz="1550" spc="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spc="-50" b="1">
                <a:solidFill>
                  <a:srgbClr val="2D2900"/>
                </a:solidFill>
                <a:latin typeface="Times New Roman"/>
                <a:cs typeface="Times New Roman"/>
              </a:rPr>
              <a:t>–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50" spc="-10" b="1">
                <a:solidFill>
                  <a:srgbClr val="2D2900"/>
                </a:solidFill>
                <a:latin typeface="Times New Roman"/>
                <a:cs typeface="Times New Roman"/>
              </a:rPr>
              <a:t>Żadne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nie</a:t>
            </a:r>
            <a:r>
              <a:rPr dirty="0" sz="1550" spc="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2D2900"/>
                </a:solidFill>
                <a:latin typeface="Times New Roman"/>
                <a:cs typeface="Times New Roman"/>
              </a:rPr>
              <a:t>odpowiada.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203835">
              <a:lnSpc>
                <a:spcPct val="110000"/>
              </a:lnSpc>
            </a:pP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Każde</a:t>
            </a:r>
            <a:r>
              <a:rPr dirty="0" sz="1550" spc="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najodważniejsze</a:t>
            </a:r>
            <a:r>
              <a:rPr dirty="0" sz="1550" spc="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–</a:t>
            </a:r>
            <a:r>
              <a:rPr dirty="0" sz="1550" spc="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2D2900"/>
                </a:solidFill>
                <a:latin typeface="Times New Roman"/>
                <a:cs typeface="Times New Roman"/>
              </a:rPr>
              <a:t>tchórzliwe,</a:t>
            </a:r>
            <a:r>
              <a:rPr dirty="0" sz="155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każde</a:t>
            </a:r>
            <a:r>
              <a:rPr dirty="0" sz="1550" spc="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najpogardliwsze</a:t>
            </a:r>
            <a:r>
              <a:rPr dirty="0" sz="1550" spc="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–</a:t>
            </a:r>
            <a:r>
              <a:rPr dirty="0" sz="1550" spc="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jeszcze</a:t>
            </a:r>
            <a:r>
              <a:rPr dirty="0" sz="1550" spc="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2D2900"/>
                </a:solidFill>
                <a:latin typeface="Times New Roman"/>
                <a:cs typeface="Times New Roman"/>
              </a:rPr>
              <a:t>święte.</a:t>
            </a:r>
            <a:r>
              <a:rPr dirty="0" sz="155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Każde</a:t>
            </a:r>
            <a:r>
              <a:rPr dirty="0" sz="1550" spc="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najokrutniejsze</a:t>
            </a:r>
            <a:r>
              <a:rPr dirty="0" sz="1550" spc="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–</a:t>
            </a:r>
            <a:r>
              <a:rPr dirty="0" sz="1550" spc="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nazbyt</a:t>
            </a:r>
            <a:r>
              <a:rPr dirty="0" sz="1550" spc="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2D2900"/>
                </a:solidFill>
                <a:latin typeface="Times New Roman"/>
                <a:cs typeface="Times New Roman"/>
              </a:rPr>
              <a:t>litościwe,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najbardziej</a:t>
            </a:r>
            <a:r>
              <a:rPr dirty="0" sz="1550" spc="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nienawistne</a:t>
            </a:r>
            <a:r>
              <a:rPr dirty="0" sz="1550" spc="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–</a:t>
            </a:r>
            <a:r>
              <a:rPr dirty="0" sz="1550" spc="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za</a:t>
            </a:r>
            <a:r>
              <a:rPr dirty="0" sz="1550" spc="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mało</a:t>
            </a:r>
            <a:r>
              <a:rPr dirty="0" sz="1550" spc="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2D2900"/>
                </a:solidFill>
                <a:latin typeface="Times New Roman"/>
                <a:cs typeface="Times New Roman"/>
              </a:rPr>
              <a:t>zawzięte.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1124585">
              <a:lnSpc>
                <a:spcPct val="109600"/>
              </a:lnSpc>
              <a:spcBef>
                <a:spcPts val="5"/>
              </a:spcBef>
            </a:pPr>
            <a:r>
              <a:rPr dirty="0" sz="1550" spc="-30" b="1">
                <a:solidFill>
                  <a:srgbClr val="2D2900"/>
                </a:solidFill>
                <a:latin typeface="Times New Roman"/>
                <a:cs typeface="Times New Roman"/>
              </a:rPr>
              <a:t>To</a:t>
            </a:r>
            <a:r>
              <a:rPr dirty="0" sz="1550" spc="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słowo</a:t>
            </a:r>
            <a:r>
              <a:rPr dirty="0" sz="1550" spc="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musi</a:t>
            </a:r>
            <a:r>
              <a:rPr dirty="0" sz="15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być</a:t>
            </a:r>
            <a:r>
              <a:rPr dirty="0" sz="1550" spc="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jak</a:t>
            </a:r>
            <a:r>
              <a:rPr dirty="0" sz="1550" spc="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2D2900"/>
                </a:solidFill>
                <a:latin typeface="Times New Roman"/>
                <a:cs typeface="Times New Roman"/>
              </a:rPr>
              <a:t>wulkan,</a:t>
            </a:r>
            <a:r>
              <a:rPr dirty="0" sz="155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niech</a:t>
            </a:r>
            <a:r>
              <a:rPr dirty="0" sz="1550" spc="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bije,</a:t>
            </a:r>
            <a:r>
              <a:rPr dirty="0" sz="1550" spc="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rwie</a:t>
            </a:r>
            <a:r>
              <a:rPr dirty="0" sz="1550" spc="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1550" spc="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2D2900"/>
                </a:solidFill>
                <a:latin typeface="Times New Roman"/>
                <a:cs typeface="Times New Roman"/>
              </a:rPr>
              <a:t>strąca,</a:t>
            </a:r>
            <a:endParaRPr sz="1550">
              <a:latin typeface="Times New Roman"/>
              <a:cs typeface="Times New Roman"/>
            </a:endParaRPr>
          </a:p>
          <a:p>
            <a:pPr marL="12700" marR="1473835">
              <a:lnSpc>
                <a:spcPts val="2050"/>
              </a:lnSpc>
              <a:spcBef>
                <a:spcPts val="95"/>
              </a:spcBef>
            </a:pP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jak</a:t>
            </a:r>
            <a:r>
              <a:rPr dirty="0" sz="1550" spc="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straszliwy</a:t>
            </a:r>
            <a:r>
              <a:rPr dirty="0" sz="1550" spc="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gniew</a:t>
            </a:r>
            <a:r>
              <a:rPr dirty="0" sz="1550" spc="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2D2900"/>
                </a:solidFill>
                <a:latin typeface="Times New Roman"/>
                <a:cs typeface="Times New Roman"/>
              </a:rPr>
              <a:t>Boga,</a:t>
            </a:r>
            <a:r>
              <a:rPr dirty="0" sz="155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jak</a:t>
            </a:r>
            <a:r>
              <a:rPr dirty="0" sz="1550" spc="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2D2900"/>
                </a:solidFill>
                <a:latin typeface="Times New Roman"/>
                <a:cs typeface="Times New Roman"/>
              </a:rPr>
              <a:t>nienawiść</a:t>
            </a:r>
            <a:r>
              <a:rPr dirty="0" sz="1550" spc="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2D2900"/>
                </a:solidFill>
                <a:latin typeface="Times New Roman"/>
                <a:cs typeface="Times New Roman"/>
              </a:rPr>
              <a:t>wrząca(…)</a:t>
            </a:r>
            <a:endParaRPr sz="155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996" y="2492641"/>
            <a:ext cx="3939120" cy="33119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58722" y="3545268"/>
            <a:ext cx="2981325" cy="11430"/>
            <a:chOff x="1458722" y="3545268"/>
            <a:chExt cx="2981325" cy="11430"/>
          </a:xfrm>
        </p:grpSpPr>
        <p:sp>
          <p:nvSpPr>
            <p:cNvPr id="3" name="object 3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703743" y="3545268"/>
            <a:ext cx="2981325" cy="11430"/>
            <a:chOff x="4703743" y="3545268"/>
            <a:chExt cx="2981325" cy="11430"/>
          </a:xfrm>
        </p:grpSpPr>
        <p:sp>
          <p:nvSpPr>
            <p:cNvPr id="6" name="object 6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1246" y="3507132"/>
            <a:ext cx="83498" cy="8349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44934" y="577710"/>
            <a:ext cx="7997190" cy="546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718050" indent="690245">
              <a:lnSpc>
                <a:spcPct val="100000"/>
              </a:lnSpc>
              <a:spcBef>
                <a:spcPts val="100"/>
              </a:spcBef>
            </a:pPr>
            <a:r>
              <a:rPr dirty="0" sz="2400" spc="-90" b="1">
                <a:solidFill>
                  <a:srgbClr val="2D2900"/>
                </a:solidFill>
                <a:latin typeface="Times New Roman"/>
                <a:cs typeface="Times New Roman"/>
              </a:rPr>
              <a:t>Maria</a:t>
            </a:r>
            <a:r>
              <a:rPr dirty="0" sz="24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2D2900"/>
                </a:solidFill>
                <a:latin typeface="Times New Roman"/>
                <a:cs typeface="Times New Roman"/>
              </a:rPr>
              <a:t>Salomea</a:t>
            </a:r>
            <a:r>
              <a:rPr dirty="0" sz="24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110" b="1">
                <a:solidFill>
                  <a:srgbClr val="2D2900"/>
                </a:solidFill>
                <a:latin typeface="Times New Roman"/>
                <a:cs typeface="Times New Roman"/>
              </a:rPr>
              <a:t>Skłodowska-</a:t>
            </a:r>
            <a:r>
              <a:rPr dirty="0" sz="2400" spc="-90" b="1">
                <a:solidFill>
                  <a:srgbClr val="2D2900"/>
                </a:solidFill>
                <a:latin typeface="Times New Roman"/>
                <a:cs typeface="Times New Roman"/>
              </a:rPr>
              <a:t>Curie</a:t>
            </a:r>
            <a:r>
              <a:rPr dirty="0" sz="2400" spc="-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95" b="1">
                <a:solidFill>
                  <a:srgbClr val="2D2900"/>
                </a:solidFill>
                <a:latin typeface="Times New Roman"/>
                <a:cs typeface="Times New Roman"/>
              </a:rPr>
              <a:t>urodziła</a:t>
            </a:r>
            <a:r>
              <a:rPr dirty="0" sz="2400" spc="-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65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24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D2900"/>
                </a:solidFill>
                <a:latin typeface="Times New Roman"/>
                <a:cs typeface="Times New Roman"/>
              </a:rPr>
              <a:t>7</a:t>
            </a:r>
            <a:r>
              <a:rPr dirty="0" sz="24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b="1">
                <a:solidFill>
                  <a:srgbClr val="2D2900"/>
                </a:solidFill>
                <a:latin typeface="Times New Roman"/>
                <a:cs typeface="Times New Roman"/>
              </a:rPr>
              <a:t>listopada</a:t>
            </a:r>
            <a:r>
              <a:rPr dirty="0" sz="24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2D2900"/>
                </a:solidFill>
                <a:latin typeface="Times New Roman"/>
                <a:cs typeface="Times New Roman"/>
              </a:rPr>
              <a:t>1867r.</a:t>
            </a:r>
            <a:endParaRPr sz="2400">
              <a:latin typeface="Times New Roman"/>
              <a:cs typeface="Times New Roman"/>
            </a:endParaRPr>
          </a:p>
          <a:p>
            <a:pPr marL="830580">
              <a:lnSpc>
                <a:spcPct val="100000"/>
              </a:lnSpc>
            </a:pPr>
            <a:r>
              <a:rPr dirty="0" sz="24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400" spc="-25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2D2900"/>
                </a:solidFill>
                <a:latin typeface="Times New Roman"/>
                <a:cs typeface="Times New Roman"/>
              </a:rPr>
              <a:t>Warszawie.</a:t>
            </a:r>
            <a:endParaRPr sz="2400">
              <a:latin typeface="Times New Roman"/>
              <a:cs typeface="Times New Roman"/>
            </a:endParaRPr>
          </a:p>
          <a:p>
            <a:pPr algn="ctr" marL="12700" marR="4738370">
              <a:lnSpc>
                <a:spcPct val="100000"/>
              </a:lnSpc>
            </a:pPr>
            <a:r>
              <a:rPr dirty="0" sz="2400" spc="-95" b="1">
                <a:solidFill>
                  <a:srgbClr val="2D2900"/>
                </a:solidFill>
                <a:latin typeface="Times New Roman"/>
                <a:cs typeface="Times New Roman"/>
              </a:rPr>
              <a:t>Obecnie</a:t>
            </a:r>
            <a:r>
              <a:rPr dirty="0" sz="24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400" spc="-2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b="1">
                <a:solidFill>
                  <a:srgbClr val="2D2900"/>
                </a:solidFill>
                <a:latin typeface="Times New Roman"/>
                <a:cs typeface="Times New Roman"/>
              </a:rPr>
              <a:t>Warszawie</a:t>
            </a:r>
            <a:r>
              <a:rPr dirty="0" sz="24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b="1">
                <a:solidFill>
                  <a:srgbClr val="2D2900"/>
                </a:solidFill>
                <a:latin typeface="Times New Roman"/>
                <a:cs typeface="Times New Roman"/>
              </a:rPr>
              <a:t>przy</a:t>
            </a:r>
            <a:r>
              <a:rPr dirty="0" sz="2400" spc="-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85" b="1">
                <a:solidFill>
                  <a:srgbClr val="2D2900"/>
                </a:solidFill>
                <a:latin typeface="Times New Roman"/>
                <a:cs typeface="Times New Roman"/>
              </a:rPr>
              <a:t>ulicy</a:t>
            </a:r>
            <a:r>
              <a:rPr dirty="0" sz="24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90" b="1">
                <a:solidFill>
                  <a:srgbClr val="2D2900"/>
                </a:solidFill>
                <a:latin typeface="Times New Roman"/>
                <a:cs typeface="Times New Roman"/>
              </a:rPr>
              <a:t>Freta</a:t>
            </a:r>
            <a:r>
              <a:rPr dirty="0" sz="24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60" b="1">
                <a:solidFill>
                  <a:srgbClr val="2D2900"/>
                </a:solidFill>
                <a:latin typeface="Times New Roman"/>
                <a:cs typeface="Times New Roman"/>
              </a:rPr>
              <a:t>16</a:t>
            </a:r>
            <a:r>
              <a:rPr dirty="0" sz="24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95" b="1">
                <a:solidFill>
                  <a:srgbClr val="2D2900"/>
                </a:solidFill>
                <a:latin typeface="Times New Roman"/>
                <a:cs typeface="Times New Roman"/>
              </a:rPr>
              <a:t>znajduje</a:t>
            </a:r>
            <a:r>
              <a:rPr dirty="0" sz="24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2400" spc="-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95" b="1">
                <a:solidFill>
                  <a:srgbClr val="2D2900"/>
                </a:solidFill>
                <a:latin typeface="Times New Roman"/>
                <a:cs typeface="Times New Roman"/>
              </a:rPr>
              <a:t>Muzeum</a:t>
            </a:r>
            <a:r>
              <a:rPr dirty="0" sz="24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2D2900"/>
                </a:solidFill>
                <a:latin typeface="Times New Roman"/>
                <a:cs typeface="Times New Roman"/>
              </a:rPr>
              <a:t>poświęcone</a:t>
            </a:r>
            <a:r>
              <a:rPr dirty="0" sz="24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2D2900"/>
                </a:solidFill>
                <a:latin typeface="Times New Roman"/>
                <a:cs typeface="Times New Roman"/>
              </a:rPr>
              <a:t>noblistce.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algn="ctr" marL="3951604" marR="5080" indent="635">
              <a:lnSpc>
                <a:spcPct val="100000"/>
              </a:lnSpc>
            </a:pPr>
            <a:r>
              <a:rPr dirty="0" sz="2400" spc="75" b="1">
                <a:solidFill>
                  <a:srgbClr val="F5E4A8"/>
                </a:solidFill>
                <a:latin typeface="Times New Roman"/>
                <a:cs typeface="Times New Roman"/>
              </a:rPr>
              <a:t>Maria</a:t>
            </a:r>
            <a:r>
              <a:rPr dirty="0" sz="2400" spc="2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90" b="1">
                <a:solidFill>
                  <a:srgbClr val="F5E4A8"/>
                </a:solidFill>
                <a:latin typeface="Times New Roman"/>
                <a:cs typeface="Times New Roman"/>
              </a:rPr>
              <a:t>Skłodowska-</a:t>
            </a:r>
            <a:r>
              <a:rPr dirty="0" sz="2400" spc="55" b="1">
                <a:solidFill>
                  <a:srgbClr val="F5E4A8"/>
                </a:solidFill>
                <a:latin typeface="Times New Roman"/>
                <a:cs typeface="Times New Roman"/>
              </a:rPr>
              <a:t>Curie</a:t>
            </a:r>
            <a:r>
              <a:rPr dirty="0" sz="2400" spc="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80" b="1">
                <a:solidFill>
                  <a:srgbClr val="F5E4A8"/>
                </a:solidFill>
                <a:latin typeface="Times New Roman"/>
                <a:cs typeface="Times New Roman"/>
              </a:rPr>
              <a:t>lubiła</a:t>
            </a:r>
            <a:r>
              <a:rPr dirty="0" sz="2400" spc="2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75" b="1">
                <a:solidFill>
                  <a:srgbClr val="F5E4A8"/>
                </a:solidFill>
                <a:latin typeface="Times New Roman"/>
                <a:cs typeface="Times New Roman"/>
              </a:rPr>
              <a:t>sport,</a:t>
            </a:r>
            <a:r>
              <a:rPr dirty="0" sz="2400" spc="2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75" b="1">
                <a:solidFill>
                  <a:srgbClr val="F5E4A8"/>
                </a:solidFill>
                <a:latin typeface="Times New Roman"/>
                <a:cs typeface="Times New Roman"/>
              </a:rPr>
              <a:t>szczególnie</a:t>
            </a:r>
            <a:r>
              <a:rPr dirty="0" sz="2400" spc="7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80" b="1">
                <a:solidFill>
                  <a:srgbClr val="F5E4A8"/>
                </a:solidFill>
                <a:latin typeface="Times New Roman"/>
                <a:cs typeface="Times New Roman"/>
              </a:rPr>
              <a:t>pływanie</a:t>
            </a:r>
            <a:r>
              <a:rPr dirty="0" sz="2400" spc="19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5E4A8"/>
                </a:solidFill>
                <a:latin typeface="Times New Roman"/>
                <a:cs typeface="Times New Roman"/>
              </a:rPr>
              <a:t>i</a:t>
            </a:r>
            <a:r>
              <a:rPr dirty="0" sz="2400" spc="204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75" b="1">
                <a:solidFill>
                  <a:srgbClr val="F5E4A8"/>
                </a:solidFill>
                <a:latin typeface="Times New Roman"/>
                <a:cs typeface="Times New Roman"/>
              </a:rPr>
              <a:t>jazdę</a:t>
            </a:r>
            <a:r>
              <a:rPr dirty="0" sz="2400" spc="19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50" b="1">
                <a:solidFill>
                  <a:srgbClr val="F5E4A8"/>
                </a:solidFill>
                <a:latin typeface="Times New Roman"/>
                <a:cs typeface="Times New Roman"/>
              </a:rPr>
              <a:t>na</a:t>
            </a:r>
            <a:r>
              <a:rPr dirty="0" sz="2400" spc="19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65" b="1">
                <a:solidFill>
                  <a:srgbClr val="F5E4A8"/>
                </a:solidFill>
                <a:latin typeface="Times New Roman"/>
                <a:cs typeface="Times New Roman"/>
              </a:rPr>
              <a:t>rowerze.</a:t>
            </a:r>
            <a:endParaRPr sz="2400">
              <a:latin typeface="Times New Roman"/>
              <a:cs typeface="Times New Roman"/>
            </a:endParaRPr>
          </a:p>
          <a:p>
            <a:pPr algn="ctr" marL="3971925" marR="25400">
              <a:lnSpc>
                <a:spcPct val="100000"/>
              </a:lnSpc>
            </a:pPr>
            <a:r>
              <a:rPr dirty="0" sz="2400" b="1">
                <a:solidFill>
                  <a:srgbClr val="F5E4A8"/>
                </a:solidFill>
                <a:latin typeface="Times New Roman"/>
                <a:cs typeface="Times New Roman"/>
              </a:rPr>
              <a:t>W</a:t>
            </a:r>
            <a:r>
              <a:rPr dirty="0" sz="2400" spc="14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75" b="1">
                <a:solidFill>
                  <a:srgbClr val="F5E4A8"/>
                </a:solidFill>
                <a:latin typeface="Times New Roman"/>
                <a:cs typeface="Times New Roman"/>
              </a:rPr>
              <a:t>podróż</a:t>
            </a:r>
            <a:r>
              <a:rPr dirty="0" sz="2400" spc="20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80" b="1">
                <a:solidFill>
                  <a:srgbClr val="F5E4A8"/>
                </a:solidFill>
                <a:latin typeface="Times New Roman"/>
                <a:cs typeface="Times New Roman"/>
              </a:rPr>
              <a:t>poślubną</a:t>
            </a:r>
            <a:r>
              <a:rPr dirty="0" sz="2400" spc="21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70" b="1">
                <a:solidFill>
                  <a:srgbClr val="F5E4A8"/>
                </a:solidFill>
                <a:latin typeface="Times New Roman"/>
                <a:cs typeface="Times New Roman"/>
              </a:rPr>
              <a:t>wybrała</a:t>
            </a:r>
            <a:r>
              <a:rPr dirty="0" sz="2400" spc="7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65" b="1">
                <a:solidFill>
                  <a:srgbClr val="F5E4A8"/>
                </a:solidFill>
                <a:latin typeface="Times New Roman"/>
                <a:cs typeface="Times New Roman"/>
              </a:rPr>
              <a:t>się</a:t>
            </a:r>
            <a:r>
              <a:rPr dirty="0" sz="2400" spc="22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65" b="1">
                <a:solidFill>
                  <a:srgbClr val="F5E4A8"/>
                </a:solidFill>
                <a:latin typeface="Times New Roman"/>
                <a:cs typeface="Times New Roman"/>
              </a:rPr>
              <a:t>wraz</a:t>
            </a:r>
            <a:r>
              <a:rPr dirty="0" sz="2400" spc="22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5E4A8"/>
                </a:solidFill>
                <a:latin typeface="Times New Roman"/>
                <a:cs typeface="Times New Roman"/>
              </a:rPr>
              <a:t>z</a:t>
            </a:r>
            <a:r>
              <a:rPr dirty="0" sz="2400" spc="21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75" b="1">
                <a:solidFill>
                  <a:srgbClr val="F5E4A8"/>
                </a:solidFill>
                <a:latin typeface="Times New Roman"/>
                <a:cs typeface="Times New Roman"/>
              </a:rPr>
              <a:t>mężem</a:t>
            </a:r>
            <a:r>
              <a:rPr dirty="0" sz="2400" spc="22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5E4A8"/>
                </a:solidFill>
                <a:latin typeface="Times New Roman"/>
                <a:cs typeface="Times New Roman"/>
              </a:rPr>
              <a:t>na</a:t>
            </a:r>
            <a:r>
              <a:rPr dirty="0" sz="2400" spc="22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65" b="1">
                <a:solidFill>
                  <a:srgbClr val="F5E4A8"/>
                </a:solidFill>
                <a:latin typeface="Times New Roman"/>
                <a:cs typeface="Times New Roman"/>
              </a:rPr>
              <a:t>długą</a:t>
            </a:r>
            <a:r>
              <a:rPr dirty="0" sz="2400" spc="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80" b="1">
                <a:solidFill>
                  <a:srgbClr val="F5E4A8"/>
                </a:solidFill>
                <a:latin typeface="Times New Roman"/>
                <a:cs typeface="Times New Roman"/>
              </a:rPr>
              <a:t>wycieczkę</a:t>
            </a:r>
            <a:r>
              <a:rPr dirty="0" sz="2400" spc="24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2400" spc="65" b="1">
                <a:solidFill>
                  <a:srgbClr val="F5E4A8"/>
                </a:solidFill>
                <a:latin typeface="Times New Roman"/>
                <a:cs typeface="Times New Roman"/>
              </a:rPr>
              <a:t>rowerową</a:t>
            </a:r>
            <a:r>
              <a:rPr dirty="0" sz="2200" spc="65">
                <a:solidFill>
                  <a:srgbClr val="FEFAC9"/>
                </a:solidFill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643" y="3716642"/>
            <a:ext cx="3676319" cy="261467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0003" y="764273"/>
            <a:ext cx="3845166" cy="229500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2008" rIns="0" bIns="0" rtlCol="0" vert="horz">
            <a:spAutoFit/>
          </a:bodyPr>
          <a:lstStyle/>
          <a:p>
            <a:pPr marL="145415" marR="5080">
              <a:lnSpc>
                <a:spcPct val="99900"/>
              </a:lnSpc>
              <a:spcBef>
                <a:spcPts val="100"/>
              </a:spcBef>
            </a:pPr>
            <a:r>
              <a:rPr dirty="0"/>
              <a:t>W</a:t>
            </a:r>
            <a:r>
              <a:rPr dirty="0" spc="-215" b="0">
                <a:latin typeface="Times New Roman"/>
                <a:cs typeface="Times New Roman"/>
              </a:rPr>
              <a:t> </a:t>
            </a:r>
            <a:r>
              <a:rPr dirty="0" spc="-135"/>
              <a:t>1996r.</a:t>
            </a:r>
            <a:r>
              <a:rPr dirty="0" spc="-200" b="0">
                <a:latin typeface="Times New Roman"/>
                <a:cs typeface="Times New Roman"/>
              </a:rPr>
              <a:t> </a:t>
            </a:r>
            <a:r>
              <a:rPr dirty="0" spc="-105"/>
              <a:t>Wisława</a:t>
            </a:r>
            <a:r>
              <a:rPr dirty="0" spc="-135" b="0">
                <a:latin typeface="Times New Roman"/>
                <a:cs typeface="Times New Roman"/>
              </a:rPr>
              <a:t> </a:t>
            </a:r>
            <a:r>
              <a:rPr dirty="0" spc="-100"/>
              <a:t>Szymborska</a:t>
            </a:r>
            <a:r>
              <a:rPr dirty="0" spc="-130" b="0">
                <a:latin typeface="Times New Roman"/>
                <a:cs typeface="Times New Roman"/>
              </a:rPr>
              <a:t> </a:t>
            </a:r>
            <a:r>
              <a:rPr dirty="0" spc="-100"/>
              <a:t>otrzymała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10"/>
              <a:t>literacką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 spc="-100"/>
              <a:t>Nagrodę</a:t>
            </a:r>
            <a:r>
              <a:rPr dirty="0" spc="-135" b="0">
                <a:latin typeface="Times New Roman"/>
                <a:cs typeface="Times New Roman"/>
              </a:rPr>
              <a:t> </a:t>
            </a:r>
            <a:r>
              <a:rPr dirty="0" spc="-90"/>
              <a:t>Nobla.</a:t>
            </a:r>
            <a:r>
              <a:rPr dirty="0" spc="-125" b="0">
                <a:latin typeface="Times New Roman"/>
                <a:cs typeface="Times New Roman"/>
              </a:rPr>
              <a:t> </a:t>
            </a:r>
            <a:r>
              <a:rPr dirty="0" spc="-100"/>
              <a:t>Członkowie</a:t>
            </a:r>
            <a:r>
              <a:rPr dirty="0" spc="-140" b="0">
                <a:latin typeface="Times New Roman"/>
                <a:cs typeface="Times New Roman"/>
              </a:rPr>
              <a:t> </a:t>
            </a:r>
            <a:r>
              <a:rPr dirty="0" spc="-100"/>
              <a:t>Szwedzkiej</a:t>
            </a:r>
            <a:r>
              <a:rPr dirty="0" spc="-330" b="0">
                <a:latin typeface="Times New Roman"/>
                <a:cs typeface="Times New Roman"/>
              </a:rPr>
              <a:t> </a:t>
            </a:r>
            <a:r>
              <a:rPr dirty="0" spc="-90"/>
              <a:t>Akadem</a:t>
            </a:r>
            <a:r>
              <a:rPr dirty="0" spc="-50" b="0">
                <a:latin typeface="Times New Roman"/>
                <a:cs typeface="Times New Roman"/>
              </a:rPr>
              <a:t> </a:t>
            </a:r>
            <a:r>
              <a:rPr dirty="0" spc="-50"/>
              <a:t>i</a:t>
            </a:r>
            <a:r>
              <a:rPr dirty="0" spc="-50" b="0">
                <a:latin typeface="Times New Roman"/>
                <a:cs typeface="Times New Roman"/>
              </a:rPr>
              <a:t> </a:t>
            </a:r>
            <a:r>
              <a:rPr dirty="0" spc="-100"/>
              <a:t>napisali,</a:t>
            </a:r>
            <a:r>
              <a:rPr dirty="0" spc="-155" b="0">
                <a:latin typeface="Times New Roman"/>
                <a:cs typeface="Times New Roman"/>
              </a:rPr>
              <a:t> </a:t>
            </a:r>
            <a:r>
              <a:rPr dirty="0" spc="-60"/>
              <a:t>że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100"/>
              <a:t>nagrodę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100"/>
              <a:t>przyznano</a:t>
            </a:r>
            <a:r>
              <a:rPr dirty="0" spc="-140" b="0">
                <a:latin typeface="Times New Roman"/>
                <a:cs typeface="Times New Roman"/>
              </a:rPr>
              <a:t> </a:t>
            </a:r>
            <a:r>
              <a:rPr dirty="0" spc="-75"/>
              <a:t>"za</a:t>
            </a:r>
            <a:r>
              <a:rPr dirty="0" spc="-140" b="0">
                <a:latin typeface="Times New Roman"/>
                <a:cs typeface="Times New Roman"/>
              </a:rPr>
              <a:t> </a:t>
            </a:r>
            <a:r>
              <a:rPr dirty="0" spc="-95"/>
              <a:t>poezję,</a:t>
            </a:r>
            <a:r>
              <a:rPr dirty="0" spc="-140" b="0">
                <a:latin typeface="Times New Roman"/>
                <a:cs typeface="Times New Roman"/>
              </a:rPr>
              <a:t> </a:t>
            </a:r>
            <a:r>
              <a:rPr dirty="0" spc="-90"/>
              <a:t>która</a:t>
            </a:r>
            <a:r>
              <a:rPr dirty="0" spc="-140" b="0">
                <a:latin typeface="Times New Roman"/>
                <a:cs typeface="Times New Roman"/>
              </a:rPr>
              <a:t> </a:t>
            </a:r>
            <a:r>
              <a:rPr dirty="0" spc="-50"/>
              <a:t>z</a:t>
            </a:r>
            <a:r>
              <a:rPr dirty="0" spc="-50" b="0">
                <a:latin typeface="Times New Roman"/>
                <a:cs typeface="Times New Roman"/>
              </a:rPr>
              <a:t> </a:t>
            </a:r>
            <a:r>
              <a:rPr dirty="0" spc="-105"/>
              <a:t>ironiczną</a:t>
            </a:r>
            <a:r>
              <a:rPr dirty="0" spc="-160" b="0">
                <a:latin typeface="Times New Roman"/>
                <a:cs typeface="Times New Roman"/>
              </a:rPr>
              <a:t> </a:t>
            </a:r>
            <a:r>
              <a:rPr dirty="0" spc="-105"/>
              <a:t>precyzją</a:t>
            </a:r>
            <a:r>
              <a:rPr dirty="0" spc="-160" b="0">
                <a:latin typeface="Times New Roman"/>
                <a:cs typeface="Times New Roman"/>
              </a:rPr>
              <a:t> </a:t>
            </a:r>
            <a:r>
              <a:rPr dirty="0" spc="-90"/>
              <a:t>odsłania</a:t>
            </a:r>
            <a:r>
              <a:rPr dirty="0" spc="-155" b="0">
                <a:latin typeface="Times New Roman"/>
                <a:cs typeface="Times New Roman"/>
              </a:rPr>
              <a:t> </a:t>
            </a:r>
            <a:r>
              <a:rPr dirty="0" spc="-90"/>
              <a:t>prawa</a:t>
            </a:r>
            <a:r>
              <a:rPr dirty="0" spc="-160" b="0">
                <a:latin typeface="Times New Roman"/>
                <a:cs typeface="Times New Roman"/>
              </a:rPr>
              <a:t> </a:t>
            </a:r>
            <a:r>
              <a:rPr dirty="0" spc="-95"/>
              <a:t>biolog</a:t>
            </a:r>
            <a:r>
              <a:rPr dirty="0" spc="-80" b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-175" b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-160" b="0">
                <a:latin typeface="Times New Roman"/>
                <a:cs typeface="Times New Roman"/>
              </a:rPr>
              <a:t> </a:t>
            </a:r>
            <a:r>
              <a:rPr dirty="0" spc="-100"/>
              <a:t>działania</a:t>
            </a:r>
            <a:r>
              <a:rPr dirty="0" spc="-100" b="0">
                <a:latin typeface="Times New Roman"/>
                <a:cs typeface="Times New Roman"/>
              </a:rPr>
              <a:t> </a:t>
            </a:r>
            <a:r>
              <a:rPr dirty="0" spc="-95"/>
              <a:t>histor</a:t>
            </a:r>
            <a:r>
              <a:rPr dirty="0" spc="-95" b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-170" b="0">
                <a:latin typeface="Times New Roman"/>
                <a:cs typeface="Times New Roman"/>
              </a:rPr>
              <a:t> </a:t>
            </a:r>
            <a:r>
              <a:rPr dirty="0" spc="-50"/>
              <a:t>we</a:t>
            </a:r>
            <a:r>
              <a:rPr dirty="0" spc="-165" b="0">
                <a:latin typeface="Times New Roman"/>
                <a:cs typeface="Times New Roman"/>
              </a:rPr>
              <a:t> </a:t>
            </a:r>
            <a:r>
              <a:rPr dirty="0" spc="-100"/>
              <a:t>fragmentach</a:t>
            </a:r>
            <a:r>
              <a:rPr dirty="0" spc="-175" b="0">
                <a:latin typeface="Times New Roman"/>
                <a:cs typeface="Times New Roman"/>
              </a:rPr>
              <a:t> </a:t>
            </a:r>
            <a:r>
              <a:rPr dirty="0" spc="-90"/>
              <a:t>ludzkiej</a:t>
            </a:r>
            <a:r>
              <a:rPr dirty="0" spc="-160" b="0">
                <a:latin typeface="Times New Roman"/>
                <a:cs typeface="Times New Roman"/>
              </a:rPr>
              <a:t> </a:t>
            </a:r>
            <a:r>
              <a:rPr dirty="0" spc="-45"/>
              <a:t>rzeczywistości".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369" y="3644633"/>
            <a:ext cx="1733042" cy="263808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635" y="3057842"/>
            <a:ext cx="2028596" cy="225719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3644" y="3374999"/>
            <a:ext cx="3909606" cy="230075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58722" y="3545268"/>
            <a:ext cx="2981325" cy="11430"/>
            <a:chOff x="1458722" y="3545268"/>
            <a:chExt cx="2981325" cy="11430"/>
          </a:xfrm>
        </p:grpSpPr>
        <p:sp>
          <p:nvSpPr>
            <p:cNvPr id="3" name="object 3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703743" y="3545268"/>
            <a:ext cx="2981325" cy="11430"/>
            <a:chOff x="4703743" y="3545268"/>
            <a:chExt cx="2981325" cy="11430"/>
          </a:xfrm>
        </p:grpSpPr>
        <p:sp>
          <p:nvSpPr>
            <p:cNvPr id="6" name="object 6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451434" y="2348636"/>
            <a:ext cx="4153535" cy="2733040"/>
            <a:chOff x="451434" y="2348636"/>
            <a:chExt cx="4153535" cy="273304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1246" y="3507132"/>
              <a:ext cx="83498" cy="8349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434" y="2348636"/>
              <a:ext cx="4048201" cy="273276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332581" y="2237663"/>
            <a:ext cx="2977515" cy="1441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6350" marR="77470" indent="-940435">
              <a:lnSpc>
                <a:spcPct val="100000"/>
              </a:lnSpc>
              <a:spcBef>
                <a:spcPts val="100"/>
              </a:spcBef>
            </a:pPr>
            <a:r>
              <a:rPr dirty="0" sz="2200" spc="80" b="1">
                <a:solidFill>
                  <a:srgbClr val="323A1C"/>
                </a:solidFill>
                <a:latin typeface="Times New Roman"/>
                <a:cs typeface="Times New Roman"/>
              </a:rPr>
              <a:t>Laureatka</a:t>
            </a:r>
            <a:r>
              <a:rPr dirty="0" sz="2200" spc="195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323A1C"/>
                </a:solidFill>
                <a:latin typeface="Times New Roman"/>
                <a:cs typeface="Times New Roman"/>
              </a:rPr>
              <a:t>Nagrody</a:t>
            </a:r>
            <a:r>
              <a:rPr dirty="0" sz="2200" spc="65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323A1C"/>
                </a:solidFill>
                <a:latin typeface="Times New Roman"/>
                <a:cs typeface="Times New Roman"/>
              </a:rPr>
              <a:t>Nobla</a:t>
            </a:r>
            <a:endParaRPr sz="2200">
              <a:latin typeface="Times New Roman"/>
              <a:cs typeface="Times New Roman"/>
            </a:endParaRPr>
          </a:p>
          <a:p>
            <a:pPr marL="864869" marR="5080" indent="-852805">
              <a:lnSpc>
                <a:spcPts val="2630"/>
              </a:lnSpc>
              <a:spcBef>
                <a:spcPts val="695"/>
              </a:spcBef>
            </a:pPr>
            <a:r>
              <a:rPr dirty="0" sz="2200" b="1">
                <a:solidFill>
                  <a:srgbClr val="323A1C"/>
                </a:solidFill>
                <a:latin typeface="Times New Roman"/>
                <a:cs typeface="Times New Roman"/>
              </a:rPr>
              <a:t>w</a:t>
            </a:r>
            <a:r>
              <a:rPr dirty="0" sz="2200" spc="20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323A1C"/>
                </a:solidFill>
                <a:latin typeface="Times New Roman"/>
                <a:cs typeface="Times New Roman"/>
              </a:rPr>
              <a:t>dziedzinie</a:t>
            </a:r>
            <a:r>
              <a:rPr dirty="0" sz="2200" spc="215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323A1C"/>
                </a:solidFill>
                <a:latin typeface="Times New Roman"/>
                <a:cs typeface="Times New Roman"/>
              </a:rPr>
              <a:t>literatury</a:t>
            </a:r>
            <a:r>
              <a:rPr dirty="0" sz="2200" spc="7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23A1C"/>
                </a:solidFill>
                <a:latin typeface="Times New Roman"/>
                <a:cs typeface="Times New Roman"/>
              </a:rPr>
              <a:t>za</a:t>
            </a:r>
            <a:r>
              <a:rPr dirty="0" sz="2200" spc="235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200" spc="50" b="1">
                <a:solidFill>
                  <a:srgbClr val="323A1C"/>
                </a:solidFill>
                <a:latin typeface="Times New Roman"/>
                <a:cs typeface="Times New Roman"/>
              </a:rPr>
              <a:t>rok</a:t>
            </a:r>
            <a:r>
              <a:rPr dirty="0" sz="2200" spc="250">
                <a:solidFill>
                  <a:srgbClr val="323A1C"/>
                </a:solidFill>
                <a:latin typeface="Times New Roman"/>
                <a:cs typeface="Times New Roman"/>
              </a:rPr>
              <a:t> </a:t>
            </a:r>
            <a:r>
              <a:rPr dirty="0" sz="2200" spc="55" b="1">
                <a:solidFill>
                  <a:srgbClr val="323A1C"/>
                </a:solidFill>
                <a:latin typeface="Times New Roman"/>
                <a:cs typeface="Times New Roman"/>
              </a:rPr>
              <a:t>2018.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93327" y="457466"/>
            <a:ext cx="403225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1970" marR="5080" indent="-509905">
              <a:lnSpc>
                <a:spcPct val="100000"/>
              </a:lnSpc>
              <a:spcBef>
                <a:spcPts val="100"/>
              </a:spcBef>
            </a:pPr>
            <a:r>
              <a:rPr dirty="0" sz="4800" spc="-80"/>
              <a:t>Olga</a:t>
            </a:r>
            <a:r>
              <a:rPr dirty="0" sz="4800" spc="-270" b="0">
                <a:latin typeface="Times New Roman"/>
                <a:cs typeface="Times New Roman"/>
              </a:rPr>
              <a:t> </a:t>
            </a:r>
            <a:r>
              <a:rPr dirty="0" sz="4800" spc="-550"/>
              <a:t>T</a:t>
            </a:r>
            <a:r>
              <a:rPr dirty="0" sz="4800" spc="-110"/>
              <a:t>o</a:t>
            </a:r>
            <a:r>
              <a:rPr dirty="0" sz="4800" spc="-120"/>
              <a:t>k</a:t>
            </a:r>
            <a:r>
              <a:rPr dirty="0" sz="4800" spc="-110"/>
              <a:t>a</a:t>
            </a:r>
            <a:r>
              <a:rPr dirty="0" sz="4800" spc="-200"/>
              <a:t>r</a:t>
            </a:r>
            <a:r>
              <a:rPr dirty="0" sz="4800" spc="-100"/>
              <a:t>cz</a:t>
            </a:r>
            <a:r>
              <a:rPr dirty="0" sz="4800" spc="-120"/>
              <a:t>u</a:t>
            </a:r>
            <a:r>
              <a:rPr dirty="0" sz="4800" spc="-5"/>
              <a:t>k</a:t>
            </a:r>
            <a:r>
              <a:rPr dirty="0" sz="4800" spc="-160" b="0">
                <a:latin typeface="Times New Roman"/>
                <a:cs typeface="Times New Roman"/>
              </a:rPr>
              <a:t> </a:t>
            </a:r>
            <a:r>
              <a:rPr dirty="0" sz="4800"/>
              <a:t>(</a:t>
            </a:r>
            <a:r>
              <a:rPr dirty="0" sz="4800" spc="-229" b="0">
                <a:latin typeface="Times New Roman"/>
                <a:cs typeface="Times New Roman"/>
              </a:rPr>
              <a:t> </a:t>
            </a:r>
            <a:r>
              <a:rPr dirty="0" sz="4800" spc="-105"/>
              <a:t>u</a:t>
            </a:r>
            <a:r>
              <a:rPr dirty="0" sz="4800" spc="-545"/>
              <a:t>r</a:t>
            </a:r>
            <a:r>
              <a:rPr dirty="0" sz="4800"/>
              <a:t>.</a:t>
            </a:r>
            <a:r>
              <a:rPr dirty="0" sz="4800" spc="-204" b="0">
                <a:latin typeface="Times New Roman"/>
                <a:cs typeface="Times New Roman"/>
              </a:rPr>
              <a:t> </a:t>
            </a:r>
            <a:r>
              <a:rPr dirty="0" sz="4800" spc="-75"/>
              <a:t>1962</a:t>
            </a:r>
            <a:r>
              <a:rPr dirty="0" sz="4800" spc="-204" b="0">
                <a:latin typeface="Times New Roman"/>
                <a:cs typeface="Times New Roman"/>
              </a:rPr>
              <a:t> </a:t>
            </a:r>
            <a:r>
              <a:rPr dirty="0" sz="4800" spc="-355"/>
              <a:t>r</a:t>
            </a:r>
            <a:r>
              <a:rPr dirty="0" sz="4800" spc="85"/>
              <a:t>.</a:t>
            </a:r>
            <a:r>
              <a:rPr dirty="0" sz="4800" spc="190"/>
              <a:t>)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0004" y="4045318"/>
            <a:ext cx="3494874" cy="230399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63401" y="3549948"/>
            <a:ext cx="2971800" cy="1905"/>
          </a:xfrm>
          <a:custGeom>
            <a:avLst/>
            <a:gdLst/>
            <a:ahLst/>
            <a:cxnLst/>
            <a:rect l="l" t="t" r="r" b="b"/>
            <a:pathLst>
              <a:path w="2971800" h="1904">
                <a:moveTo>
                  <a:pt x="0" y="0"/>
                </a:moveTo>
                <a:lnTo>
                  <a:pt x="2971800" y="1460"/>
                </a:lnTo>
              </a:path>
            </a:pathLst>
          </a:custGeom>
          <a:ln w="9359">
            <a:solidFill>
              <a:srgbClr val="E8E9E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4703743" y="3545268"/>
            <a:ext cx="2981325" cy="11430"/>
            <a:chOff x="4703743" y="3545268"/>
            <a:chExt cx="2981325" cy="11430"/>
          </a:xfrm>
        </p:grpSpPr>
        <p:sp>
          <p:nvSpPr>
            <p:cNvPr id="4" name="object 4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1246" y="3507132"/>
            <a:ext cx="83498" cy="8349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33371" y="1512191"/>
            <a:ext cx="7455534" cy="436816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570230">
              <a:lnSpc>
                <a:spcPct val="100000"/>
              </a:lnSpc>
              <a:spcBef>
                <a:spcPts val="700"/>
              </a:spcBef>
            </a:pP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Pierwsze</a:t>
            </a:r>
            <a:r>
              <a:rPr dirty="0" sz="1400" spc="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90" b="1">
                <a:solidFill>
                  <a:srgbClr val="2D2900"/>
                </a:solidFill>
                <a:latin typeface="Times New Roman"/>
                <a:cs typeface="Times New Roman"/>
              </a:rPr>
              <a:t>opowiadania</a:t>
            </a:r>
            <a:r>
              <a:rPr dirty="0" sz="14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stworzyła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65" b="1">
                <a:solidFill>
                  <a:srgbClr val="2D2900"/>
                </a:solidFill>
                <a:latin typeface="Times New Roman"/>
                <a:cs typeface="Times New Roman"/>
              </a:rPr>
              <a:t>pod</a:t>
            </a:r>
            <a:r>
              <a:rPr dirty="0" sz="14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90" b="1">
                <a:solidFill>
                  <a:srgbClr val="2D2900"/>
                </a:solidFill>
                <a:latin typeface="Times New Roman"/>
                <a:cs typeface="Times New Roman"/>
              </a:rPr>
              <a:t>pseudonimem</a:t>
            </a:r>
            <a:r>
              <a:rPr dirty="0" sz="14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"Natasza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5" b="1">
                <a:solidFill>
                  <a:srgbClr val="2D2900"/>
                </a:solidFill>
                <a:latin typeface="Times New Roman"/>
                <a:cs typeface="Times New Roman"/>
              </a:rPr>
              <a:t>Borodin„</a:t>
            </a:r>
            <a:endParaRPr sz="1400">
              <a:latin typeface="Times New Roman"/>
              <a:cs typeface="Times New Roman"/>
            </a:endParaRPr>
          </a:p>
          <a:p>
            <a:pPr marL="347980">
              <a:lnSpc>
                <a:spcPct val="100000"/>
              </a:lnSpc>
              <a:spcBef>
                <a:spcPts val="600"/>
              </a:spcBef>
            </a:pPr>
            <a:r>
              <a:rPr dirty="0" sz="1400" spc="65" b="1">
                <a:solidFill>
                  <a:srgbClr val="2D2900"/>
                </a:solidFill>
                <a:latin typeface="Times New Roman"/>
                <a:cs typeface="Times New Roman"/>
              </a:rPr>
              <a:t>dla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harcerskiego</a:t>
            </a:r>
            <a:r>
              <a:rPr dirty="0" sz="14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czasopisma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65" b="1">
                <a:solidFill>
                  <a:srgbClr val="2D2900"/>
                </a:solidFill>
                <a:latin typeface="Times New Roman"/>
                <a:cs typeface="Times New Roman"/>
              </a:rPr>
              <a:t>"Na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przełaj"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sekcji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5" b="1">
                <a:solidFill>
                  <a:srgbClr val="2D2900"/>
                </a:solidFill>
                <a:latin typeface="Times New Roman"/>
                <a:cs typeface="Times New Roman"/>
              </a:rPr>
              <a:t>Klubu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Młodych</a:t>
            </a:r>
            <a:r>
              <a:rPr dirty="0" sz="1400" spc="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65" b="1">
                <a:solidFill>
                  <a:srgbClr val="2D2900"/>
                </a:solidFill>
                <a:latin typeface="Times New Roman"/>
                <a:cs typeface="Times New Roman"/>
              </a:rPr>
              <a:t>Autorów.</a:t>
            </a:r>
            <a:endParaRPr sz="1400">
              <a:latin typeface="Times New Roman"/>
              <a:cs typeface="Times New Roman"/>
            </a:endParaRPr>
          </a:p>
          <a:p>
            <a:pPr marL="673100">
              <a:lnSpc>
                <a:spcPct val="100000"/>
              </a:lnSpc>
              <a:spcBef>
                <a:spcPts val="600"/>
              </a:spcBef>
            </a:pPr>
            <a:r>
              <a:rPr dirty="0" sz="1400" spc="45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1400" spc="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debiut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90" b="1">
                <a:solidFill>
                  <a:srgbClr val="2D2900"/>
                </a:solidFill>
                <a:latin typeface="Times New Roman"/>
                <a:cs typeface="Times New Roman"/>
              </a:rPr>
              <a:t>powieściowy</a:t>
            </a:r>
            <a:r>
              <a:rPr dirty="0" sz="14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przyszło</a:t>
            </a:r>
            <a:r>
              <a:rPr dirty="0" sz="14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65" b="1">
                <a:solidFill>
                  <a:srgbClr val="2D2900"/>
                </a:solidFill>
                <a:latin typeface="Times New Roman"/>
                <a:cs typeface="Times New Roman"/>
              </a:rPr>
              <a:t>nam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poczekać</a:t>
            </a:r>
            <a:r>
              <a:rPr dirty="0" sz="14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ponad</a:t>
            </a:r>
            <a:r>
              <a:rPr dirty="0" sz="14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dekadę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0" b="1">
                <a:solidFill>
                  <a:srgbClr val="2D2900"/>
                </a:solidFill>
                <a:latin typeface="Times New Roman"/>
                <a:cs typeface="Times New Roman"/>
              </a:rPr>
              <a:t>dłużej.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 indent="39370">
              <a:lnSpc>
                <a:spcPct val="135700"/>
              </a:lnSpc>
            </a:pP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Urodziła</a:t>
            </a:r>
            <a:r>
              <a:rPr dirty="0" sz="14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65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14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Sulechowie</a:t>
            </a:r>
            <a:r>
              <a:rPr dirty="0" sz="14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a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wychowała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4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5" b="1">
                <a:solidFill>
                  <a:srgbClr val="2D2900"/>
                </a:solidFill>
                <a:latin typeface="Times New Roman"/>
                <a:cs typeface="Times New Roman"/>
              </a:rPr>
              <a:t>Klenicy,</a:t>
            </a:r>
            <a:r>
              <a:rPr dirty="0" sz="14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5" b="1">
                <a:solidFill>
                  <a:srgbClr val="2D2900"/>
                </a:solidFill>
                <a:latin typeface="Times New Roman"/>
                <a:cs typeface="Times New Roman"/>
              </a:rPr>
              <a:t>skąd</a:t>
            </a:r>
            <a:r>
              <a:rPr dirty="0" sz="14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90" b="1">
                <a:solidFill>
                  <a:srgbClr val="2D2900"/>
                </a:solidFill>
                <a:latin typeface="Times New Roman"/>
                <a:cs typeface="Times New Roman"/>
              </a:rPr>
              <a:t>przeniosła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65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14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z</a:t>
            </a:r>
            <a:r>
              <a:rPr dirty="0" sz="14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5" b="1">
                <a:solidFill>
                  <a:srgbClr val="2D2900"/>
                </a:solidFill>
                <a:latin typeface="Times New Roman"/>
                <a:cs typeface="Times New Roman"/>
              </a:rPr>
              <a:t>rodzicami</a:t>
            </a:r>
            <a:r>
              <a:rPr dirty="0" sz="1400" spc="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50" b="1">
                <a:solidFill>
                  <a:srgbClr val="2D2900"/>
                </a:solidFill>
                <a:latin typeface="Times New Roman"/>
                <a:cs typeface="Times New Roman"/>
              </a:rPr>
              <a:t>do</a:t>
            </a:r>
            <a:r>
              <a:rPr dirty="0" sz="14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Kietrza.</a:t>
            </a:r>
            <a:r>
              <a:rPr dirty="0" sz="1400" spc="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Tam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ukończyła</a:t>
            </a:r>
            <a:r>
              <a:rPr dirty="0" sz="14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Liceum</a:t>
            </a:r>
            <a:r>
              <a:rPr dirty="0" sz="14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90" b="1">
                <a:solidFill>
                  <a:srgbClr val="2D2900"/>
                </a:solidFill>
                <a:latin typeface="Times New Roman"/>
                <a:cs typeface="Times New Roman"/>
              </a:rPr>
              <a:t>Ogólnokształcące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60" b="1">
                <a:solidFill>
                  <a:srgbClr val="2D2900"/>
                </a:solidFill>
                <a:latin typeface="Times New Roman"/>
                <a:cs typeface="Times New Roman"/>
              </a:rPr>
              <a:t>im.</a:t>
            </a:r>
            <a:r>
              <a:rPr dirty="0" sz="14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Cypriana</a:t>
            </a:r>
            <a:r>
              <a:rPr dirty="0" sz="14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Kamila</a:t>
            </a:r>
            <a:r>
              <a:rPr dirty="0" sz="14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5" b="1">
                <a:solidFill>
                  <a:srgbClr val="2D2900"/>
                </a:solidFill>
                <a:latin typeface="Times New Roman"/>
                <a:cs typeface="Times New Roman"/>
              </a:rPr>
              <a:t>Norwida.</a:t>
            </a:r>
            <a:endParaRPr sz="1400">
              <a:latin typeface="Times New Roman"/>
              <a:cs typeface="Times New Roman"/>
            </a:endParaRPr>
          </a:p>
          <a:p>
            <a:pPr marL="525145">
              <a:lnSpc>
                <a:spcPct val="100000"/>
              </a:lnSpc>
              <a:spcBef>
                <a:spcPts val="600"/>
              </a:spcBef>
            </a:pPr>
            <a:r>
              <a:rPr dirty="0" u="sng" sz="1400" spc="375">
                <a:solidFill>
                  <a:srgbClr val="2D29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400" spc="75" b="1">
                <a:solidFill>
                  <a:srgbClr val="2D2900"/>
                </a:solidFill>
                <a:latin typeface="Times New Roman"/>
                <a:cs typeface="Times New Roman"/>
              </a:rPr>
              <a:t>Jest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90" b="1">
                <a:solidFill>
                  <a:srgbClr val="2D2900"/>
                </a:solidFill>
                <a:latin typeface="Times New Roman"/>
                <a:cs typeface="Times New Roman"/>
              </a:rPr>
              <a:t>absolwentką</a:t>
            </a:r>
            <a:r>
              <a:rPr dirty="0" sz="1400" spc="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Wydziału</a:t>
            </a:r>
            <a:r>
              <a:rPr dirty="0" sz="14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90" b="1">
                <a:solidFill>
                  <a:srgbClr val="2D2900"/>
                </a:solidFill>
                <a:latin typeface="Times New Roman"/>
                <a:cs typeface="Times New Roman"/>
              </a:rPr>
              <a:t>Psychologii</a:t>
            </a:r>
            <a:r>
              <a:rPr dirty="0" sz="14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Uniwersytetu</a:t>
            </a:r>
            <a:r>
              <a:rPr dirty="0" sz="1400" spc="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5" b="1">
                <a:solidFill>
                  <a:srgbClr val="2D2900"/>
                </a:solidFill>
                <a:latin typeface="Times New Roman"/>
                <a:cs typeface="Times New Roman"/>
              </a:rPr>
              <a:t>Warszawskiego.</a:t>
            </a:r>
            <a:endParaRPr sz="1400">
              <a:latin typeface="Times New Roman"/>
              <a:cs typeface="Times New Roman"/>
            </a:endParaRPr>
          </a:p>
          <a:p>
            <a:pPr marL="334010">
              <a:lnSpc>
                <a:spcPct val="100000"/>
              </a:lnSpc>
              <a:spcBef>
                <a:spcPts val="600"/>
              </a:spcBef>
            </a:pP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400" spc="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czasie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5" b="1">
                <a:solidFill>
                  <a:srgbClr val="2D2900"/>
                </a:solidFill>
                <a:latin typeface="Times New Roman"/>
                <a:cs typeface="Times New Roman"/>
              </a:rPr>
              <a:t>studiów,</a:t>
            </a:r>
            <a:r>
              <a:rPr dirty="0" sz="14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0" b="1">
                <a:solidFill>
                  <a:srgbClr val="2D2900"/>
                </a:solidFill>
                <a:latin typeface="Times New Roman"/>
                <a:cs typeface="Times New Roman"/>
              </a:rPr>
              <a:t>jako</a:t>
            </a:r>
            <a:r>
              <a:rPr dirty="0" sz="14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90" b="1">
                <a:solidFill>
                  <a:srgbClr val="2D2900"/>
                </a:solidFill>
                <a:latin typeface="Times New Roman"/>
                <a:cs typeface="Times New Roman"/>
              </a:rPr>
              <a:t>wolontariuszka</a:t>
            </a:r>
            <a:r>
              <a:rPr dirty="0" sz="14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opiekowała</a:t>
            </a:r>
            <a:r>
              <a:rPr dirty="0" sz="14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65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osobami</a:t>
            </a:r>
            <a:r>
              <a:rPr dirty="0" sz="14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z</a:t>
            </a:r>
            <a:r>
              <a:rPr dirty="0" sz="14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5" b="1">
                <a:solidFill>
                  <a:srgbClr val="2D2900"/>
                </a:solidFill>
                <a:latin typeface="Times New Roman"/>
                <a:cs typeface="Times New Roman"/>
              </a:rPr>
              <a:t>problemami</a:t>
            </a:r>
            <a:endParaRPr sz="1400">
              <a:latin typeface="Times New Roman"/>
              <a:cs typeface="Times New Roman"/>
            </a:endParaRPr>
          </a:p>
          <a:p>
            <a:pPr marL="3169920">
              <a:lnSpc>
                <a:spcPct val="100000"/>
              </a:lnSpc>
              <a:spcBef>
                <a:spcPts val="590"/>
              </a:spcBef>
            </a:pP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psychicznymi.</a:t>
            </a:r>
            <a:endParaRPr sz="1400">
              <a:latin typeface="Times New Roman"/>
              <a:cs typeface="Times New Roman"/>
            </a:endParaRPr>
          </a:p>
          <a:p>
            <a:pPr marL="3133090" marR="249554" indent="-2887980">
              <a:lnSpc>
                <a:spcPct val="135700"/>
              </a:lnSpc>
            </a:pP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Po</a:t>
            </a:r>
            <a:r>
              <a:rPr dirty="0" sz="1400" spc="229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studiach</a:t>
            </a:r>
            <a:r>
              <a:rPr dirty="0" sz="14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pracowała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0" b="1">
                <a:solidFill>
                  <a:srgbClr val="2D2900"/>
                </a:solidFill>
                <a:latin typeface="Times New Roman"/>
                <a:cs typeface="Times New Roman"/>
              </a:rPr>
              <a:t>jako</a:t>
            </a:r>
            <a:r>
              <a:rPr dirty="0" sz="1400" spc="2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90" b="1">
                <a:solidFill>
                  <a:srgbClr val="2D2900"/>
                </a:solidFill>
                <a:latin typeface="Times New Roman"/>
                <a:cs typeface="Times New Roman"/>
              </a:rPr>
              <a:t>psychoterapeutka</a:t>
            </a:r>
            <a:r>
              <a:rPr dirty="0" sz="1400" spc="229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poradni</a:t>
            </a:r>
            <a:r>
              <a:rPr dirty="0" sz="14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zdrowia</a:t>
            </a:r>
            <a:r>
              <a:rPr dirty="0" sz="1400" spc="2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psychicznego</a:t>
            </a:r>
            <a:r>
              <a:rPr dirty="0" sz="1400" spc="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400" spc="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0" b="1">
                <a:solidFill>
                  <a:srgbClr val="2D2900"/>
                </a:solidFill>
                <a:latin typeface="Times New Roman"/>
                <a:cs typeface="Times New Roman"/>
              </a:rPr>
              <a:t>Wałbrzychu.</a:t>
            </a:r>
            <a:endParaRPr sz="1400">
              <a:latin typeface="Times New Roman"/>
              <a:cs typeface="Times New Roman"/>
            </a:endParaRPr>
          </a:p>
          <a:p>
            <a:pPr marL="284480">
              <a:lnSpc>
                <a:spcPct val="100000"/>
              </a:lnSpc>
              <a:spcBef>
                <a:spcPts val="605"/>
              </a:spcBef>
            </a:pP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Z</a:t>
            </a:r>
            <a:r>
              <a:rPr dirty="0" sz="14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pierwszego</a:t>
            </a:r>
            <a:r>
              <a:rPr dirty="0" sz="14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małżeństwa,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zawartego</a:t>
            </a:r>
            <a:r>
              <a:rPr dirty="0" sz="14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1985,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z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wydawcą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Romanem</a:t>
            </a:r>
            <a:r>
              <a:rPr dirty="0" sz="14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75" b="1">
                <a:solidFill>
                  <a:srgbClr val="2D2900"/>
                </a:solidFill>
                <a:latin typeface="Times New Roman"/>
                <a:cs typeface="Times New Roman"/>
              </a:rPr>
              <a:t>Fingasem</a:t>
            </a:r>
            <a:endParaRPr sz="1400">
              <a:latin typeface="Times New Roman"/>
              <a:cs typeface="Times New Roman"/>
            </a:endParaRPr>
          </a:p>
          <a:p>
            <a:pPr marL="3351529">
              <a:lnSpc>
                <a:spcPct val="100000"/>
              </a:lnSpc>
              <a:spcBef>
                <a:spcPts val="595"/>
              </a:spcBef>
            </a:pPr>
            <a:r>
              <a:rPr dirty="0" sz="1400" spc="50" b="1">
                <a:solidFill>
                  <a:srgbClr val="2D2900"/>
                </a:solidFill>
                <a:latin typeface="Times New Roman"/>
                <a:cs typeface="Times New Roman"/>
              </a:rPr>
              <a:t>ma</a:t>
            </a:r>
            <a:r>
              <a:rPr dirty="0" sz="14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60" b="1">
                <a:solidFill>
                  <a:srgbClr val="2D2900"/>
                </a:solidFill>
                <a:latin typeface="Times New Roman"/>
                <a:cs typeface="Times New Roman"/>
              </a:rPr>
              <a:t>syna.</a:t>
            </a:r>
            <a:endParaRPr sz="1400">
              <a:latin typeface="Times New Roman"/>
              <a:cs typeface="Times New Roman"/>
            </a:endParaRPr>
          </a:p>
          <a:p>
            <a:pPr algn="ctr" marR="95885">
              <a:lnSpc>
                <a:spcPct val="100000"/>
              </a:lnSpc>
              <a:spcBef>
                <a:spcPts val="600"/>
              </a:spcBef>
            </a:pPr>
            <a:r>
              <a:rPr dirty="0" sz="1400" spc="75" b="1">
                <a:solidFill>
                  <a:srgbClr val="2D2900"/>
                </a:solidFill>
                <a:latin typeface="Times New Roman"/>
                <a:cs typeface="Times New Roman"/>
              </a:rPr>
              <a:t>Jest</a:t>
            </a:r>
            <a:r>
              <a:rPr dirty="0" sz="1400" spc="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wegetarianką.</a:t>
            </a:r>
            <a:endParaRPr sz="1400">
              <a:latin typeface="Times New Roman"/>
              <a:cs typeface="Times New Roman"/>
            </a:endParaRPr>
          </a:p>
          <a:p>
            <a:pPr algn="ctr" marR="100965">
              <a:lnSpc>
                <a:spcPct val="100000"/>
              </a:lnSpc>
              <a:spcBef>
                <a:spcPts val="605"/>
              </a:spcBef>
            </a:pP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Mieszka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45" b="1">
                <a:solidFill>
                  <a:srgbClr val="2D2900"/>
                </a:solidFill>
                <a:latin typeface="Times New Roman"/>
                <a:cs typeface="Times New Roman"/>
              </a:rPr>
              <a:t>we</a:t>
            </a:r>
            <a:r>
              <a:rPr dirty="0" sz="1400" spc="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Wrocławiu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14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5" b="1">
                <a:solidFill>
                  <a:srgbClr val="2D2900"/>
                </a:solidFill>
                <a:latin typeface="Times New Roman"/>
                <a:cs typeface="Times New Roman"/>
              </a:rPr>
              <a:t>posiada</a:t>
            </a:r>
            <a:r>
              <a:rPr dirty="0" sz="14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60" b="1">
                <a:solidFill>
                  <a:srgbClr val="2D2900"/>
                </a:solidFill>
                <a:latin typeface="Times New Roman"/>
                <a:cs typeface="Times New Roman"/>
              </a:rPr>
              <a:t>dom</a:t>
            </a:r>
            <a:r>
              <a:rPr dirty="0" sz="14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4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>
                <a:solidFill>
                  <a:srgbClr val="2D2900"/>
                </a:solidFill>
                <a:latin typeface="Times New Roman"/>
                <a:cs typeface="Times New Roman"/>
              </a:rPr>
              <a:t>Krajanowie.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93327" y="479069"/>
            <a:ext cx="40322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80"/>
              <a:t>Olga</a:t>
            </a:r>
            <a:r>
              <a:rPr dirty="0" sz="4800" spc="-270" b="0">
                <a:latin typeface="Times New Roman"/>
                <a:cs typeface="Times New Roman"/>
              </a:rPr>
              <a:t> </a:t>
            </a:r>
            <a:r>
              <a:rPr dirty="0" sz="4800" spc="-540"/>
              <a:t>T</a:t>
            </a:r>
            <a:r>
              <a:rPr dirty="0" sz="4800" spc="-100"/>
              <a:t>o</a:t>
            </a:r>
            <a:r>
              <a:rPr dirty="0" sz="4800" spc="-110"/>
              <a:t>k</a:t>
            </a:r>
            <a:r>
              <a:rPr dirty="0" sz="4800" spc="-100"/>
              <a:t>a</a:t>
            </a:r>
            <a:r>
              <a:rPr dirty="0" sz="4800" spc="-190"/>
              <a:t>r</a:t>
            </a:r>
            <a:r>
              <a:rPr dirty="0" sz="4800" spc="-90"/>
              <a:t>cz</a:t>
            </a:r>
            <a:r>
              <a:rPr dirty="0" sz="4800" spc="-110"/>
              <a:t>u</a:t>
            </a:r>
            <a:r>
              <a:rPr dirty="0" sz="4800" spc="5"/>
              <a:t>k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372" y="344398"/>
            <a:ext cx="7408545" cy="13957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Olga</a:t>
            </a:r>
            <a:r>
              <a:rPr dirty="0" spc="-240" b="0">
                <a:latin typeface="Times New Roman"/>
                <a:cs typeface="Times New Roman"/>
              </a:rPr>
              <a:t> </a:t>
            </a:r>
            <a:r>
              <a:rPr dirty="0" spc="-30"/>
              <a:t>Tokarczuk</a:t>
            </a:r>
          </a:p>
          <a:p>
            <a:pPr algn="ctr" marL="12700" marR="5080">
              <a:lnSpc>
                <a:spcPts val="3590"/>
              </a:lnSpc>
              <a:spcBef>
                <a:spcPts val="105"/>
              </a:spcBef>
            </a:pPr>
            <a:r>
              <a:rPr dirty="0" spc="-110"/>
              <a:t>-</a:t>
            </a:r>
            <a:r>
              <a:rPr dirty="0" spc="-95"/>
              <a:t>pierwsza</a:t>
            </a:r>
            <a:r>
              <a:rPr dirty="0" spc="-130" b="0">
                <a:latin typeface="Times New Roman"/>
                <a:cs typeface="Times New Roman"/>
              </a:rPr>
              <a:t> </a:t>
            </a:r>
            <a:r>
              <a:rPr dirty="0" spc="-95"/>
              <a:t>polska</a:t>
            </a:r>
            <a:r>
              <a:rPr dirty="0" spc="-130" b="0">
                <a:latin typeface="Times New Roman"/>
                <a:cs typeface="Times New Roman"/>
              </a:rPr>
              <a:t> </a:t>
            </a:r>
            <a:r>
              <a:rPr dirty="0" spc="-100"/>
              <a:t>zwyciężczyni</a:t>
            </a:r>
            <a:r>
              <a:rPr dirty="0" spc="-135" b="0">
                <a:latin typeface="Times New Roman"/>
                <a:cs typeface="Times New Roman"/>
              </a:rPr>
              <a:t> </a:t>
            </a:r>
            <a:r>
              <a:rPr dirty="0" spc="-105"/>
              <a:t>Międzynarodowej</a:t>
            </a:r>
            <a:r>
              <a:rPr dirty="0" spc="-105" b="0">
                <a:latin typeface="Times New Roman"/>
                <a:cs typeface="Times New Roman"/>
              </a:rPr>
              <a:t> </a:t>
            </a:r>
            <a:r>
              <a:rPr dirty="0" spc="-100"/>
              <a:t>Nagrody</a:t>
            </a:r>
            <a:r>
              <a:rPr dirty="0" spc="-155" b="0">
                <a:latin typeface="Times New Roman"/>
                <a:cs typeface="Times New Roman"/>
              </a:rPr>
              <a:t> </a:t>
            </a:r>
            <a:r>
              <a:rPr dirty="0" spc="-95"/>
              <a:t>Bookera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90"/>
              <a:t>dzięki</a:t>
            </a:r>
            <a:r>
              <a:rPr dirty="0" spc="-160" b="0">
                <a:latin typeface="Times New Roman"/>
                <a:cs typeface="Times New Roman"/>
              </a:rPr>
              <a:t> </a:t>
            </a:r>
            <a:r>
              <a:rPr dirty="0" spc="-95"/>
              <a:t>książce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10"/>
              <a:t>"Bieguni".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4516" y="2021636"/>
            <a:ext cx="3689350" cy="2162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32715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Odbierając</a:t>
            </a:r>
            <a:r>
              <a:rPr dirty="0" sz="2000" spc="-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wyróżnienie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podczas</a:t>
            </a:r>
            <a:r>
              <a:rPr dirty="0" sz="20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ceremonii</a:t>
            </a:r>
            <a:r>
              <a:rPr dirty="0" sz="2000" spc="-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-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Muzeum</a:t>
            </a:r>
            <a:r>
              <a:rPr dirty="0" sz="2000" spc="-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Wiktorii</a:t>
            </a:r>
            <a:r>
              <a:rPr dirty="0" sz="2000" spc="-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5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000" spc="-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Alberta,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autorka</a:t>
            </a:r>
            <a:r>
              <a:rPr dirty="0" sz="2000" spc="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podkreśliła,</a:t>
            </a:r>
            <a:endParaRPr sz="20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że</a:t>
            </a:r>
            <a:r>
              <a:rPr dirty="0" sz="2000" spc="-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choć</a:t>
            </a:r>
            <a:r>
              <a:rPr dirty="0" sz="2000" spc="-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jest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pierwszą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Polką,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która</a:t>
            </a:r>
            <a:r>
              <a:rPr dirty="0" sz="20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została</a:t>
            </a:r>
            <a:r>
              <a:rPr dirty="0" sz="2000" spc="-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nagrodzona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Bookerem,</a:t>
            </a:r>
            <a:endParaRPr sz="2000">
              <a:latin typeface="Times New Roman"/>
              <a:cs typeface="Times New Roman"/>
            </a:endParaRPr>
          </a:p>
          <a:p>
            <a:pPr algn="just" marL="12700" marR="135890">
              <a:lnSpc>
                <a:spcPct val="100000"/>
              </a:lnSpc>
              <a:spcBef>
                <a:spcPts val="1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to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"nie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wierzy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literaturę</a:t>
            </a:r>
            <a:r>
              <a:rPr dirty="0" sz="20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narodową,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traktuje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ją</a:t>
            </a:r>
            <a:r>
              <a:rPr dirty="0" sz="2000" spc="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jako</a:t>
            </a:r>
            <a:r>
              <a:rPr dirty="0" sz="2000" spc="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2D2900"/>
                </a:solidFill>
                <a:latin typeface="Times New Roman"/>
                <a:cs typeface="Times New Roman"/>
              </a:rPr>
              <a:t>żywe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4516" y="4158960"/>
            <a:ext cx="3700145" cy="1246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stworzenie,</a:t>
            </a:r>
            <a:r>
              <a:rPr dirty="0" sz="2000" spc="-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które</a:t>
            </a:r>
            <a:r>
              <a:rPr dirty="0" sz="20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pojawia</a:t>
            </a:r>
            <a:r>
              <a:rPr dirty="0" sz="2000" spc="-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2D2900"/>
                </a:solidFill>
                <a:latin typeface="Times New Roman"/>
                <a:cs typeface="Times New Roman"/>
              </a:rPr>
              <a:t>się</a:t>
            </a:r>
            <a:endParaRPr sz="2000">
              <a:latin typeface="Times New Roman"/>
              <a:cs typeface="Times New Roman"/>
            </a:endParaRPr>
          </a:p>
          <a:p>
            <a:pPr marL="12700" marR="5080" indent="191135">
              <a:lnSpc>
                <a:spcPct val="100000"/>
              </a:lnSpc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jednym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języku,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a</a:t>
            </a:r>
            <a:r>
              <a:rPr dirty="0" sz="2000" spc="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potem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2D2900"/>
                </a:solidFill>
                <a:latin typeface="Times New Roman"/>
                <a:cs typeface="Times New Roman"/>
              </a:rPr>
              <a:t>może</a:t>
            </a:r>
            <a:r>
              <a:rPr dirty="0" sz="2000" spc="-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być</a:t>
            </a:r>
            <a:r>
              <a:rPr dirty="0" sz="20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przełożona</a:t>
            </a:r>
            <a:r>
              <a:rPr dirty="0" sz="2000" spc="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do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innego,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co</a:t>
            </a:r>
            <a:r>
              <a:rPr dirty="0" sz="2000" spc="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2D2900"/>
                </a:solidFill>
                <a:latin typeface="Times New Roman"/>
                <a:cs typeface="Times New Roman"/>
              </a:rPr>
              <a:t>jest</a:t>
            </a:r>
            <a:r>
              <a:rPr dirty="0" sz="2000" spc="-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kolejnym</a:t>
            </a:r>
            <a:r>
              <a:rPr dirty="0" sz="20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cudem”.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25617" y="4110017"/>
            <a:ext cx="3655695" cy="2074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3835">
              <a:lnSpc>
                <a:spcPct val="100800"/>
              </a:lnSpc>
              <a:spcBef>
                <a:spcPts val="100"/>
              </a:spcBef>
            </a:pP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Man</a:t>
            </a:r>
            <a:r>
              <a:rPr dirty="0" sz="1900" spc="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Booker</a:t>
            </a:r>
            <a:r>
              <a:rPr dirty="0" sz="1900" spc="-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Prize</a:t>
            </a:r>
            <a:r>
              <a:rPr dirty="0" sz="1900" spc="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to</a:t>
            </a:r>
            <a:r>
              <a:rPr dirty="0" sz="1900" spc="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2D2900"/>
                </a:solidFill>
                <a:latin typeface="Times New Roman"/>
                <a:cs typeface="Times New Roman"/>
              </a:rPr>
              <a:t>najbardziej</a:t>
            </a:r>
            <a:r>
              <a:rPr dirty="0" sz="19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prestiżowa</a:t>
            </a:r>
            <a:r>
              <a:rPr dirty="0" sz="1900" spc="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nagroda</a:t>
            </a:r>
            <a:r>
              <a:rPr dirty="0" sz="1900" spc="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2D2900"/>
                </a:solidFill>
                <a:latin typeface="Times New Roman"/>
                <a:cs typeface="Times New Roman"/>
              </a:rPr>
              <a:t>literacka</a:t>
            </a:r>
            <a:endParaRPr sz="190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100800"/>
              </a:lnSpc>
              <a:spcBef>
                <a:spcPts val="10"/>
              </a:spcBef>
            </a:pP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19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Wielkiej</a:t>
            </a:r>
            <a:r>
              <a:rPr dirty="0" sz="1900" spc="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Brytanii,</a:t>
            </a:r>
            <a:r>
              <a:rPr dirty="0" sz="1900" spc="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2D2900"/>
                </a:solidFill>
                <a:latin typeface="Times New Roman"/>
                <a:cs typeface="Times New Roman"/>
              </a:rPr>
              <a:t>przyznawana</a:t>
            </a:r>
            <a:r>
              <a:rPr dirty="0" sz="19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od</a:t>
            </a:r>
            <a:r>
              <a:rPr dirty="0" sz="1900" spc="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1969</a:t>
            </a:r>
            <a:r>
              <a:rPr dirty="0" sz="1900" spc="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roku.</a:t>
            </a:r>
            <a:r>
              <a:rPr dirty="0" sz="1900" spc="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Laureat</a:t>
            </a:r>
            <a:r>
              <a:rPr dirty="0" sz="1900" spc="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2D2900"/>
                </a:solidFill>
                <a:latin typeface="Times New Roman"/>
                <a:cs typeface="Times New Roman"/>
              </a:rPr>
              <a:t>otrzymuje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sumę</a:t>
            </a:r>
            <a:r>
              <a:rPr dirty="0" sz="1900" spc="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50</a:t>
            </a:r>
            <a:r>
              <a:rPr dirty="0" sz="1900" spc="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tysięcy</a:t>
            </a:r>
            <a:r>
              <a:rPr dirty="0" sz="1900" spc="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2D2900"/>
                </a:solidFill>
                <a:latin typeface="Times New Roman"/>
                <a:cs typeface="Times New Roman"/>
              </a:rPr>
              <a:t>funtów,</a:t>
            </a:r>
            <a:endParaRPr sz="1900">
              <a:latin typeface="Times New Roman"/>
              <a:cs typeface="Times New Roman"/>
            </a:endParaRPr>
          </a:p>
          <a:p>
            <a:pPr marL="133985" marR="348615" indent="-121920">
              <a:lnSpc>
                <a:spcPts val="2310"/>
              </a:lnSpc>
              <a:spcBef>
                <a:spcPts val="75"/>
              </a:spcBef>
            </a:pP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do</a:t>
            </a:r>
            <a:r>
              <a:rPr dirty="0" sz="1900" spc="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podziału</a:t>
            </a:r>
            <a:r>
              <a:rPr dirty="0" sz="1900" spc="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dla</a:t>
            </a:r>
            <a:r>
              <a:rPr dirty="0" sz="1900" spc="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autora</a:t>
            </a:r>
            <a:r>
              <a:rPr dirty="0" sz="1900" spc="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2D2900"/>
                </a:solidFill>
                <a:latin typeface="Times New Roman"/>
                <a:cs typeface="Times New Roman"/>
              </a:rPr>
              <a:t>powieści</a:t>
            </a:r>
            <a:r>
              <a:rPr dirty="0" sz="19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1900" spc="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2D2900"/>
                </a:solidFill>
                <a:latin typeface="Times New Roman"/>
                <a:cs typeface="Times New Roman"/>
              </a:rPr>
              <a:t>tłumaczenia.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996" y="1916633"/>
            <a:ext cx="3749039" cy="210924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49317" y="911783"/>
            <a:ext cx="3888740" cy="2468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Książki</a:t>
            </a:r>
            <a:r>
              <a:rPr dirty="0" sz="2000" spc="-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20" b="1">
                <a:solidFill>
                  <a:srgbClr val="2D2900"/>
                </a:solidFill>
                <a:latin typeface="Times New Roman"/>
                <a:cs typeface="Times New Roman"/>
              </a:rPr>
              <a:t>Tokarczuk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75" b="1">
                <a:solidFill>
                  <a:srgbClr val="2D2900"/>
                </a:solidFill>
                <a:latin typeface="Times New Roman"/>
                <a:cs typeface="Times New Roman"/>
              </a:rPr>
              <a:t>były</a:t>
            </a:r>
            <a:r>
              <a:rPr dirty="0" sz="2000" spc="-1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tłumaczone</a:t>
            </a:r>
            <a:endParaRPr sz="2000">
              <a:latin typeface="Times New Roman"/>
              <a:cs typeface="Times New Roman"/>
            </a:endParaRPr>
          </a:p>
          <a:p>
            <a:pPr marL="12700" marR="5080" indent="205740">
              <a:lnSpc>
                <a:spcPts val="2410"/>
              </a:lnSpc>
              <a:spcBef>
                <a:spcPts val="70"/>
              </a:spcBef>
            </a:pPr>
            <a:r>
              <a:rPr dirty="0" sz="2000" spc="-60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2000" spc="-16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ponad</a:t>
            </a:r>
            <a:r>
              <a:rPr dirty="0" sz="2000" spc="-1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55" b="1">
                <a:solidFill>
                  <a:srgbClr val="2D2900"/>
                </a:solidFill>
                <a:latin typeface="Times New Roman"/>
                <a:cs typeface="Times New Roman"/>
              </a:rPr>
              <a:t>10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języków,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m.in.</a:t>
            </a:r>
            <a:r>
              <a:rPr dirty="0" sz="20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40" b="1">
                <a:solidFill>
                  <a:srgbClr val="2D2900"/>
                </a:solidFill>
                <a:latin typeface="Times New Roman"/>
                <a:cs typeface="Times New Roman"/>
              </a:rPr>
              <a:t>angielski,</a:t>
            </a:r>
            <a:r>
              <a:rPr dirty="0" sz="2000" spc="-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0" b="1">
                <a:solidFill>
                  <a:srgbClr val="2D2900"/>
                </a:solidFill>
                <a:latin typeface="Times New Roman"/>
                <a:cs typeface="Times New Roman"/>
              </a:rPr>
              <a:t>niemiecki,</a:t>
            </a:r>
            <a:r>
              <a:rPr dirty="0" sz="2000" spc="-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francuski,</a:t>
            </a:r>
            <a:r>
              <a:rPr dirty="0" sz="20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kataloński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0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0" b="1">
                <a:solidFill>
                  <a:srgbClr val="2D2900"/>
                </a:solidFill>
                <a:latin typeface="Times New Roman"/>
                <a:cs typeface="Times New Roman"/>
              </a:rPr>
              <a:t>czeski.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172720">
              <a:lnSpc>
                <a:spcPct val="100000"/>
              </a:lnSpc>
            </a:pPr>
            <a:r>
              <a:rPr dirty="0" sz="2000" spc="-90" b="1">
                <a:solidFill>
                  <a:srgbClr val="2D2900"/>
                </a:solidFill>
                <a:latin typeface="Times New Roman"/>
                <a:cs typeface="Times New Roman"/>
              </a:rPr>
              <a:t>„Bieguni”,</a:t>
            </a:r>
            <a:r>
              <a:rPr dirty="0" sz="2000" spc="-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5" b="1">
                <a:solidFill>
                  <a:srgbClr val="2D2900"/>
                </a:solidFill>
                <a:latin typeface="Times New Roman"/>
                <a:cs typeface="Times New Roman"/>
              </a:rPr>
              <a:t>jedna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z</a:t>
            </a:r>
            <a:r>
              <a:rPr dirty="0" sz="20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40" b="1">
                <a:solidFill>
                  <a:srgbClr val="2D2900"/>
                </a:solidFill>
                <a:latin typeface="Times New Roman"/>
                <a:cs typeface="Times New Roman"/>
              </a:rPr>
              <a:t>najgłośniejszych</a:t>
            </a:r>
            <a:r>
              <a:rPr dirty="0" sz="2000" spc="-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powieści</a:t>
            </a:r>
            <a:r>
              <a:rPr dirty="0" sz="20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ostatniej</a:t>
            </a:r>
            <a:r>
              <a:rPr dirty="0" sz="2000" spc="-13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10" b="1">
                <a:solidFill>
                  <a:srgbClr val="2D2900"/>
                </a:solidFill>
                <a:latin typeface="Times New Roman"/>
                <a:cs typeface="Times New Roman"/>
              </a:rPr>
              <a:t>dekady,</a:t>
            </a:r>
            <a:r>
              <a:rPr dirty="0" sz="2000" spc="-1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przyniosła</a:t>
            </a:r>
            <a:r>
              <a:rPr dirty="0" sz="2000" spc="-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20" b="1">
                <a:solidFill>
                  <a:srgbClr val="2D2900"/>
                </a:solidFill>
                <a:latin typeface="Times New Roman"/>
                <a:cs typeface="Times New Roman"/>
              </a:rPr>
              <a:t>Tokarczuk</a:t>
            </a:r>
            <a:r>
              <a:rPr dirty="0" sz="2000" spc="-1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Nagrodę</a:t>
            </a:r>
            <a:r>
              <a:rPr dirty="0" sz="2000" spc="-1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2D2900"/>
                </a:solidFill>
                <a:latin typeface="Times New Roman"/>
                <a:cs typeface="Times New Roman"/>
              </a:rPr>
              <a:t>Literacką</a:t>
            </a:r>
            <a:r>
              <a:rPr dirty="0" sz="20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0" b="1">
                <a:solidFill>
                  <a:srgbClr val="2D2900"/>
                </a:solidFill>
                <a:latin typeface="Times New Roman"/>
                <a:cs typeface="Times New Roman"/>
              </a:rPr>
              <a:t>„Nike”</a:t>
            </a:r>
            <a:r>
              <a:rPr dirty="0" sz="2000" spc="-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50" b="1">
                <a:solidFill>
                  <a:srgbClr val="2D2900"/>
                </a:solidFill>
                <a:latin typeface="Times New Roman"/>
                <a:cs typeface="Times New Roman"/>
              </a:rPr>
              <a:t>(w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80" b="1">
                <a:solidFill>
                  <a:srgbClr val="2D2900"/>
                </a:solidFill>
                <a:latin typeface="Times New Roman"/>
                <a:cs typeface="Times New Roman"/>
              </a:rPr>
              <a:t>2008</a:t>
            </a:r>
            <a:r>
              <a:rPr dirty="0" sz="2000" spc="-1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D2900"/>
                </a:solidFill>
                <a:latin typeface="Times New Roman"/>
                <a:cs typeface="Times New Roman"/>
              </a:rPr>
              <a:t>roku).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765" y="759968"/>
            <a:ext cx="3785755" cy="269999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3637" y="3932631"/>
            <a:ext cx="3962158" cy="252360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1037" y="4912118"/>
            <a:ext cx="7934325" cy="13970"/>
            <a:chOff x="681037" y="4912118"/>
            <a:chExt cx="7934325" cy="13970"/>
          </a:xfrm>
        </p:grpSpPr>
        <p:sp>
          <p:nvSpPr>
            <p:cNvPr id="3" name="object 3" descr=""/>
            <p:cNvSpPr/>
            <p:nvPr/>
          </p:nvSpPr>
          <p:spPr>
            <a:xfrm>
              <a:off x="685800" y="4916881"/>
              <a:ext cx="7924800" cy="4445"/>
            </a:xfrm>
            <a:custGeom>
              <a:avLst/>
              <a:gdLst/>
              <a:ahLst/>
              <a:cxnLst/>
              <a:rect l="l" t="t" r="r" b="b"/>
              <a:pathLst>
                <a:path w="7924800" h="4445">
                  <a:moveTo>
                    <a:pt x="0" y="0"/>
                  </a:moveTo>
                  <a:lnTo>
                    <a:pt x="7924673" y="4318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5800" y="4916881"/>
              <a:ext cx="7924800" cy="4445"/>
            </a:xfrm>
            <a:custGeom>
              <a:avLst/>
              <a:gdLst/>
              <a:ahLst/>
              <a:cxnLst/>
              <a:rect l="l" t="t" r="r" b="b"/>
              <a:pathLst>
                <a:path w="7924800" h="4445">
                  <a:moveTo>
                    <a:pt x="0" y="0"/>
                  </a:moveTo>
                  <a:lnTo>
                    <a:pt x="7924673" y="4318"/>
                  </a:lnTo>
                </a:path>
              </a:pathLst>
            </a:custGeom>
            <a:ln w="9359">
              <a:solidFill>
                <a:srgbClr val="E9E9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1409" y="617283"/>
            <a:ext cx="665099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21460" marR="5080" indent="-1509395">
              <a:lnSpc>
                <a:spcPct val="100000"/>
              </a:lnSpc>
              <a:spcBef>
                <a:spcPts val="100"/>
              </a:spcBef>
            </a:pPr>
            <a:r>
              <a:rPr dirty="0" sz="3600" spc="-85"/>
              <a:t>Olga</a:t>
            </a:r>
            <a:r>
              <a:rPr dirty="0" sz="3600" spc="-229" b="0">
                <a:latin typeface="Times New Roman"/>
                <a:cs typeface="Times New Roman"/>
              </a:rPr>
              <a:t> </a:t>
            </a:r>
            <a:r>
              <a:rPr dirty="0" sz="3600" spc="-140"/>
              <a:t>Tokarczuk</a:t>
            </a:r>
            <a:r>
              <a:rPr dirty="0" sz="3600" spc="-165" b="0">
                <a:latin typeface="Times New Roman"/>
                <a:cs typeface="Times New Roman"/>
              </a:rPr>
              <a:t> </a:t>
            </a:r>
            <a:r>
              <a:rPr dirty="0" sz="3600" spc="-100"/>
              <a:t>zaangażowała</a:t>
            </a:r>
            <a:r>
              <a:rPr dirty="0" sz="3600" spc="-170" b="0">
                <a:latin typeface="Times New Roman"/>
                <a:cs typeface="Times New Roman"/>
              </a:rPr>
              <a:t> </a:t>
            </a:r>
            <a:r>
              <a:rPr dirty="0" sz="3600" spc="-70"/>
              <a:t>się</a:t>
            </a:r>
            <a:r>
              <a:rPr dirty="0" sz="3600" spc="-160" b="0">
                <a:latin typeface="Times New Roman"/>
                <a:cs typeface="Times New Roman"/>
              </a:rPr>
              <a:t> </a:t>
            </a:r>
            <a:r>
              <a:rPr dirty="0" sz="3600" spc="-50"/>
              <a:t>w</a:t>
            </a:r>
            <a:r>
              <a:rPr dirty="0" sz="3600" spc="-50" b="0">
                <a:latin typeface="Times New Roman"/>
                <a:cs typeface="Times New Roman"/>
              </a:rPr>
              <a:t> </a:t>
            </a:r>
            <a:r>
              <a:rPr dirty="0" sz="3600" spc="-95"/>
              <a:t>kampanię</a:t>
            </a:r>
            <a:r>
              <a:rPr dirty="0" sz="3600" spc="-170" b="0">
                <a:latin typeface="Times New Roman"/>
                <a:cs typeface="Times New Roman"/>
              </a:rPr>
              <a:t> </a:t>
            </a:r>
            <a:r>
              <a:rPr dirty="0" sz="3600" spc="-10"/>
              <a:t>społeczną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53672" y="2526017"/>
            <a:ext cx="3241675" cy="307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2012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65" b="1">
                <a:solidFill>
                  <a:srgbClr val="2D2900"/>
                </a:solidFill>
                <a:latin typeface="Times New Roman"/>
                <a:cs typeface="Times New Roman"/>
              </a:rPr>
              <a:t>roku</a:t>
            </a:r>
            <a:r>
              <a:rPr dirty="0" sz="20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wzięła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udział</a:t>
            </a:r>
            <a:r>
              <a:rPr dirty="0" sz="20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kampanii</a:t>
            </a:r>
            <a:r>
              <a:rPr dirty="0" sz="20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społecznej</a:t>
            </a:r>
            <a:r>
              <a:rPr dirty="0" sz="2000" spc="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Klubu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Gaja</a:t>
            </a:r>
            <a:r>
              <a:rPr dirty="0" sz="20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"Jeszcze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0" b="1">
                <a:solidFill>
                  <a:srgbClr val="2D2900"/>
                </a:solidFill>
                <a:latin typeface="Times New Roman"/>
                <a:cs typeface="Times New Roman"/>
              </a:rPr>
              <a:t>żywy</a:t>
            </a:r>
            <a:r>
              <a:rPr dirty="0" sz="2000" spc="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karp",</a:t>
            </a:r>
            <a:r>
              <a:rPr dirty="0" sz="20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która</a:t>
            </a:r>
            <a:r>
              <a:rPr dirty="0" sz="2000" spc="24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ma</a:t>
            </a:r>
            <a:r>
              <a:rPr dirty="0" sz="2000" spc="2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0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2000" spc="2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0" b="1">
                <a:solidFill>
                  <a:srgbClr val="2D2900"/>
                </a:solidFill>
                <a:latin typeface="Times New Roman"/>
                <a:cs typeface="Times New Roman"/>
              </a:rPr>
              <a:t>celu</a:t>
            </a:r>
            <a:r>
              <a:rPr dirty="0" sz="2000" spc="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nakłonienie</a:t>
            </a:r>
            <a:r>
              <a:rPr dirty="0" sz="2000" spc="2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>
                <a:solidFill>
                  <a:srgbClr val="2D2900"/>
                </a:solidFill>
                <a:latin typeface="Times New Roman"/>
                <a:cs typeface="Times New Roman"/>
              </a:rPr>
              <a:t>do</a:t>
            </a:r>
            <a:r>
              <a:rPr dirty="0" sz="2000" spc="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90" b="1">
                <a:solidFill>
                  <a:srgbClr val="2D2900"/>
                </a:solidFill>
                <a:latin typeface="Times New Roman"/>
                <a:cs typeface="Times New Roman"/>
              </a:rPr>
              <a:t>niekupowania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żywych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40" b="1">
                <a:solidFill>
                  <a:srgbClr val="2D2900"/>
                </a:solidFill>
                <a:latin typeface="Times New Roman"/>
                <a:cs typeface="Times New Roman"/>
              </a:rPr>
              <a:t>ryb</a:t>
            </a:r>
            <a:r>
              <a:rPr dirty="0" sz="2000" spc="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45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święta.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65" b="1">
                <a:solidFill>
                  <a:srgbClr val="2D2900"/>
                </a:solidFill>
                <a:latin typeface="Times New Roman"/>
                <a:cs typeface="Times New Roman"/>
              </a:rPr>
              <a:t>Jej</a:t>
            </a:r>
            <a:r>
              <a:rPr dirty="0" sz="20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opowiadanie</a:t>
            </a:r>
            <a:r>
              <a:rPr dirty="0" sz="2000" spc="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o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zabijaniu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ryby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5" b="1">
                <a:solidFill>
                  <a:srgbClr val="2D2900"/>
                </a:solidFill>
                <a:latin typeface="Times New Roman"/>
                <a:cs typeface="Times New Roman"/>
              </a:rPr>
              <a:t>przed</a:t>
            </a:r>
            <a:r>
              <a:rPr dirty="0" sz="2000" spc="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wigilią</a:t>
            </a:r>
            <a:r>
              <a:rPr dirty="0" sz="20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czytała</a:t>
            </a:r>
            <a:r>
              <a:rPr dirty="0" sz="20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aktorka</a:t>
            </a:r>
            <a:r>
              <a:rPr dirty="0" sz="2000" spc="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Magdalena</a:t>
            </a:r>
            <a:r>
              <a:rPr dirty="0" sz="2000" spc="2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Różdżka.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117" y="2348636"/>
            <a:ext cx="3995280" cy="288000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1037" y="4912118"/>
            <a:ext cx="7934325" cy="13970"/>
            <a:chOff x="681037" y="4912118"/>
            <a:chExt cx="7934325" cy="13970"/>
          </a:xfrm>
        </p:grpSpPr>
        <p:sp>
          <p:nvSpPr>
            <p:cNvPr id="3" name="object 3" descr=""/>
            <p:cNvSpPr/>
            <p:nvPr/>
          </p:nvSpPr>
          <p:spPr>
            <a:xfrm>
              <a:off x="685800" y="4916881"/>
              <a:ext cx="7924800" cy="4445"/>
            </a:xfrm>
            <a:custGeom>
              <a:avLst/>
              <a:gdLst/>
              <a:ahLst/>
              <a:cxnLst/>
              <a:rect l="l" t="t" r="r" b="b"/>
              <a:pathLst>
                <a:path w="7924800" h="4445">
                  <a:moveTo>
                    <a:pt x="0" y="0"/>
                  </a:moveTo>
                  <a:lnTo>
                    <a:pt x="7924673" y="4318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5800" y="4916881"/>
              <a:ext cx="7924800" cy="4445"/>
            </a:xfrm>
            <a:custGeom>
              <a:avLst/>
              <a:gdLst/>
              <a:ahLst/>
              <a:cxnLst/>
              <a:rect l="l" t="t" r="r" b="b"/>
              <a:pathLst>
                <a:path w="7924800" h="4445">
                  <a:moveTo>
                    <a:pt x="0" y="0"/>
                  </a:moveTo>
                  <a:lnTo>
                    <a:pt x="7924673" y="4318"/>
                  </a:lnTo>
                </a:path>
              </a:pathLst>
            </a:custGeom>
            <a:ln w="9359">
              <a:solidFill>
                <a:srgbClr val="E9E9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4694" y="429374"/>
            <a:ext cx="7625715" cy="1671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21230">
              <a:lnSpc>
                <a:spcPct val="100000"/>
              </a:lnSpc>
              <a:spcBef>
                <a:spcPts val="100"/>
              </a:spcBef>
            </a:pPr>
            <a:r>
              <a:rPr dirty="0" sz="3600" spc="-90"/>
              <a:t>Oldze</a:t>
            </a:r>
            <a:r>
              <a:rPr dirty="0" sz="3600" spc="-245" b="0">
                <a:latin typeface="Times New Roman"/>
                <a:cs typeface="Times New Roman"/>
              </a:rPr>
              <a:t> </a:t>
            </a:r>
            <a:r>
              <a:rPr dirty="0" sz="3600" spc="-35"/>
              <a:t>Tokarczuk</a:t>
            </a:r>
            <a:r>
              <a:rPr dirty="0" sz="3600" spc="-35" b="0">
                <a:latin typeface="Times New Roman"/>
                <a:cs typeface="Times New Roman"/>
              </a:rPr>
              <a:t> </a:t>
            </a:r>
            <a:r>
              <a:rPr dirty="0" sz="3600" spc="-100"/>
              <a:t>zawdzięczamy</a:t>
            </a:r>
            <a:r>
              <a:rPr dirty="0" sz="3600" spc="-135" b="0">
                <a:latin typeface="Times New Roman"/>
                <a:cs typeface="Times New Roman"/>
              </a:rPr>
              <a:t> </a:t>
            </a:r>
            <a:r>
              <a:rPr dirty="0" sz="3600" spc="-105"/>
              <a:t>Międzynarodowy</a:t>
            </a:r>
            <a:r>
              <a:rPr dirty="0" sz="3600" spc="-135" b="0">
                <a:latin typeface="Times New Roman"/>
                <a:cs typeface="Times New Roman"/>
              </a:rPr>
              <a:t> </a:t>
            </a:r>
            <a:r>
              <a:rPr dirty="0" sz="3600" spc="-80"/>
              <a:t>Festiwal</a:t>
            </a:r>
            <a:endParaRPr sz="3600">
              <a:latin typeface="Times New Roman"/>
              <a:cs typeface="Times New Roman"/>
            </a:endParaRPr>
          </a:p>
          <a:p>
            <a:pPr marL="2782570">
              <a:lnSpc>
                <a:spcPct val="100000"/>
              </a:lnSpc>
            </a:pPr>
            <a:r>
              <a:rPr dirty="0" sz="3600" spc="-10"/>
              <a:t>Opowiadań</a:t>
            </a:r>
            <a:endParaRPr sz="3600"/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pc="85"/>
              <a:t>Międzynarodowy</a:t>
            </a:r>
            <a:r>
              <a:rPr dirty="0" spc="229" b="0">
                <a:latin typeface="Times New Roman"/>
                <a:cs typeface="Times New Roman"/>
              </a:rPr>
              <a:t> </a:t>
            </a:r>
            <a:r>
              <a:rPr dirty="0" spc="80"/>
              <a:t>Festiwal</a:t>
            </a:r>
            <a:r>
              <a:rPr dirty="0" spc="229" b="0">
                <a:latin typeface="Times New Roman"/>
                <a:cs typeface="Times New Roman"/>
              </a:rPr>
              <a:t> </a:t>
            </a:r>
            <a:r>
              <a:rPr dirty="0" spc="75"/>
              <a:t>Opowiadania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pc="45"/>
              <a:t>we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 spc="80"/>
              <a:t>Wrocławiu.</a:t>
            </a:r>
            <a:r>
              <a:rPr dirty="0" spc="195" b="0">
                <a:latin typeface="Times New Roman"/>
                <a:cs typeface="Times New Roman"/>
              </a:rPr>
              <a:t> </a:t>
            </a:r>
            <a:r>
              <a:rPr dirty="0" spc="80"/>
              <a:t>Podczas</a:t>
            </a:r>
            <a:r>
              <a:rPr dirty="0" spc="204" b="0">
                <a:latin typeface="Times New Roman"/>
                <a:cs typeface="Times New Roman"/>
              </a:rPr>
              <a:t> </a:t>
            </a:r>
            <a:r>
              <a:rPr dirty="0" spc="75"/>
              <a:t>imprezy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 spc="80"/>
              <a:t>odbył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 spc="40"/>
              <a:t>się</a:t>
            </a:r>
            <a:r>
              <a:rPr dirty="0" spc="40" b="0">
                <a:latin typeface="Times New Roman"/>
                <a:cs typeface="Times New Roman"/>
              </a:rPr>
              <a:t> </a:t>
            </a:r>
            <a:r>
              <a:rPr dirty="0" spc="75"/>
              <a:t>m.in.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 spc="80"/>
              <a:t>maraton</a:t>
            </a:r>
            <a:r>
              <a:rPr dirty="0" spc="210" b="0">
                <a:latin typeface="Times New Roman"/>
                <a:cs typeface="Times New Roman"/>
              </a:rPr>
              <a:t> </a:t>
            </a:r>
            <a:r>
              <a:rPr dirty="0" spc="85"/>
              <a:t>opowiadań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225" b="0">
                <a:latin typeface="Times New Roman"/>
                <a:cs typeface="Times New Roman"/>
              </a:rPr>
              <a:t> </a:t>
            </a:r>
            <a:r>
              <a:rPr dirty="0" spc="75"/>
              <a:t>spotkania</a:t>
            </a:r>
          </a:p>
          <a:p>
            <a:pPr marL="12700" marR="207645" indent="59690">
              <a:lnSpc>
                <a:spcPct val="100000"/>
              </a:lnSpc>
              <a:spcBef>
                <a:spcPts val="600"/>
              </a:spcBef>
            </a:pPr>
            <a:r>
              <a:rPr dirty="0"/>
              <a:t>z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85"/>
              <a:t>pisarzami</a:t>
            </a:r>
            <a:r>
              <a:rPr dirty="0" spc="210" b="0">
                <a:latin typeface="Times New Roman"/>
                <a:cs typeface="Times New Roman"/>
              </a:rPr>
              <a:t> </a:t>
            </a:r>
            <a:r>
              <a:rPr dirty="0"/>
              <a:t>z</a:t>
            </a:r>
            <a:r>
              <a:rPr dirty="0" spc="195" b="0">
                <a:latin typeface="Times New Roman"/>
                <a:cs typeface="Times New Roman"/>
              </a:rPr>
              <a:t> </a:t>
            </a:r>
            <a:r>
              <a:rPr dirty="0" spc="80"/>
              <a:t>Polski,</a:t>
            </a:r>
            <a:r>
              <a:rPr dirty="0" spc="195" b="0">
                <a:latin typeface="Times New Roman"/>
                <a:cs typeface="Times New Roman"/>
              </a:rPr>
              <a:t> </a:t>
            </a:r>
            <a:r>
              <a:rPr dirty="0" spc="80"/>
              <a:t>Belgii,</a:t>
            </a:r>
            <a:r>
              <a:rPr dirty="0" spc="195" b="0">
                <a:latin typeface="Times New Roman"/>
                <a:cs typeface="Times New Roman"/>
              </a:rPr>
              <a:t> </a:t>
            </a:r>
            <a:r>
              <a:rPr dirty="0" spc="75"/>
              <a:t>Bułgarii,</a:t>
            </a:r>
            <a:r>
              <a:rPr dirty="0" spc="75" b="0">
                <a:latin typeface="Times New Roman"/>
                <a:cs typeface="Times New Roman"/>
              </a:rPr>
              <a:t> </a:t>
            </a:r>
            <a:r>
              <a:rPr dirty="0" spc="85"/>
              <a:t>Chorwacji,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 spc="85"/>
              <a:t>Holandii,</a:t>
            </a:r>
            <a:r>
              <a:rPr dirty="0" spc="210" b="0">
                <a:latin typeface="Times New Roman"/>
                <a:cs typeface="Times New Roman"/>
              </a:rPr>
              <a:t> </a:t>
            </a:r>
            <a:r>
              <a:rPr dirty="0" spc="85"/>
              <a:t>Irlandii,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 spc="70"/>
              <a:t>Niemiec,</a:t>
            </a:r>
            <a:r>
              <a:rPr dirty="0" spc="70" b="0">
                <a:latin typeface="Times New Roman"/>
                <a:cs typeface="Times New Roman"/>
              </a:rPr>
              <a:t> </a:t>
            </a:r>
            <a:r>
              <a:rPr dirty="0" spc="80"/>
              <a:t>Ukrainy</a:t>
            </a:r>
            <a:r>
              <a:rPr dirty="0" spc="204" b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185" b="0">
                <a:latin typeface="Times New Roman"/>
                <a:cs typeface="Times New Roman"/>
              </a:rPr>
              <a:t> </a:t>
            </a:r>
            <a:r>
              <a:rPr dirty="0" spc="80"/>
              <a:t>Wielkiej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 spc="75"/>
              <a:t>Brytanii.</a:t>
            </a:r>
          </a:p>
          <a:p>
            <a:pPr>
              <a:lnSpc>
                <a:spcPct val="100000"/>
              </a:lnSpc>
            </a:pPr>
            <a:endParaRPr sz="1600"/>
          </a:p>
          <a:p>
            <a:pPr marL="12700" marR="325755">
              <a:lnSpc>
                <a:spcPct val="100000"/>
              </a:lnSpc>
              <a:spcBef>
                <a:spcPts val="1150"/>
              </a:spcBef>
            </a:pPr>
            <a:r>
              <a:rPr dirty="0" spc="90"/>
              <a:t>Pomysłodawczynią</a:t>
            </a:r>
            <a:r>
              <a:rPr dirty="0" spc="195" b="0">
                <a:latin typeface="Times New Roman"/>
                <a:cs typeface="Times New Roman"/>
              </a:rPr>
              <a:t> </a:t>
            </a:r>
            <a:r>
              <a:rPr dirty="0" spc="85"/>
              <a:t>festiwalu</a:t>
            </a:r>
            <a:r>
              <a:rPr dirty="0" spc="204" b="0">
                <a:latin typeface="Times New Roman"/>
                <a:cs typeface="Times New Roman"/>
              </a:rPr>
              <a:t> </a:t>
            </a:r>
            <a:r>
              <a:rPr dirty="0" spc="70"/>
              <a:t>jest</a:t>
            </a:r>
            <a:r>
              <a:rPr dirty="0" spc="210" b="0">
                <a:latin typeface="Times New Roman"/>
                <a:cs typeface="Times New Roman"/>
              </a:rPr>
              <a:t> </a:t>
            </a:r>
            <a:r>
              <a:rPr dirty="0" spc="50"/>
              <a:t>Olga</a:t>
            </a:r>
            <a:r>
              <a:rPr dirty="0" spc="50" b="0">
                <a:latin typeface="Times New Roman"/>
                <a:cs typeface="Times New Roman"/>
              </a:rPr>
              <a:t> </a:t>
            </a:r>
            <a:r>
              <a:rPr dirty="0" spc="60"/>
              <a:t>Tokarczuk:</a:t>
            </a:r>
          </a:p>
          <a:p>
            <a:pPr marL="12700" marR="147955">
              <a:lnSpc>
                <a:spcPct val="100000"/>
              </a:lnSpc>
              <a:spcBef>
                <a:spcPts val="590"/>
              </a:spcBef>
            </a:pPr>
            <a:r>
              <a:rPr dirty="0" spc="70"/>
              <a:t>"Kto</a:t>
            </a:r>
            <a:r>
              <a:rPr dirty="0" spc="195" b="0">
                <a:latin typeface="Times New Roman"/>
                <a:cs typeface="Times New Roman"/>
              </a:rPr>
              <a:t> </a:t>
            </a:r>
            <a:r>
              <a:rPr dirty="0" spc="70"/>
              <a:t>wie,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60"/>
              <a:t>czy</a:t>
            </a:r>
            <a:r>
              <a:rPr dirty="0" spc="210" b="0">
                <a:latin typeface="Times New Roman"/>
                <a:cs typeface="Times New Roman"/>
              </a:rPr>
              <a:t> </a:t>
            </a:r>
            <a:r>
              <a:rPr dirty="0" spc="70"/>
              <a:t>cała</a:t>
            </a:r>
            <a:r>
              <a:rPr dirty="0" spc="204" b="0">
                <a:latin typeface="Times New Roman"/>
                <a:cs typeface="Times New Roman"/>
              </a:rPr>
              <a:t> </a:t>
            </a:r>
            <a:r>
              <a:rPr dirty="0" spc="85"/>
              <a:t>literatura</a:t>
            </a:r>
            <a:r>
              <a:rPr dirty="0" spc="195" b="0">
                <a:latin typeface="Times New Roman"/>
                <a:cs typeface="Times New Roman"/>
              </a:rPr>
              <a:t> </a:t>
            </a:r>
            <a:r>
              <a:rPr dirty="0" spc="65"/>
              <a:t>nie</a:t>
            </a:r>
            <a:r>
              <a:rPr dirty="0" spc="195" b="0">
                <a:latin typeface="Times New Roman"/>
                <a:cs typeface="Times New Roman"/>
              </a:rPr>
              <a:t> </a:t>
            </a:r>
            <a:r>
              <a:rPr dirty="0" spc="65"/>
              <a:t>zaczęła</a:t>
            </a:r>
            <a:r>
              <a:rPr dirty="0" spc="65" b="0">
                <a:latin typeface="Times New Roman"/>
                <a:cs typeface="Times New Roman"/>
              </a:rPr>
              <a:t> </a:t>
            </a:r>
            <a:r>
              <a:rPr dirty="0" spc="65"/>
              <a:t>się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45"/>
              <a:t>od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 spc="85"/>
              <a:t>jakiegoś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 spc="90"/>
              <a:t>praopowiadania</a:t>
            </a:r>
            <a:r>
              <a:rPr dirty="0" spc="210" b="0">
                <a:latin typeface="Times New Roman"/>
                <a:cs typeface="Times New Roman"/>
              </a:rPr>
              <a:t> </a:t>
            </a:r>
            <a:r>
              <a:rPr dirty="0" spc="-50"/>
              <a:t>-</a:t>
            </a:r>
            <a:r>
              <a:rPr dirty="0" spc="-50" b="0">
                <a:latin typeface="Times New Roman"/>
                <a:cs typeface="Times New Roman"/>
              </a:rPr>
              <a:t> </a:t>
            </a:r>
            <a:r>
              <a:rPr dirty="0" spc="85"/>
              <a:t>jednowątkowej</a:t>
            </a:r>
            <a:r>
              <a:rPr dirty="0" spc="240" b="0">
                <a:latin typeface="Times New Roman"/>
                <a:cs typeface="Times New Roman"/>
              </a:rPr>
              <a:t> </a:t>
            </a:r>
            <a:r>
              <a:rPr dirty="0" spc="85"/>
              <a:t>mitologicznej</a:t>
            </a:r>
            <a:r>
              <a:rPr dirty="0" spc="260" b="0">
                <a:latin typeface="Times New Roman"/>
                <a:cs typeface="Times New Roman"/>
              </a:rPr>
              <a:t> </a:t>
            </a:r>
            <a:r>
              <a:rPr dirty="0" spc="75"/>
              <a:t>narracji,</a:t>
            </a:r>
            <a:r>
              <a:rPr dirty="0" spc="75" b="0">
                <a:latin typeface="Times New Roman"/>
                <a:cs typeface="Times New Roman"/>
              </a:rPr>
              <a:t> </a:t>
            </a:r>
            <a:r>
              <a:rPr dirty="0" spc="85"/>
              <a:t>fantastycznej</a:t>
            </a:r>
            <a:r>
              <a:rPr dirty="0" spc="220" b="0">
                <a:latin typeface="Times New Roman"/>
                <a:cs typeface="Times New Roman"/>
              </a:rPr>
              <a:t> </a:t>
            </a:r>
            <a:r>
              <a:rPr dirty="0" spc="75"/>
              <a:t>baśni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 spc="70"/>
              <a:t>albo</a:t>
            </a:r>
            <a:r>
              <a:rPr dirty="0" spc="220" b="0">
                <a:latin typeface="Times New Roman"/>
                <a:cs typeface="Times New Roman"/>
              </a:rPr>
              <a:t> </a:t>
            </a:r>
            <a:r>
              <a:rPr dirty="0" spc="50"/>
              <a:t>po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 spc="65"/>
              <a:t>prostu</a:t>
            </a:r>
            <a:r>
              <a:rPr dirty="0" spc="65" b="0">
                <a:latin typeface="Times New Roman"/>
                <a:cs typeface="Times New Roman"/>
              </a:rPr>
              <a:t> </a:t>
            </a:r>
            <a:r>
              <a:rPr dirty="0" spc="85"/>
              <a:t>opowieści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/>
              <a:t>o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 spc="70"/>
              <a:t>tym,</a:t>
            </a:r>
            <a:r>
              <a:rPr dirty="0" spc="210" b="0">
                <a:latin typeface="Times New Roman"/>
                <a:cs typeface="Times New Roman"/>
              </a:rPr>
              <a:t> </a:t>
            </a:r>
            <a:r>
              <a:rPr dirty="0"/>
              <a:t>co</a:t>
            </a:r>
            <a:r>
              <a:rPr dirty="0" spc="225" b="0">
                <a:latin typeface="Times New Roman"/>
                <a:cs typeface="Times New Roman"/>
              </a:rPr>
              <a:t> </a:t>
            </a:r>
            <a:r>
              <a:rPr dirty="0" spc="85"/>
              <a:t>wydarzyło</a:t>
            </a:r>
            <a:r>
              <a:rPr dirty="0" spc="225" b="0">
                <a:latin typeface="Times New Roman"/>
                <a:cs typeface="Times New Roman"/>
              </a:rPr>
              <a:t> </a:t>
            </a:r>
            <a:r>
              <a:rPr dirty="0" spc="35"/>
              <a:t>się</a:t>
            </a:r>
            <a:r>
              <a:rPr dirty="0" spc="35" b="0">
                <a:latin typeface="Times New Roman"/>
                <a:cs typeface="Times New Roman"/>
              </a:rPr>
              <a:t> </a:t>
            </a:r>
            <a:r>
              <a:rPr dirty="0" spc="85"/>
              <a:t>przedwczoraj</a:t>
            </a:r>
            <a:r>
              <a:rPr dirty="0" spc="204" b="0">
                <a:latin typeface="Times New Roman"/>
                <a:cs typeface="Times New Roman"/>
              </a:rPr>
              <a:t> </a:t>
            </a:r>
            <a:r>
              <a:rPr dirty="0" spc="75"/>
              <a:t>sąsiadowi...“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97" y="2708643"/>
            <a:ext cx="4285805" cy="312083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1037" y="4912118"/>
            <a:ext cx="7934325" cy="13970"/>
            <a:chOff x="681037" y="4912118"/>
            <a:chExt cx="7934325" cy="13970"/>
          </a:xfrm>
        </p:grpSpPr>
        <p:sp>
          <p:nvSpPr>
            <p:cNvPr id="3" name="object 3" descr=""/>
            <p:cNvSpPr/>
            <p:nvPr/>
          </p:nvSpPr>
          <p:spPr>
            <a:xfrm>
              <a:off x="685800" y="4916881"/>
              <a:ext cx="7924800" cy="4445"/>
            </a:xfrm>
            <a:custGeom>
              <a:avLst/>
              <a:gdLst/>
              <a:ahLst/>
              <a:cxnLst/>
              <a:rect l="l" t="t" r="r" b="b"/>
              <a:pathLst>
                <a:path w="7924800" h="4445">
                  <a:moveTo>
                    <a:pt x="0" y="0"/>
                  </a:moveTo>
                  <a:lnTo>
                    <a:pt x="7924673" y="4318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5800" y="4916881"/>
              <a:ext cx="7924800" cy="4445"/>
            </a:xfrm>
            <a:custGeom>
              <a:avLst/>
              <a:gdLst/>
              <a:ahLst/>
              <a:cxnLst/>
              <a:rect l="l" t="t" r="r" b="b"/>
              <a:pathLst>
                <a:path w="7924800" h="4445">
                  <a:moveTo>
                    <a:pt x="0" y="0"/>
                  </a:moveTo>
                  <a:lnTo>
                    <a:pt x="7924673" y="4318"/>
                  </a:lnTo>
                </a:path>
              </a:pathLst>
            </a:custGeom>
            <a:ln w="9359">
              <a:solidFill>
                <a:srgbClr val="E9E9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152" y="544931"/>
            <a:ext cx="614870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31695" marR="5080" indent="-2119630">
              <a:lnSpc>
                <a:spcPct val="100000"/>
              </a:lnSpc>
              <a:spcBef>
                <a:spcPts val="100"/>
              </a:spcBef>
            </a:pPr>
            <a:r>
              <a:rPr dirty="0" sz="3600" spc="-95"/>
              <a:t>Filmowe</a:t>
            </a:r>
            <a:r>
              <a:rPr dirty="0" sz="3600" spc="-180" b="0">
                <a:latin typeface="Times New Roman"/>
                <a:cs typeface="Times New Roman"/>
              </a:rPr>
              <a:t> </a:t>
            </a:r>
            <a:r>
              <a:rPr dirty="0" sz="3600" spc="-95"/>
              <a:t>adaptacje</a:t>
            </a:r>
            <a:r>
              <a:rPr dirty="0" sz="3600" spc="-170" b="0">
                <a:latin typeface="Times New Roman"/>
                <a:cs typeface="Times New Roman"/>
              </a:rPr>
              <a:t> </a:t>
            </a:r>
            <a:r>
              <a:rPr dirty="0" sz="3600" spc="-90"/>
              <a:t>utworów</a:t>
            </a:r>
            <a:r>
              <a:rPr dirty="0" sz="3600" spc="-170" b="0">
                <a:latin typeface="Times New Roman"/>
                <a:cs typeface="Times New Roman"/>
              </a:rPr>
              <a:t> </a:t>
            </a:r>
            <a:r>
              <a:rPr dirty="0" sz="3600" spc="-70"/>
              <a:t>Olgi</a:t>
            </a:r>
            <a:r>
              <a:rPr dirty="0" sz="3600" spc="-70" b="0">
                <a:latin typeface="Times New Roman"/>
                <a:cs typeface="Times New Roman"/>
              </a:rPr>
              <a:t> </a:t>
            </a:r>
            <a:r>
              <a:rPr dirty="0" sz="3600" spc="-35"/>
              <a:t>Tokarczuk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3116" y="1876933"/>
            <a:ext cx="3771900" cy="414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000" spc="1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2009</a:t>
            </a:r>
            <a:r>
              <a:rPr dirty="0" sz="20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r.</a:t>
            </a:r>
            <a:r>
              <a:rPr dirty="0" sz="20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wydana</a:t>
            </a:r>
            <a:r>
              <a:rPr dirty="0" sz="20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została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35" b="1">
                <a:solidFill>
                  <a:srgbClr val="2D2900"/>
                </a:solidFill>
                <a:latin typeface="Times New Roman"/>
                <a:cs typeface="Times New Roman"/>
              </a:rPr>
              <a:t>jej</a:t>
            </a:r>
            <a:r>
              <a:rPr dirty="0" sz="2000" spc="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powieść</a:t>
            </a:r>
            <a:r>
              <a:rPr dirty="0" sz="20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kryminalna</a:t>
            </a:r>
            <a:r>
              <a:rPr dirty="0" sz="2000" spc="2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"Prowadź</a:t>
            </a:r>
            <a:r>
              <a:rPr dirty="0" sz="20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swój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pług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przez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5" b="1">
                <a:solidFill>
                  <a:srgbClr val="2D2900"/>
                </a:solidFill>
                <a:latin typeface="Times New Roman"/>
                <a:cs typeface="Times New Roman"/>
              </a:rPr>
              <a:t>kości</a:t>
            </a:r>
            <a:r>
              <a:rPr dirty="0" sz="2000" spc="5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umarłych",</a:t>
            </a:r>
            <a:r>
              <a:rPr dirty="0" sz="20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której</a:t>
            </a:r>
            <a:r>
              <a:rPr dirty="0" sz="20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tytuł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0" b="1">
                <a:solidFill>
                  <a:srgbClr val="2D2900"/>
                </a:solidFill>
                <a:latin typeface="Times New Roman"/>
                <a:cs typeface="Times New Roman"/>
              </a:rPr>
              <a:t>jest</a:t>
            </a:r>
            <a:r>
              <a:rPr dirty="0" sz="2000" spc="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cytatem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z</a:t>
            </a:r>
            <a:r>
              <a:rPr dirty="0" sz="2000" spc="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Williama</a:t>
            </a:r>
            <a:r>
              <a:rPr dirty="0" sz="20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Blake'a,</a:t>
            </a:r>
            <a:r>
              <a:rPr dirty="0" sz="2000" spc="7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wybitnego</a:t>
            </a:r>
            <a:r>
              <a:rPr dirty="0" sz="20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malarza</a:t>
            </a:r>
            <a:r>
              <a:rPr dirty="0" sz="2000" spc="22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0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poety</a:t>
            </a:r>
            <a:endParaRPr sz="2000">
              <a:latin typeface="Times New Roman"/>
              <a:cs typeface="Times New Roman"/>
            </a:endParaRPr>
          </a:p>
          <a:p>
            <a:pPr marL="12700" marR="503555" indent="381000">
              <a:lnSpc>
                <a:spcPct val="100000"/>
              </a:lnSpc>
              <a:spcBef>
                <a:spcPts val="10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z</a:t>
            </a:r>
            <a:r>
              <a:rPr dirty="0" sz="20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przełomu</a:t>
            </a:r>
            <a:r>
              <a:rPr dirty="0" sz="2000" spc="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XVIII</a:t>
            </a:r>
            <a:r>
              <a:rPr dirty="0" sz="20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0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40" b="1">
                <a:solidFill>
                  <a:srgbClr val="2D2900"/>
                </a:solidFill>
                <a:latin typeface="Times New Roman"/>
                <a:cs typeface="Times New Roman"/>
              </a:rPr>
              <a:t>XIX</a:t>
            </a:r>
            <a:r>
              <a:rPr dirty="0" sz="2000" spc="4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wieku.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5080" indent="76200">
              <a:lnSpc>
                <a:spcPct val="100099"/>
              </a:lnSpc>
              <a:spcBef>
                <a:spcPts val="5"/>
              </a:spcBef>
            </a:pPr>
            <a:r>
              <a:rPr dirty="0" sz="2000" b="1">
                <a:solidFill>
                  <a:srgbClr val="2D2900"/>
                </a:solidFill>
                <a:latin typeface="Times New Roman"/>
                <a:cs typeface="Times New Roman"/>
              </a:rPr>
              <a:t>To</a:t>
            </a:r>
            <a:r>
              <a:rPr dirty="0" sz="2000" spc="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0" b="1">
                <a:solidFill>
                  <a:srgbClr val="2D2900"/>
                </a:solidFill>
                <a:latin typeface="Times New Roman"/>
                <a:cs typeface="Times New Roman"/>
              </a:rPr>
              <a:t>na</a:t>
            </a:r>
            <a:r>
              <a:rPr dirty="0" sz="2000" spc="1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65" b="1">
                <a:solidFill>
                  <a:srgbClr val="2D2900"/>
                </a:solidFill>
                <a:latin typeface="Times New Roman"/>
                <a:cs typeface="Times New Roman"/>
              </a:rPr>
              <a:t>jej</a:t>
            </a:r>
            <a:r>
              <a:rPr dirty="0" sz="2000" spc="19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podstawie</a:t>
            </a:r>
            <a:r>
              <a:rPr dirty="0" sz="2000" spc="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nakręcono</a:t>
            </a:r>
            <a:r>
              <a:rPr dirty="0" sz="2000" spc="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D2900"/>
                </a:solidFill>
                <a:latin typeface="Times New Roman"/>
                <a:cs typeface="Times New Roman"/>
              </a:rPr>
              <a:t>głośny</a:t>
            </a:r>
            <a:r>
              <a:rPr dirty="0" sz="2000" spc="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film</a:t>
            </a:r>
            <a:r>
              <a:rPr dirty="0" sz="2000" spc="1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Agnieszki</a:t>
            </a:r>
            <a:r>
              <a:rPr dirty="0" sz="2000" spc="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5" b="1">
                <a:solidFill>
                  <a:srgbClr val="2D2900"/>
                </a:solidFill>
                <a:latin typeface="Times New Roman"/>
                <a:cs typeface="Times New Roman"/>
              </a:rPr>
              <a:t>Holland</a:t>
            </a:r>
            <a:r>
              <a:rPr dirty="0" sz="2000" spc="7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65" b="1">
                <a:solidFill>
                  <a:srgbClr val="2D2900"/>
                </a:solidFill>
                <a:latin typeface="Times New Roman"/>
                <a:cs typeface="Times New Roman"/>
              </a:rPr>
              <a:t>pt.</a:t>
            </a:r>
            <a:r>
              <a:rPr dirty="0" sz="2000" spc="22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"Pokot".</a:t>
            </a:r>
            <a:r>
              <a:rPr dirty="0" sz="2000" spc="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60" b="1">
                <a:solidFill>
                  <a:srgbClr val="2D2900"/>
                </a:solidFill>
                <a:latin typeface="Times New Roman"/>
                <a:cs typeface="Times New Roman"/>
              </a:rPr>
              <a:t>Tokarczuk</a:t>
            </a:r>
            <a:r>
              <a:rPr dirty="0" sz="2000" spc="229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50" b="1">
                <a:solidFill>
                  <a:srgbClr val="2D2900"/>
                </a:solidFill>
                <a:latin typeface="Times New Roman"/>
                <a:cs typeface="Times New Roman"/>
              </a:rPr>
              <a:t>była</a:t>
            </a:r>
            <a:r>
              <a:rPr dirty="0" sz="2000" spc="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autorką</a:t>
            </a:r>
            <a:r>
              <a:rPr dirty="0" sz="2000" spc="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85" b="1">
                <a:solidFill>
                  <a:srgbClr val="2D2900"/>
                </a:solidFill>
                <a:latin typeface="Times New Roman"/>
                <a:cs typeface="Times New Roman"/>
              </a:rPr>
              <a:t>scenariusza</a:t>
            </a:r>
            <a:r>
              <a:rPr dirty="0" sz="2000" spc="229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2D2900"/>
                </a:solidFill>
                <a:latin typeface="Times New Roman"/>
                <a:cs typeface="Times New Roman"/>
              </a:rPr>
              <a:t>projektu.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5999" y="1700276"/>
            <a:ext cx="3798354" cy="214271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996" y="4220641"/>
            <a:ext cx="3657244" cy="235224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144" y="2007984"/>
            <a:ext cx="5486400" cy="2037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10"/>
              <a:t>Dziękujemy</a:t>
            </a:r>
            <a:endParaRPr sz="6600"/>
          </a:p>
          <a:p>
            <a:pPr marL="2277745">
              <a:lnSpc>
                <a:spcPct val="100000"/>
              </a:lnSpc>
            </a:pPr>
            <a:r>
              <a:rPr dirty="0" sz="6600"/>
              <a:t>za</a:t>
            </a:r>
            <a:r>
              <a:rPr dirty="0" sz="6600" spc="-295" b="0">
                <a:latin typeface="Times New Roman"/>
                <a:cs typeface="Times New Roman"/>
              </a:rPr>
              <a:t> </a:t>
            </a:r>
            <a:r>
              <a:rPr dirty="0" sz="6600" spc="-75"/>
              <a:t>uwagę</a:t>
            </a:r>
            <a:endParaRPr sz="6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58722" y="3545268"/>
            <a:ext cx="2981325" cy="11430"/>
            <a:chOff x="1458722" y="3545268"/>
            <a:chExt cx="2981325" cy="11430"/>
          </a:xfrm>
        </p:grpSpPr>
        <p:sp>
          <p:nvSpPr>
            <p:cNvPr id="3" name="object 3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63401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703743" y="3545268"/>
            <a:ext cx="2981325" cy="11430"/>
            <a:chOff x="4703743" y="3545268"/>
            <a:chExt cx="2981325" cy="11430"/>
          </a:xfrm>
        </p:grpSpPr>
        <p:sp>
          <p:nvSpPr>
            <p:cNvPr id="6" name="object 6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08423" y="354994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74" y="1460"/>
                  </a:lnTo>
                </a:path>
              </a:pathLst>
            </a:custGeom>
            <a:ln w="9359">
              <a:solidFill>
                <a:srgbClr val="E8E9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1246" y="3507132"/>
            <a:ext cx="83498" cy="8349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37671" y="293306"/>
            <a:ext cx="3083560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75">
                <a:solidFill>
                  <a:srgbClr val="FEFAC9"/>
                </a:solidFill>
              </a:rPr>
              <a:t>Miała</a:t>
            </a:r>
            <a:r>
              <a:rPr dirty="0" sz="2200" spc="190" b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70">
                <a:solidFill>
                  <a:srgbClr val="FEFAC9"/>
                </a:solidFill>
              </a:rPr>
              <a:t>dwie</a:t>
            </a:r>
            <a:r>
              <a:rPr dirty="0" sz="2200" spc="195" b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75">
                <a:solidFill>
                  <a:srgbClr val="FEFAC9"/>
                </a:solidFill>
              </a:rPr>
              <a:t>córki,</a:t>
            </a:r>
            <a:r>
              <a:rPr dirty="0" sz="2200" spc="204" b="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45">
                <a:solidFill>
                  <a:srgbClr val="FEFAC9"/>
                </a:solidFill>
              </a:rPr>
              <a:t>Irenę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937670" y="628815"/>
            <a:ext cx="3611245" cy="218821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811530" marR="5080" indent="-671195">
              <a:lnSpc>
                <a:spcPts val="2630"/>
              </a:lnSpc>
              <a:spcBef>
                <a:spcPts val="195"/>
              </a:spcBef>
            </a:pPr>
            <a:r>
              <a:rPr dirty="0" sz="2200" b="1">
                <a:solidFill>
                  <a:srgbClr val="FEFAC9"/>
                </a:solidFill>
                <a:latin typeface="Times New Roman"/>
                <a:cs typeface="Times New Roman"/>
              </a:rPr>
              <a:t>i</a:t>
            </a:r>
            <a:r>
              <a:rPr dirty="0" sz="2200" spc="20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FEFAC9"/>
                </a:solidFill>
                <a:latin typeface="Times New Roman"/>
                <a:cs typeface="Times New Roman"/>
              </a:rPr>
              <a:t>Ewę.</a:t>
            </a:r>
            <a:r>
              <a:rPr dirty="0" sz="2200" spc="20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FEFAC9"/>
                </a:solidFill>
                <a:latin typeface="Times New Roman"/>
                <a:cs typeface="Times New Roman"/>
              </a:rPr>
              <a:t>Starsza</a:t>
            </a:r>
            <a:r>
              <a:rPr dirty="0" sz="2200" spc="20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FEFAC9"/>
                </a:solidFill>
                <a:latin typeface="Times New Roman"/>
                <a:cs typeface="Times New Roman"/>
              </a:rPr>
              <a:t>córka</a:t>
            </a:r>
            <a:r>
              <a:rPr dirty="0" sz="2200" spc="215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45" b="1">
                <a:solidFill>
                  <a:srgbClr val="FEFAC9"/>
                </a:solidFill>
                <a:latin typeface="Times New Roman"/>
                <a:cs typeface="Times New Roman"/>
              </a:rPr>
              <a:t>Irena</a:t>
            </a:r>
            <a:r>
              <a:rPr dirty="0" sz="2200" spc="45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80" b="1">
                <a:solidFill>
                  <a:srgbClr val="FEFAC9"/>
                </a:solidFill>
                <a:latin typeface="Times New Roman"/>
                <a:cs typeface="Times New Roman"/>
              </a:rPr>
              <a:t>pomagała</a:t>
            </a:r>
            <a:r>
              <a:rPr dirty="0" sz="2200" spc="235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50" b="1">
                <a:solidFill>
                  <a:srgbClr val="FEFAC9"/>
                </a:solidFill>
                <a:latin typeface="Times New Roman"/>
                <a:cs typeface="Times New Roman"/>
              </a:rPr>
              <a:t>matce</a:t>
            </a:r>
            <a:endParaRPr sz="2200">
              <a:latin typeface="Times New Roman"/>
              <a:cs typeface="Times New Roman"/>
            </a:endParaRPr>
          </a:p>
          <a:p>
            <a:pPr marL="412750" marR="355600" indent="-400685">
              <a:lnSpc>
                <a:spcPct val="100000"/>
              </a:lnSpc>
              <a:spcBef>
                <a:spcPts val="509"/>
              </a:spcBef>
            </a:pPr>
            <a:r>
              <a:rPr dirty="0" sz="2200" b="1">
                <a:solidFill>
                  <a:srgbClr val="FEFAC9"/>
                </a:solidFill>
                <a:latin typeface="Times New Roman"/>
                <a:cs typeface="Times New Roman"/>
              </a:rPr>
              <a:t>w</a:t>
            </a:r>
            <a:r>
              <a:rPr dirty="0" sz="2200" spc="20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85" b="1">
                <a:solidFill>
                  <a:srgbClr val="FEFAC9"/>
                </a:solidFill>
                <a:latin typeface="Times New Roman"/>
                <a:cs typeface="Times New Roman"/>
              </a:rPr>
              <a:t>laboratorium.</a:t>
            </a:r>
            <a:r>
              <a:rPr dirty="0" sz="2200" spc="21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60" b="1">
                <a:solidFill>
                  <a:srgbClr val="FEFAC9"/>
                </a:solidFill>
                <a:latin typeface="Times New Roman"/>
                <a:cs typeface="Times New Roman"/>
              </a:rPr>
              <a:t>Córka</a:t>
            </a:r>
            <a:r>
              <a:rPr dirty="0" sz="2200" spc="6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EFAC9"/>
                </a:solidFill>
                <a:latin typeface="Times New Roman"/>
                <a:cs typeface="Times New Roman"/>
              </a:rPr>
              <a:t>w</a:t>
            </a:r>
            <a:r>
              <a:rPr dirty="0" sz="2200" spc="175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85" b="1">
                <a:solidFill>
                  <a:srgbClr val="FEFAC9"/>
                </a:solidFill>
                <a:latin typeface="Times New Roman"/>
                <a:cs typeface="Times New Roman"/>
              </a:rPr>
              <a:t>przyszłości</a:t>
            </a:r>
            <a:r>
              <a:rPr dirty="0" sz="2200" spc="195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FEFAC9"/>
                </a:solidFill>
                <a:latin typeface="Times New Roman"/>
                <a:cs typeface="Times New Roman"/>
              </a:rPr>
              <a:t>również</a:t>
            </a:r>
            <a:endParaRPr sz="2200">
              <a:latin typeface="Times New Roman"/>
              <a:cs typeface="Times New Roman"/>
            </a:endParaRPr>
          </a:p>
          <a:p>
            <a:pPr algn="ctr" marL="116839">
              <a:lnSpc>
                <a:spcPct val="100000"/>
              </a:lnSpc>
            </a:pPr>
            <a:r>
              <a:rPr dirty="0" sz="2200" spc="80" b="1">
                <a:solidFill>
                  <a:srgbClr val="FEFAC9"/>
                </a:solidFill>
                <a:latin typeface="Times New Roman"/>
                <a:cs typeface="Times New Roman"/>
              </a:rPr>
              <a:t>otrzymała</a:t>
            </a:r>
            <a:r>
              <a:rPr dirty="0" sz="2200" spc="210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75" b="1">
                <a:solidFill>
                  <a:srgbClr val="FEFAC9"/>
                </a:solidFill>
                <a:latin typeface="Times New Roman"/>
                <a:cs typeface="Times New Roman"/>
              </a:rPr>
              <a:t>Nagrodę</a:t>
            </a:r>
            <a:r>
              <a:rPr dirty="0" sz="2200" spc="204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65" b="1">
                <a:solidFill>
                  <a:srgbClr val="FEFAC9"/>
                </a:solidFill>
                <a:latin typeface="Times New Roman"/>
                <a:cs typeface="Times New Roman"/>
              </a:rPr>
              <a:t>Nobla</a:t>
            </a:r>
            <a:endParaRPr sz="2200">
              <a:latin typeface="Times New Roman"/>
              <a:cs typeface="Times New Roman"/>
            </a:endParaRPr>
          </a:p>
          <a:p>
            <a:pPr algn="ctr" marL="133985">
              <a:lnSpc>
                <a:spcPct val="100000"/>
              </a:lnSpc>
              <a:spcBef>
                <a:spcPts val="600"/>
              </a:spcBef>
            </a:pPr>
            <a:r>
              <a:rPr dirty="0" sz="2200" b="1">
                <a:solidFill>
                  <a:srgbClr val="FEFAC9"/>
                </a:solidFill>
                <a:latin typeface="Times New Roman"/>
                <a:cs typeface="Times New Roman"/>
              </a:rPr>
              <a:t>z</a:t>
            </a:r>
            <a:r>
              <a:rPr dirty="0" sz="2200" spc="185">
                <a:solidFill>
                  <a:srgbClr val="FEFAC9"/>
                </a:solidFill>
                <a:latin typeface="Times New Roman"/>
                <a:cs typeface="Times New Roman"/>
              </a:rPr>
              <a:t> </a:t>
            </a:r>
            <a:r>
              <a:rPr dirty="0" sz="2200" spc="70" b="1">
                <a:solidFill>
                  <a:srgbClr val="FEFAC9"/>
                </a:solidFill>
                <a:latin typeface="Times New Roman"/>
                <a:cs typeface="Times New Roman"/>
              </a:rPr>
              <a:t>chemii.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4516" y="3769105"/>
            <a:ext cx="3594100" cy="2159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100"/>
              </a:spcBef>
            </a:pPr>
            <a:r>
              <a:rPr dirty="0" sz="2400" spc="-85" b="1">
                <a:solidFill>
                  <a:srgbClr val="2D2900"/>
                </a:solidFill>
                <a:latin typeface="Times New Roman"/>
                <a:cs typeface="Times New Roman"/>
              </a:rPr>
              <a:t>Była</a:t>
            </a:r>
            <a:r>
              <a:rPr dirty="0" sz="2400" spc="-18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b="1">
                <a:solidFill>
                  <a:srgbClr val="2D2900"/>
                </a:solidFill>
                <a:latin typeface="Times New Roman"/>
                <a:cs typeface="Times New Roman"/>
              </a:rPr>
              <a:t>skromna</a:t>
            </a:r>
            <a:r>
              <a:rPr dirty="0" sz="2400" spc="-18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D2900"/>
                </a:solidFill>
                <a:latin typeface="Times New Roman"/>
                <a:cs typeface="Times New Roman"/>
              </a:rPr>
              <a:t>i</a:t>
            </a:r>
            <a:r>
              <a:rPr dirty="0" sz="2400" spc="-16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2D2900"/>
                </a:solidFill>
                <a:latin typeface="Times New Roman"/>
                <a:cs typeface="Times New Roman"/>
              </a:rPr>
              <a:t>praktyczna.</a:t>
            </a:r>
            <a:endParaRPr sz="2400">
              <a:latin typeface="Times New Roman"/>
              <a:cs typeface="Times New Roman"/>
            </a:endParaRPr>
          </a:p>
          <a:p>
            <a:pPr marL="436880" marR="5080" indent="-410845">
              <a:lnSpc>
                <a:spcPct val="100000"/>
              </a:lnSpc>
            </a:pPr>
            <a:r>
              <a:rPr dirty="0" sz="2400" spc="-60" b="1">
                <a:solidFill>
                  <a:srgbClr val="2D2900"/>
                </a:solidFill>
                <a:latin typeface="Times New Roman"/>
                <a:cs typeface="Times New Roman"/>
              </a:rPr>
              <a:t>Do</a:t>
            </a:r>
            <a:r>
              <a:rPr dirty="0" sz="2400" spc="-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80" b="1">
                <a:solidFill>
                  <a:srgbClr val="2D2900"/>
                </a:solidFill>
                <a:latin typeface="Times New Roman"/>
                <a:cs typeface="Times New Roman"/>
              </a:rPr>
              <a:t>ślubu</a:t>
            </a:r>
            <a:r>
              <a:rPr dirty="0" sz="2400" spc="-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85" b="1">
                <a:solidFill>
                  <a:srgbClr val="2D2900"/>
                </a:solidFill>
                <a:latin typeface="Times New Roman"/>
                <a:cs typeface="Times New Roman"/>
              </a:rPr>
              <a:t>poszła</a:t>
            </a:r>
            <a:r>
              <a:rPr dirty="0" sz="2400" spc="-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400" spc="-20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95" b="1">
                <a:solidFill>
                  <a:srgbClr val="2D2900"/>
                </a:solidFill>
                <a:latin typeface="Times New Roman"/>
                <a:cs typeface="Times New Roman"/>
              </a:rPr>
              <a:t>granatowej</a:t>
            </a:r>
            <a:r>
              <a:rPr dirty="0" sz="2400" spc="-9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b="1">
                <a:solidFill>
                  <a:srgbClr val="2D2900"/>
                </a:solidFill>
                <a:latin typeface="Times New Roman"/>
                <a:cs typeface="Times New Roman"/>
              </a:rPr>
              <a:t>sukience.</a:t>
            </a:r>
            <a:r>
              <a:rPr dirty="0" sz="2400" spc="-21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400" spc="-21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b="1">
                <a:solidFill>
                  <a:srgbClr val="2D2900"/>
                </a:solidFill>
                <a:latin typeface="Times New Roman"/>
                <a:cs typeface="Times New Roman"/>
              </a:rPr>
              <a:t>tym</a:t>
            </a:r>
            <a:r>
              <a:rPr dirty="0" sz="2400" spc="-150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2D2900"/>
                </a:solidFill>
                <a:latin typeface="Times New Roman"/>
                <a:cs typeface="Times New Roman"/>
              </a:rPr>
              <a:t>stroju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00" b="1">
                <a:solidFill>
                  <a:srgbClr val="2D2900"/>
                </a:solidFill>
                <a:latin typeface="Times New Roman"/>
                <a:cs typeface="Times New Roman"/>
              </a:rPr>
              <a:t>pracowała</a:t>
            </a:r>
            <a:r>
              <a:rPr dirty="0" sz="2400" spc="-135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2D2900"/>
                </a:solidFill>
                <a:latin typeface="Times New Roman"/>
                <a:cs typeface="Times New Roman"/>
              </a:rPr>
              <a:t>później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959485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2D2900"/>
                </a:solidFill>
                <a:latin typeface="Times New Roman"/>
                <a:cs typeface="Times New Roman"/>
              </a:rPr>
              <a:t>w</a:t>
            </a:r>
            <a:r>
              <a:rPr dirty="0" sz="2400" spc="-204">
                <a:solidFill>
                  <a:srgbClr val="2D2900"/>
                </a:solidFill>
                <a:latin typeface="Times New Roman"/>
                <a:cs typeface="Times New Roman"/>
              </a:rPr>
              <a:t> </a:t>
            </a:r>
            <a:r>
              <a:rPr dirty="0" sz="2400" spc="-30" b="1">
                <a:solidFill>
                  <a:srgbClr val="2D2900"/>
                </a:solidFill>
                <a:latin typeface="Times New Roman"/>
                <a:cs typeface="Times New Roman"/>
              </a:rPr>
              <a:t>laboratorium.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9998" y="3213011"/>
            <a:ext cx="2591993" cy="336923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635" y="476288"/>
            <a:ext cx="4321086" cy="27363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16" y="391210"/>
            <a:ext cx="7813675" cy="185356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38530" marR="5080" indent="-926465">
              <a:lnSpc>
                <a:spcPct val="100000"/>
              </a:lnSpc>
              <a:spcBef>
                <a:spcPts val="100"/>
              </a:spcBef>
              <a:tabLst>
                <a:tab pos="4130040" algn="l"/>
              </a:tabLst>
            </a:pPr>
            <a:r>
              <a:rPr dirty="0" spc="-90"/>
              <a:t>Maria</a:t>
            </a:r>
            <a:r>
              <a:rPr dirty="0" spc="-160" b="0">
                <a:latin typeface="Times New Roman"/>
                <a:cs typeface="Times New Roman"/>
              </a:rPr>
              <a:t> </a:t>
            </a:r>
            <a:r>
              <a:rPr dirty="0" spc="-100"/>
              <a:t>Skłodowska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/>
              <a:t>-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90"/>
              <a:t>Curie</a:t>
            </a:r>
            <a:r>
              <a:rPr dirty="0" spc="-155" b="0">
                <a:latin typeface="Times New Roman"/>
                <a:cs typeface="Times New Roman"/>
              </a:rPr>
              <a:t> </a:t>
            </a:r>
            <a:r>
              <a:rPr dirty="0" spc="-100"/>
              <a:t>studiowała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50"/>
              <a:t>we</a:t>
            </a:r>
            <a:r>
              <a:rPr dirty="0" spc="-155" b="0">
                <a:latin typeface="Times New Roman"/>
                <a:cs typeface="Times New Roman"/>
              </a:rPr>
              <a:t> </a:t>
            </a:r>
            <a:r>
              <a:rPr dirty="0" spc="-10"/>
              <a:t>Francji</a:t>
            </a:r>
            <a:r>
              <a:rPr dirty="0" spc="-10" b="0">
                <a:latin typeface="Times New Roman"/>
                <a:cs typeface="Times New Roman"/>
              </a:rPr>
              <a:t> </a:t>
            </a:r>
            <a:r>
              <a:rPr dirty="0"/>
              <a:t>w</a:t>
            </a:r>
            <a:r>
              <a:rPr dirty="0" spc="-190" b="0">
                <a:latin typeface="Times New Roman"/>
                <a:cs typeface="Times New Roman"/>
              </a:rPr>
              <a:t> </a:t>
            </a:r>
            <a:r>
              <a:rPr dirty="0" spc="-85"/>
              <a:t>Paryżu,</a:t>
            </a:r>
            <a:r>
              <a:rPr dirty="0" spc="-190" b="0">
                <a:latin typeface="Times New Roman"/>
                <a:cs typeface="Times New Roman"/>
              </a:rPr>
              <a:t> </a:t>
            </a:r>
            <a:r>
              <a:rPr dirty="0" spc="-10"/>
              <a:t>ponieważ</a:t>
            </a:r>
            <a:r>
              <a:rPr dirty="0" b="0">
                <a:latin typeface="Times New Roman"/>
                <a:cs typeface="Times New Roman"/>
              </a:rPr>
              <a:t>	</a:t>
            </a:r>
            <a:r>
              <a:rPr dirty="0" spc="-85"/>
              <a:t>kobiet</a:t>
            </a:r>
            <a:r>
              <a:rPr dirty="0" spc="-190" b="0">
                <a:latin typeface="Times New Roman"/>
                <a:cs typeface="Times New Roman"/>
              </a:rPr>
              <a:t> </a:t>
            </a:r>
            <a:r>
              <a:rPr dirty="0" spc="-75"/>
              <a:t>nie</a:t>
            </a:r>
            <a:r>
              <a:rPr dirty="0" spc="-185" b="0">
                <a:latin typeface="Times New Roman"/>
                <a:cs typeface="Times New Roman"/>
              </a:rPr>
              <a:t> </a:t>
            </a:r>
            <a:r>
              <a:rPr dirty="0" spc="-100"/>
              <a:t>przyjmowano</a:t>
            </a:r>
          </a:p>
          <a:p>
            <a:pPr marL="1431290" marR="427990" indent="-821055">
              <a:lnSpc>
                <a:spcPts val="3600"/>
              </a:lnSpc>
              <a:spcBef>
                <a:spcPts val="90"/>
              </a:spcBef>
            </a:pPr>
            <a:r>
              <a:rPr dirty="0" spc="-50"/>
              <a:t>do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100"/>
              <a:t>polskich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100"/>
              <a:t>uczelni.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95"/>
              <a:t>Została</a:t>
            </a:r>
            <a:r>
              <a:rPr dirty="0" spc="-150" b="0">
                <a:latin typeface="Times New Roman"/>
                <a:cs typeface="Times New Roman"/>
              </a:rPr>
              <a:t> </a:t>
            </a:r>
            <a:r>
              <a:rPr dirty="0" spc="-90"/>
              <a:t>pierwszą</a:t>
            </a:r>
            <a:r>
              <a:rPr dirty="0" spc="-145" b="0">
                <a:latin typeface="Times New Roman"/>
                <a:cs typeface="Times New Roman"/>
              </a:rPr>
              <a:t> </a:t>
            </a:r>
            <a:r>
              <a:rPr dirty="0" spc="-95"/>
              <a:t>kobietą</a:t>
            </a:r>
            <a:r>
              <a:rPr dirty="0" spc="-95" b="0">
                <a:latin typeface="Times New Roman"/>
                <a:cs typeface="Times New Roman"/>
              </a:rPr>
              <a:t> </a:t>
            </a:r>
            <a:r>
              <a:rPr dirty="0" spc="-110"/>
              <a:t>profesorem</a:t>
            </a:r>
            <a:r>
              <a:rPr dirty="0" spc="-165" b="0">
                <a:latin typeface="Times New Roman"/>
                <a:cs typeface="Times New Roman"/>
              </a:rPr>
              <a:t> </a:t>
            </a:r>
            <a:r>
              <a:rPr dirty="0" spc="-50"/>
              <a:t>na</a:t>
            </a:r>
            <a:r>
              <a:rPr dirty="0" spc="-140" b="0">
                <a:latin typeface="Times New Roman"/>
                <a:cs typeface="Times New Roman"/>
              </a:rPr>
              <a:t> </a:t>
            </a:r>
            <a:r>
              <a:rPr dirty="0" spc="-100"/>
              <a:t>paryskiej</a:t>
            </a:r>
            <a:r>
              <a:rPr dirty="0" spc="-140" b="0">
                <a:latin typeface="Times New Roman"/>
                <a:cs typeface="Times New Roman"/>
              </a:rPr>
              <a:t> </a:t>
            </a:r>
            <a:r>
              <a:rPr dirty="0" spc="-10"/>
              <a:t>Sorbonie.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643" y="2492641"/>
            <a:ext cx="3888003" cy="283895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3033" y="3711244"/>
            <a:ext cx="4257001" cy="24184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9021" rIns="0" bIns="0" rtlCol="0" vert="horz">
            <a:spAutoFit/>
          </a:bodyPr>
          <a:lstStyle/>
          <a:p>
            <a:pPr marL="145415" marR="541020" indent="636270">
              <a:lnSpc>
                <a:spcPct val="100899"/>
              </a:lnSpc>
              <a:spcBef>
                <a:spcPts val="95"/>
              </a:spcBef>
            </a:pPr>
            <a:r>
              <a:rPr dirty="0" sz="3700"/>
              <a:t>Z</a:t>
            </a:r>
            <a:r>
              <a:rPr dirty="0" sz="3700" spc="-190" b="0">
                <a:latin typeface="Times New Roman"/>
                <a:cs typeface="Times New Roman"/>
              </a:rPr>
              <a:t> </a:t>
            </a:r>
            <a:r>
              <a:rPr dirty="0" sz="3700" spc="-65"/>
              <a:t>mężem</a:t>
            </a:r>
            <a:r>
              <a:rPr dirty="0" sz="3700" spc="-175" b="0">
                <a:latin typeface="Times New Roman"/>
                <a:cs typeface="Times New Roman"/>
              </a:rPr>
              <a:t> </a:t>
            </a:r>
            <a:r>
              <a:rPr dirty="0" sz="3700" spc="-85"/>
              <a:t>Piotrem</a:t>
            </a:r>
            <a:r>
              <a:rPr dirty="0" sz="3700" spc="-175" b="0">
                <a:latin typeface="Times New Roman"/>
                <a:cs typeface="Times New Roman"/>
              </a:rPr>
              <a:t> </a:t>
            </a:r>
            <a:r>
              <a:rPr dirty="0" sz="3700" spc="-70"/>
              <a:t>Curie</a:t>
            </a:r>
            <a:r>
              <a:rPr dirty="0" sz="3700" spc="-190" b="0">
                <a:latin typeface="Times New Roman"/>
                <a:cs typeface="Times New Roman"/>
              </a:rPr>
              <a:t> </a:t>
            </a:r>
            <a:r>
              <a:rPr dirty="0" sz="3700" spc="-75"/>
              <a:t>otrzymała</a:t>
            </a:r>
            <a:r>
              <a:rPr dirty="0" sz="3700" spc="-75" b="0">
                <a:latin typeface="Times New Roman"/>
                <a:cs typeface="Times New Roman"/>
              </a:rPr>
              <a:t> </a:t>
            </a:r>
            <a:r>
              <a:rPr dirty="0" sz="3700" spc="-85"/>
              <a:t>Nagrodę</a:t>
            </a:r>
            <a:r>
              <a:rPr dirty="0" sz="3700" spc="-180" b="0">
                <a:latin typeface="Times New Roman"/>
                <a:cs typeface="Times New Roman"/>
              </a:rPr>
              <a:t> </a:t>
            </a:r>
            <a:r>
              <a:rPr dirty="0" sz="3700" spc="-70"/>
              <a:t>Nobla</a:t>
            </a:r>
            <a:r>
              <a:rPr dirty="0" sz="3700" spc="-160" b="0">
                <a:latin typeface="Times New Roman"/>
                <a:cs typeface="Times New Roman"/>
              </a:rPr>
              <a:t> </a:t>
            </a:r>
            <a:r>
              <a:rPr dirty="0" sz="3700"/>
              <a:t>z</a:t>
            </a:r>
            <a:r>
              <a:rPr dirty="0" sz="3700" spc="-180" b="0">
                <a:latin typeface="Times New Roman"/>
                <a:cs typeface="Times New Roman"/>
              </a:rPr>
              <a:t> </a:t>
            </a:r>
            <a:r>
              <a:rPr dirty="0" sz="3700" spc="-75"/>
              <a:t>fizyki</a:t>
            </a:r>
            <a:r>
              <a:rPr dirty="0" sz="3700" spc="-170" b="0">
                <a:latin typeface="Times New Roman"/>
                <a:cs typeface="Times New Roman"/>
              </a:rPr>
              <a:t> </a:t>
            </a:r>
            <a:r>
              <a:rPr dirty="0" sz="3700"/>
              <a:t>w</a:t>
            </a:r>
            <a:r>
              <a:rPr dirty="0" sz="3700" spc="-180" b="0">
                <a:latin typeface="Times New Roman"/>
                <a:cs typeface="Times New Roman"/>
              </a:rPr>
              <a:t> </a:t>
            </a:r>
            <a:r>
              <a:rPr dirty="0" sz="3700" spc="-60"/>
              <a:t>1903</a:t>
            </a:r>
            <a:r>
              <a:rPr dirty="0" sz="3700" spc="-160" b="0">
                <a:latin typeface="Times New Roman"/>
                <a:cs typeface="Times New Roman"/>
              </a:rPr>
              <a:t> </a:t>
            </a:r>
            <a:r>
              <a:rPr dirty="0" sz="3700" spc="-20"/>
              <a:t>roku</a:t>
            </a:r>
            <a:endParaRPr sz="3700">
              <a:latin typeface="Times New Roman"/>
              <a:cs typeface="Times New Roman"/>
            </a:endParaRPr>
          </a:p>
          <a:p>
            <a:pPr marL="671830">
              <a:lnSpc>
                <a:spcPct val="100000"/>
              </a:lnSpc>
              <a:spcBef>
                <a:spcPts val="45"/>
              </a:spcBef>
            </a:pPr>
            <a:r>
              <a:rPr dirty="0" sz="3700" spc="-30"/>
              <a:t>za</a:t>
            </a:r>
            <a:r>
              <a:rPr dirty="0" sz="3700" spc="-180" b="0">
                <a:latin typeface="Times New Roman"/>
                <a:cs typeface="Times New Roman"/>
              </a:rPr>
              <a:t> </a:t>
            </a:r>
            <a:r>
              <a:rPr dirty="0" sz="3700" spc="-75"/>
              <a:t>badania</a:t>
            </a:r>
            <a:r>
              <a:rPr dirty="0" sz="3700" spc="-180" b="0">
                <a:latin typeface="Times New Roman"/>
                <a:cs typeface="Times New Roman"/>
              </a:rPr>
              <a:t> </a:t>
            </a:r>
            <a:r>
              <a:rPr dirty="0" sz="3700" spc="-50"/>
              <a:t>nad</a:t>
            </a:r>
            <a:r>
              <a:rPr dirty="0" sz="3700" spc="-190" b="0">
                <a:latin typeface="Times New Roman"/>
                <a:cs typeface="Times New Roman"/>
              </a:rPr>
              <a:t> </a:t>
            </a:r>
            <a:r>
              <a:rPr dirty="0" sz="3700" spc="-90"/>
              <a:t>promieniotwórczością.</a:t>
            </a:r>
            <a:endParaRPr sz="37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0560" y="2420645"/>
            <a:ext cx="5760720" cy="39081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4516" y="414248"/>
            <a:ext cx="7541895" cy="2310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0" marR="573405" indent="-1924685">
              <a:lnSpc>
                <a:spcPct val="100000"/>
              </a:lnSpc>
              <a:spcBef>
                <a:spcPts val="100"/>
              </a:spcBef>
              <a:tabLst>
                <a:tab pos="969010" algn="l"/>
              </a:tabLst>
            </a:pPr>
            <a:r>
              <a:rPr dirty="0" sz="3000" b="1">
                <a:solidFill>
                  <a:srgbClr val="F5E4A8"/>
                </a:solidFill>
                <a:latin typeface="Times New Roman"/>
                <a:cs typeface="Times New Roman"/>
              </a:rPr>
              <a:t>W</a:t>
            </a:r>
            <a:r>
              <a:rPr dirty="0" sz="3000" spc="-2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25" b="1">
                <a:solidFill>
                  <a:srgbClr val="F5E4A8"/>
                </a:solidFill>
                <a:latin typeface="Times New Roman"/>
                <a:cs typeface="Times New Roman"/>
              </a:rPr>
              <a:t>19</a:t>
            </a:r>
            <a:r>
              <a:rPr dirty="0" sz="3000">
                <a:solidFill>
                  <a:srgbClr val="F5E4A8"/>
                </a:solidFill>
                <a:latin typeface="Times New Roman"/>
                <a:cs typeface="Times New Roman"/>
              </a:rPr>
              <a:t>	</a:t>
            </a:r>
            <a:r>
              <a:rPr dirty="0" sz="3000" b="1">
                <a:solidFill>
                  <a:srgbClr val="F5E4A8"/>
                </a:solidFill>
                <a:latin typeface="Times New Roman"/>
                <a:cs typeface="Times New Roman"/>
              </a:rPr>
              <a:t>1</a:t>
            </a:r>
            <a:r>
              <a:rPr dirty="0" sz="3000" spc="-1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0" b="1">
                <a:solidFill>
                  <a:srgbClr val="F5E4A8"/>
                </a:solidFill>
                <a:latin typeface="Times New Roman"/>
                <a:cs typeface="Times New Roman"/>
              </a:rPr>
              <a:t>roku</a:t>
            </a:r>
            <a:r>
              <a:rPr dirty="0" sz="30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otrzymała</a:t>
            </a:r>
            <a:r>
              <a:rPr dirty="0" sz="3000" spc="-1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drugą</a:t>
            </a:r>
            <a:r>
              <a:rPr dirty="0" sz="30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0" b="1">
                <a:solidFill>
                  <a:srgbClr val="F5E4A8"/>
                </a:solidFill>
                <a:latin typeface="Times New Roman"/>
                <a:cs typeface="Times New Roman"/>
              </a:rPr>
              <a:t>Nagrodę</a:t>
            </a:r>
            <a:r>
              <a:rPr dirty="0" sz="3000" spc="-16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Nobla</a:t>
            </a:r>
            <a:r>
              <a:rPr dirty="0" sz="3000" spc="-9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5E4A8"/>
                </a:solidFill>
                <a:latin typeface="Times New Roman"/>
                <a:cs typeface="Times New Roman"/>
              </a:rPr>
              <a:t>z</a:t>
            </a:r>
            <a:r>
              <a:rPr dirty="0" sz="3000" spc="-20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80" b="1">
                <a:solidFill>
                  <a:srgbClr val="F5E4A8"/>
                </a:solidFill>
                <a:latin typeface="Times New Roman"/>
                <a:cs typeface="Times New Roman"/>
              </a:rPr>
              <a:t>chem</a:t>
            </a:r>
            <a:r>
              <a:rPr dirty="0" sz="3000" spc="-10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5E4A8"/>
                </a:solidFill>
                <a:latin typeface="Times New Roman"/>
                <a:cs typeface="Times New Roman"/>
              </a:rPr>
              <a:t>i</a:t>
            </a:r>
            <a:r>
              <a:rPr dirty="0" sz="3000" spc="-19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60" b="1">
                <a:solidFill>
                  <a:srgbClr val="F5E4A8"/>
                </a:solidFill>
                <a:latin typeface="Times New Roman"/>
                <a:cs typeface="Times New Roman"/>
              </a:rPr>
              <a:t>za</a:t>
            </a:r>
            <a:r>
              <a:rPr dirty="0" sz="3000" spc="-17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odkrycie</a:t>
            </a:r>
            <a:r>
              <a:rPr dirty="0" sz="3000" spc="-18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F5E4A8"/>
                </a:solidFill>
                <a:latin typeface="Times New Roman"/>
                <a:cs typeface="Times New Roman"/>
              </a:rPr>
              <a:t>polonu</a:t>
            </a:r>
            <a:endParaRPr sz="3000">
              <a:latin typeface="Times New Roman"/>
              <a:cs typeface="Times New Roman"/>
            </a:endParaRPr>
          </a:p>
          <a:p>
            <a:pPr algn="ctr" marL="459740" marR="5080">
              <a:lnSpc>
                <a:spcPts val="3600"/>
              </a:lnSpc>
              <a:spcBef>
                <a:spcPts val="105"/>
              </a:spcBef>
            </a:pPr>
            <a:r>
              <a:rPr dirty="0" sz="3000" b="1">
                <a:solidFill>
                  <a:srgbClr val="F5E4A8"/>
                </a:solidFill>
                <a:latin typeface="Times New Roman"/>
                <a:cs typeface="Times New Roman"/>
              </a:rPr>
              <a:t>i</a:t>
            </a:r>
            <a:r>
              <a:rPr dirty="0" sz="30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0" b="1">
                <a:solidFill>
                  <a:srgbClr val="F5E4A8"/>
                </a:solidFill>
                <a:latin typeface="Times New Roman"/>
                <a:cs typeface="Times New Roman"/>
              </a:rPr>
              <a:t>radu.</a:t>
            </a:r>
            <a:r>
              <a:rPr dirty="0" sz="3000" spc="-14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80" b="1">
                <a:solidFill>
                  <a:srgbClr val="F5E4A8"/>
                </a:solidFill>
                <a:latin typeface="Times New Roman"/>
                <a:cs typeface="Times New Roman"/>
              </a:rPr>
              <a:t>Nowy</a:t>
            </a:r>
            <a:r>
              <a:rPr dirty="0" sz="3000" spc="-14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0" b="1">
                <a:solidFill>
                  <a:srgbClr val="F5E4A8"/>
                </a:solidFill>
                <a:latin typeface="Times New Roman"/>
                <a:cs typeface="Times New Roman"/>
              </a:rPr>
              <a:t>pierwiastek</a:t>
            </a:r>
            <a:r>
              <a:rPr dirty="0" sz="3000" spc="-150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nazwała</a:t>
            </a:r>
            <a:r>
              <a:rPr dirty="0" sz="3000" spc="-14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polonem</a:t>
            </a:r>
            <a:r>
              <a:rPr dirty="0" sz="3000" spc="-1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75" b="1">
                <a:solidFill>
                  <a:srgbClr val="F5E4A8"/>
                </a:solidFill>
                <a:latin typeface="Times New Roman"/>
                <a:cs typeface="Times New Roman"/>
              </a:rPr>
              <a:t>dla</a:t>
            </a:r>
            <a:r>
              <a:rPr dirty="0" sz="3000" spc="-7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95" b="1">
                <a:solidFill>
                  <a:srgbClr val="F5E4A8"/>
                </a:solidFill>
                <a:latin typeface="Times New Roman"/>
                <a:cs typeface="Times New Roman"/>
              </a:rPr>
              <a:t>upamiętnienia</a:t>
            </a:r>
            <a:r>
              <a:rPr dirty="0" sz="3000" spc="-18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85" b="1">
                <a:solidFill>
                  <a:srgbClr val="F5E4A8"/>
                </a:solidFill>
                <a:latin typeface="Times New Roman"/>
                <a:cs typeface="Times New Roman"/>
              </a:rPr>
              <a:t>nazwy</a:t>
            </a:r>
            <a:r>
              <a:rPr dirty="0" sz="3000" spc="-18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F5E4A8"/>
                </a:solidFill>
                <a:latin typeface="Times New Roman"/>
                <a:cs typeface="Times New Roman"/>
              </a:rPr>
              <a:t>kraju,</a:t>
            </a:r>
            <a:endParaRPr sz="3000">
              <a:latin typeface="Times New Roman"/>
              <a:cs typeface="Times New Roman"/>
            </a:endParaRPr>
          </a:p>
          <a:p>
            <a:pPr algn="ctr" marL="530860">
              <a:lnSpc>
                <a:spcPts val="3479"/>
              </a:lnSpc>
            </a:pPr>
            <a:r>
              <a:rPr dirty="0" sz="3000" b="1">
                <a:solidFill>
                  <a:srgbClr val="F5E4A8"/>
                </a:solidFill>
                <a:latin typeface="Times New Roman"/>
                <a:cs typeface="Times New Roman"/>
              </a:rPr>
              <a:t>z</a:t>
            </a:r>
            <a:r>
              <a:rPr dirty="0" sz="3000" spc="-15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5" b="1">
                <a:solidFill>
                  <a:srgbClr val="F5E4A8"/>
                </a:solidFill>
                <a:latin typeface="Times New Roman"/>
                <a:cs typeface="Times New Roman"/>
              </a:rPr>
              <a:t>którego</a:t>
            </a:r>
            <a:r>
              <a:rPr dirty="0" sz="3000" spc="-165">
                <a:solidFill>
                  <a:srgbClr val="F5E4A8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F5E4A8"/>
                </a:solidFill>
                <a:latin typeface="Times New Roman"/>
                <a:cs typeface="Times New Roman"/>
              </a:rPr>
              <a:t>pochodziła.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642" y="2738158"/>
            <a:ext cx="3455276" cy="345527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03" y="3284639"/>
            <a:ext cx="3224161" cy="32086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854" y="729983"/>
            <a:ext cx="7340600" cy="13061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73200" marR="5080" indent="-1461135">
              <a:lnSpc>
                <a:spcPct val="100000"/>
              </a:lnSpc>
              <a:spcBef>
                <a:spcPts val="100"/>
              </a:spcBef>
            </a:pPr>
            <a:r>
              <a:rPr dirty="0" sz="4200" spc="-95"/>
              <a:t>Henryk</a:t>
            </a:r>
            <a:r>
              <a:rPr dirty="0" sz="4200" spc="-180" b="0">
                <a:latin typeface="Times New Roman"/>
                <a:cs typeface="Times New Roman"/>
              </a:rPr>
              <a:t> </a:t>
            </a:r>
            <a:r>
              <a:rPr dirty="0" sz="4200" spc="-95"/>
              <a:t>Sienkiewicz</a:t>
            </a:r>
            <a:r>
              <a:rPr dirty="0" sz="4200" spc="-185" b="0">
                <a:latin typeface="Times New Roman"/>
                <a:cs typeface="Times New Roman"/>
              </a:rPr>
              <a:t> </a:t>
            </a:r>
            <a:r>
              <a:rPr dirty="0" sz="4200" spc="-85"/>
              <a:t>(1846</a:t>
            </a:r>
            <a:r>
              <a:rPr dirty="0" sz="4200" spc="-165" b="0">
                <a:latin typeface="Times New Roman"/>
                <a:cs typeface="Times New Roman"/>
              </a:rPr>
              <a:t> </a:t>
            </a:r>
            <a:r>
              <a:rPr dirty="0" sz="4200"/>
              <a:t>–</a:t>
            </a:r>
            <a:r>
              <a:rPr dirty="0" sz="4200" spc="-165" b="0">
                <a:latin typeface="Times New Roman"/>
                <a:cs typeface="Times New Roman"/>
              </a:rPr>
              <a:t> </a:t>
            </a:r>
            <a:r>
              <a:rPr dirty="0" sz="4200" spc="-80"/>
              <a:t>1916)</a:t>
            </a:r>
            <a:r>
              <a:rPr dirty="0" sz="4200" spc="-80" b="0">
                <a:latin typeface="Times New Roman"/>
                <a:cs typeface="Times New Roman"/>
              </a:rPr>
              <a:t> </a:t>
            </a:r>
            <a:r>
              <a:rPr dirty="0" sz="4200" spc="-100"/>
              <a:t>Pseudonim</a:t>
            </a:r>
            <a:r>
              <a:rPr dirty="0" sz="4200" spc="-114" b="0">
                <a:latin typeface="Times New Roman"/>
                <a:cs typeface="Times New Roman"/>
              </a:rPr>
              <a:t> </a:t>
            </a:r>
            <a:r>
              <a:rPr dirty="0" sz="4200" spc="-10"/>
              <a:t>„Litwos”</a:t>
            </a:r>
            <a:endParaRPr sz="4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44" y="2492641"/>
            <a:ext cx="6928548" cy="34174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Iwonka</dc:creator>
  <dc:title>POLSCY NOBLIŚCI</dc:title>
  <dcterms:created xsi:type="dcterms:W3CDTF">2025-02-04T01:26:27Z</dcterms:created>
  <dcterms:modified xsi:type="dcterms:W3CDTF">2025-02-04T01:26:27Z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2020-04-29T00:00:00Z</vt:filetime>
  </property>
  <property fmtid="{D5CDD505-2E9C-101B-9397-08002B2CF9AE}" pid="3" name="Creator">
    <vt:lpwstr>Impress</vt:lpwstr>
  </property>
  <property fmtid="{D5CDD505-2E9C-101B-9397-08002B2CF9AE}" pid="4" name="LastSaved">
    <vt:filetime>2025-02-04T00:00:00Z</vt:filetime>
  </property>
  <property fmtid="{D5CDD505-2E9C-101B-9397-08002B2CF9AE}" pid="5" name="Producer">
    <vt:lpwstr>GPL Ghostscript 9.27</vt:lpwstr>
  </property>
</Properties>
</file>